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5"/>
  </p:notesMasterIdLst>
  <p:sldIdLst>
    <p:sldId id="269" r:id="rId5"/>
    <p:sldId id="267" r:id="rId6"/>
    <p:sldId id="268" r:id="rId7"/>
    <p:sldId id="275" r:id="rId8"/>
    <p:sldId id="276" r:id="rId9"/>
    <p:sldId id="277" r:id="rId10"/>
    <p:sldId id="273" r:id="rId11"/>
    <p:sldId id="272" r:id="rId12"/>
    <p:sldId id="274" r:id="rId13"/>
    <p:sldId id="27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3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5" autoAdjust="0"/>
    <p:restoredTop sz="94660"/>
  </p:normalViewPr>
  <p:slideViewPr>
    <p:cSldViewPr snapToGrid="0">
      <p:cViewPr varScale="1">
        <p:scale>
          <a:sx n="80" d="100"/>
          <a:sy n="80" d="100"/>
        </p:scale>
        <p:origin x="792" y="96"/>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EA0533-A760-432F-87BD-515264C2976F}" type="datetimeFigureOut">
              <a:rPr lang="en-US" smtClean="0"/>
              <a:t>3/30/2021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46F2B-1084-40BA-9F0A-B1F6847335C5}" type="slidenum">
              <a:rPr lang="en-US" smtClean="0"/>
              <a:t>‹#›</a:t>
            </a:fld>
            <a:endParaRPr lang="en-US" dirty="0"/>
          </a:p>
        </p:txBody>
      </p:sp>
    </p:spTree>
    <p:extLst>
      <p:ext uri="{BB962C8B-B14F-4D97-AF65-F5344CB8AC3E}">
        <p14:creationId xmlns:p14="http://schemas.microsoft.com/office/powerpoint/2010/main" val="3812076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5F0045C-9C5D-4237-8D86-673F5CDEB9EE}" type="datetime1">
              <a:rPr lang="en-US" smtClean="0"/>
              <a:t>3/30/2021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67B8F-408A-4799-8025-D8E6A24772E6}" type="datetime1">
              <a:rPr lang="en-US" smtClean="0"/>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DDB780-22E9-4312-A599-46A93874FF08}" type="datetime1">
              <a:rPr lang="en-US" smtClean="0"/>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814403-9862-4182-8204-7E0A97B81197}" type="datetime1">
              <a:rPr lang="en-US" smtClean="0"/>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30C17E77-2DAA-4CB5-A4E8-D837BAC7CF0D}" type="datetime1">
              <a:rPr lang="en-US" smtClean="0"/>
              <a:t>3/30/2021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473D21-3DB0-4757-A0C3-9BF1531E10F7}" type="datetime1">
              <a:rPr lang="en-US" smtClean="0"/>
              <a:t>3/30/2021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A93D1C-D964-4E47-86BA-BB7378BAB4BB}" type="datetime1">
              <a:rPr lang="en-US" smtClean="0"/>
              <a:t>3/30/2021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79A4F-B37D-4491-8B8B-837EBDB6A2F5}" type="datetime1">
              <a:rPr lang="en-US" smtClean="0"/>
              <a:t>3/30/2021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B2006-E458-484A-ACB8-9903F9ACB1A6}" type="datetime1">
              <a:rPr lang="en-US" smtClean="0"/>
              <a:t>3/30/2021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5048988D-49FE-46D4-B507-CE81D11841F0}" type="datetime1">
              <a:rPr lang="en-US" smtClean="0"/>
              <a:t>3/30/2021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3AD5F3C-E7D1-47CF-9B56-98BA1F779CE1}" type="datetime1">
              <a:rPr lang="en-US" smtClean="0"/>
              <a:t>3/30/2021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0113EB9-F8D2-4880-8A7F-2DBB73160BFC}" type="datetime1">
              <a:rPr lang="en-US" smtClean="0"/>
              <a:t>3/30/2021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ebooks.com/en-us/book/352165/the-greatest-words-ever-spoken/steven-k-scott/" TargetMode="External"/><Relationship Id="rId2" Type="http://schemas.openxmlformats.org/officeDocument/2006/relationships/hyperlink" Target="https://www.youtube.com/watch?v=TYfzDNC1ylU"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6869D-E98B-4C3D-9D37-927C14523CEB}"/>
              </a:ext>
            </a:extLst>
          </p:cNvPr>
          <p:cNvSpPr>
            <a:spLocks noGrp="1"/>
          </p:cNvSpPr>
          <p:nvPr>
            <p:ph type="title"/>
          </p:nvPr>
        </p:nvSpPr>
        <p:spPr>
          <a:xfrm>
            <a:off x="1251678" y="382385"/>
            <a:ext cx="10178322" cy="719905"/>
          </a:xfrm>
        </p:spPr>
        <p:txBody>
          <a:bodyPr>
            <a:normAutofit fontScale="90000"/>
          </a:bodyPr>
          <a:lstStyle/>
          <a:p>
            <a:r>
              <a:rPr lang="en-US" dirty="0"/>
              <a:t>CLASS  6 RESOURCES</a:t>
            </a:r>
          </a:p>
        </p:txBody>
      </p:sp>
      <p:sp>
        <p:nvSpPr>
          <p:cNvPr id="3" name="Content Placeholder 2">
            <a:extLst>
              <a:ext uri="{FF2B5EF4-FFF2-40B4-BE49-F238E27FC236}">
                <a16:creationId xmlns:a16="http://schemas.microsoft.com/office/drawing/2014/main" id="{7CB3C40A-C205-4949-A98D-19B09BAF0B2B}"/>
              </a:ext>
            </a:extLst>
          </p:cNvPr>
          <p:cNvSpPr>
            <a:spLocks noGrp="1"/>
          </p:cNvSpPr>
          <p:nvPr>
            <p:ph sz="half" idx="1"/>
          </p:nvPr>
        </p:nvSpPr>
        <p:spPr>
          <a:xfrm>
            <a:off x="1251678" y="1346547"/>
            <a:ext cx="4800600" cy="5129067"/>
          </a:xfrm>
        </p:spPr>
        <p:txBody>
          <a:bodyPr>
            <a:normAutofit/>
          </a:bodyPr>
          <a:lstStyle/>
          <a:p>
            <a:pPr marL="0" indent="0">
              <a:buNone/>
            </a:pPr>
            <a:r>
              <a:rPr lang="en-US" b="1" dirty="0"/>
              <a:t>OBJECTIVES:</a:t>
            </a:r>
          </a:p>
          <a:p>
            <a:r>
              <a:rPr lang="en-US" dirty="0"/>
              <a:t>Discover the </a:t>
            </a:r>
            <a:r>
              <a:rPr lang="en-US"/>
              <a:t>definition and benefits </a:t>
            </a:r>
            <a:r>
              <a:rPr lang="en-US" dirty="0"/>
              <a:t>of a “surrendered life.”</a:t>
            </a:r>
          </a:p>
          <a:p>
            <a:r>
              <a:rPr lang="en-US" dirty="0"/>
              <a:t>Understand the relationship between trust and surrender.</a:t>
            </a:r>
          </a:p>
          <a:p>
            <a:r>
              <a:rPr lang="en-US" dirty="0"/>
              <a:t>Explore the true nature of God and His heart for us through a relationship with Jesus.</a:t>
            </a:r>
          </a:p>
          <a:p>
            <a:pPr marL="0" indent="0">
              <a:buNone/>
            </a:pPr>
            <a:endParaRPr lang="en-US" b="1" dirty="0"/>
          </a:p>
          <a:p>
            <a:pPr marL="0" indent="0">
              <a:buNone/>
            </a:pPr>
            <a:r>
              <a:rPr lang="en-US" b="1" dirty="0"/>
              <a:t>HANDBOOK PAGES: pages 55-63</a:t>
            </a:r>
          </a:p>
          <a:p>
            <a:pPr marL="0" indent="0">
              <a:buNone/>
            </a:pPr>
            <a:endParaRPr lang="en-US" b="1" dirty="0"/>
          </a:p>
          <a:p>
            <a:pPr marL="0" indent="0">
              <a:buNone/>
            </a:pPr>
            <a:r>
              <a:rPr lang="en-US" b="1" dirty="0"/>
              <a:t>ANSWER KEY: page 175</a:t>
            </a:r>
          </a:p>
        </p:txBody>
      </p:sp>
      <p:sp>
        <p:nvSpPr>
          <p:cNvPr id="4" name="Content Placeholder 3">
            <a:extLst>
              <a:ext uri="{FF2B5EF4-FFF2-40B4-BE49-F238E27FC236}">
                <a16:creationId xmlns:a16="http://schemas.microsoft.com/office/drawing/2014/main" id="{5310F971-0785-4BA3-8825-A265557C4F62}"/>
              </a:ext>
            </a:extLst>
          </p:cNvPr>
          <p:cNvSpPr>
            <a:spLocks noGrp="1"/>
          </p:cNvSpPr>
          <p:nvPr>
            <p:ph sz="half" idx="2"/>
          </p:nvPr>
        </p:nvSpPr>
        <p:spPr>
          <a:xfrm>
            <a:off x="6629400" y="1346548"/>
            <a:ext cx="4800600" cy="3619500"/>
          </a:xfrm>
        </p:spPr>
        <p:txBody>
          <a:bodyPr>
            <a:normAutofit/>
          </a:bodyPr>
          <a:lstStyle/>
          <a:p>
            <a:pPr marL="0" indent="0">
              <a:buNone/>
            </a:pPr>
            <a:r>
              <a:rPr lang="en-US" b="1" dirty="0"/>
              <a:t>RECOMMENDED READING &amp; LISTENING:</a:t>
            </a:r>
          </a:p>
          <a:p>
            <a:r>
              <a:rPr lang="en-US" dirty="0">
                <a:hlinkClick r:id="rId2"/>
              </a:rPr>
              <a:t>Introduction to the words of Jesus Christ</a:t>
            </a:r>
            <a:r>
              <a:rPr lang="en-US" dirty="0"/>
              <a:t> by Steven K. Scott</a:t>
            </a:r>
          </a:p>
          <a:p>
            <a:r>
              <a:rPr lang="en-US" dirty="0">
                <a:hlinkClick r:id="rId3"/>
              </a:rPr>
              <a:t>The Greatest Words Ever Spoken</a:t>
            </a:r>
            <a:r>
              <a:rPr lang="en-US" dirty="0"/>
              <a:t> by Steven K Scott (eBook)</a:t>
            </a:r>
          </a:p>
          <a:p>
            <a:endParaRPr lang="en-US" dirty="0"/>
          </a:p>
        </p:txBody>
      </p:sp>
    </p:spTree>
    <p:extLst>
      <p:ext uri="{BB962C8B-B14F-4D97-AF65-F5344CB8AC3E}">
        <p14:creationId xmlns:p14="http://schemas.microsoft.com/office/powerpoint/2010/main" val="1987774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7421A-739D-412D-87D8-CB8400E8134D}"/>
              </a:ext>
            </a:extLst>
          </p:cNvPr>
          <p:cNvSpPr>
            <a:spLocks noGrp="1"/>
          </p:cNvSpPr>
          <p:nvPr>
            <p:ph type="title"/>
          </p:nvPr>
        </p:nvSpPr>
        <p:spPr/>
        <p:txBody>
          <a:bodyPr/>
          <a:lstStyle/>
          <a:p>
            <a:r>
              <a:rPr lang="en-US" dirty="0">
                <a:solidFill>
                  <a:schemeClr val="accent2">
                    <a:lumMod val="75000"/>
                  </a:schemeClr>
                </a:solidFill>
              </a:rPr>
              <a:t>discussion</a:t>
            </a:r>
            <a:br>
              <a:rPr lang="en-US" dirty="0">
                <a:solidFill>
                  <a:schemeClr val="accent2">
                    <a:lumMod val="75000"/>
                  </a:schemeClr>
                </a:solidFill>
              </a:rPr>
            </a:br>
            <a:endParaRPr lang="en-US" dirty="0"/>
          </a:p>
        </p:txBody>
      </p:sp>
      <p:sp>
        <p:nvSpPr>
          <p:cNvPr id="3" name="Content Placeholder 2">
            <a:extLst>
              <a:ext uri="{FF2B5EF4-FFF2-40B4-BE49-F238E27FC236}">
                <a16:creationId xmlns:a16="http://schemas.microsoft.com/office/drawing/2014/main" id="{4353DFA7-42BF-42EE-9CA2-58C4A496C74B}"/>
              </a:ext>
            </a:extLst>
          </p:cNvPr>
          <p:cNvSpPr>
            <a:spLocks noGrp="1"/>
          </p:cNvSpPr>
          <p:nvPr>
            <p:ph idx="1"/>
          </p:nvPr>
        </p:nvSpPr>
        <p:spPr>
          <a:xfrm>
            <a:off x="1251678" y="1471467"/>
            <a:ext cx="10178322" cy="5004147"/>
          </a:xfrm>
        </p:spPr>
        <p:txBody>
          <a:bodyPr>
            <a:noAutofit/>
          </a:bodyPr>
          <a:lstStyle/>
          <a:p>
            <a:r>
              <a:rPr lang="en-US" sz="2800" dirty="0"/>
              <a:t>Read Matthew 6: 27-33. How would your life change if you truly shifted focus from pursuing material things to pursuing God? How do we “seek first the Kingdom”? </a:t>
            </a:r>
          </a:p>
          <a:p>
            <a:r>
              <a:rPr lang="en-US" sz="2800" dirty="0"/>
              <a:t>When have you been offended? What happens to our “right to be offended” after we surrender our lives to God?</a:t>
            </a:r>
          </a:p>
          <a:p>
            <a:r>
              <a:rPr lang="en-US" sz="2800" dirty="0"/>
              <a:t>What strategies can we employ to stay un-offended and surrendered?</a:t>
            </a:r>
          </a:p>
          <a:p>
            <a:r>
              <a:rPr lang="en-US" sz="2800" dirty="0"/>
              <a:t>Where is your greatest “surrender challenge”—laying down your body, your relationships or your possessions? How can you meet this challenge and become fully surrendered?</a:t>
            </a:r>
          </a:p>
        </p:txBody>
      </p:sp>
    </p:spTree>
    <p:extLst>
      <p:ext uri="{BB962C8B-B14F-4D97-AF65-F5344CB8AC3E}">
        <p14:creationId xmlns:p14="http://schemas.microsoft.com/office/powerpoint/2010/main" val="3352302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36A1A43-B750-4259-AA02-68777493B108}"/>
              </a:ext>
            </a:extLst>
          </p:cNvPr>
          <p:cNvSpPr>
            <a:spLocks noGrp="1"/>
          </p:cNvSpPr>
          <p:nvPr>
            <p:ph type="ctrTitle"/>
          </p:nvPr>
        </p:nvSpPr>
        <p:spPr>
          <a:xfrm>
            <a:off x="644003" y="954923"/>
            <a:ext cx="5875694" cy="2815411"/>
          </a:xfrm>
        </p:spPr>
        <p:txBody>
          <a:bodyPr>
            <a:normAutofit/>
          </a:bodyPr>
          <a:lstStyle/>
          <a:p>
            <a:r>
              <a:rPr lang="en-US" sz="9600" dirty="0"/>
              <a:t>FREEDOM</a:t>
            </a:r>
            <a:br>
              <a:rPr lang="en-US" sz="9600" dirty="0"/>
            </a:br>
            <a:r>
              <a:rPr lang="en-US" sz="9600" dirty="0"/>
              <a:t>CLASS 6</a:t>
            </a:r>
          </a:p>
        </p:txBody>
      </p:sp>
      <p:sp>
        <p:nvSpPr>
          <p:cNvPr id="3" name="Subtitle 2">
            <a:extLst>
              <a:ext uri="{FF2B5EF4-FFF2-40B4-BE49-F238E27FC236}">
                <a16:creationId xmlns:a16="http://schemas.microsoft.com/office/drawing/2014/main" id="{01F61DBF-2C3F-4F06-BAE0-5C6A7317D5C9}"/>
              </a:ext>
            </a:extLst>
          </p:cNvPr>
          <p:cNvSpPr>
            <a:spLocks noGrp="1"/>
          </p:cNvSpPr>
          <p:nvPr>
            <p:ph type="subTitle" idx="1"/>
          </p:nvPr>
        </p:nvSpPr>
        <p:spPr>
          <a:xfrm>
            <a:off x="444395" y="4304355"/>
            <a:ext cx="5877385" cy="841803"/>
          </a:xfrm>
        </p:spPr>
        <p:txBody>
          <a:bodyPr>
            <a:noAutofit/>
          </a:bodyPr>
          <a:lstStyle/>
          <a:p>
            <a:r>
              <a:rPr lang="en-US" sz="2400" b="0" i="0" dirty="0">
                <a:solidFill>
                  <a:srgbClr val="000000"/>
                </a:solidFill>
                <a:effectLst/>
                <a:latin typeface="system-ui"/>
              </a:rPr>
              <a:t>God’s way is perfect. All the Lord’s promises prove true. He is a shield for all who look to Him for protection.</a:t>
            </a:r>
          </a:p>
          <a:p>
            <a:r>
              <a:rPr lang="en-US" sz="2400" b="0" dirty="0">
                <a:solidFill>
                  <a:srgbClr val="000000"/>
                </a:solidFill>
                <a:latin typeface="system-ui"/>
              </a:rPr>
              <a:t>2 Samuel 22:31</a:t>
            </a:r>
            <a:endParaRPr lang="en-US" sz="2400" dirty="0">
              <a:solidFill>
                <a:schemeClr val="bg2"/>
              </a:solidFill>
            </a:endParaRPr>
          </a:p>
        </p:txBody>
      </p:sp>
      <p:sp>
        <p:nvSpPr>
          <p:cNvPr id="19" name="Freeform: Shape 18">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Picture 6" descr="reflection in puddle of someone running">
            <a:extLst>
              <a:ext uri="{FF2B5EF4-FFF2-40B4-BE49-F238E27FC236}">
                <a16:creationId xmlns:a16="http://schemas.microsoft.com/office/drawing/2014/main" id="{F92AED05-CE03-4017-91A7-1CB221B81A20}"/>
              </a:ext>
            </a:extLst>
          </p:cNvPr>
          <p:cNvPicPr>
            <a:picLocks noChangeAspect="1"/>
          </p:cNvPicPr>
          <p:nvPr/>
        </p:nvPicPr>
        <p:blipFill rotWithShape="1">
          <a:blip r:embed="rId2"/>
          <a:srcRect l="19000" r="29584" b="-1"/>
          <a:stretch/>
        </p:blipFill>
        <p:spPr>
          <a:xfrm>
            <a:off x="6909478" y="10"/>
            <a:ext cx="5282519" cy="685799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7182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841EFD0D-0D37-447B-B1EA-4F7197EB2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9" name="Rectangle 18">
            <a:extLst>
              <a:ext uri="{FF2B5EF4-FFF2-40B4-BE49-F238E27FC236}">
                <a16:creationId xmlns:a16="http://schemas.microsoft.com/office/drawing/2014/main" id="{5A6DFF24-307B-44B0-93F0-893676F14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8" y="382385"/>
            <a:ext cx="10178322" cy="1492132"/>
          </a:xfrm>
        </p:spPr>
        <p:txBody>
          <a:bodyPr vert="horz" lIns="91440" tIns="45720" rIns="91440" bIns="45720" rtlCol="0" anchor="t">
            <a:normAutofit/>
          </a:bodyPr>
          <a:lstStyle/>
          <a:p>
            <a:pPr>
              <a:lnSpc>
                <a:spcPct val="90000"/>
              </a:lnSpc>
            </a:pPr>
            <a:r>
              <a:rPr lang="en-US" sz="5100" spc="200" dirty="0">
                <a:solidFill>
                  <a:schemeClr val="tx2"/>
                </a:solidFill>
                <a:latin typeface="+mj-lt"/>
              </a:rPr>
              <a:t>AGENDA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034716" y="2286001"/>
            <a:ext cx="5967333" cy="3593591"/>
          </a:xfrm>
        </p:spPr>
        <p:txBody>
          <a:bodyPr vert="horz" lIns="91440" tIns="45720" rIns="91440" bIns="45720" rtlCol="0">
            <a:normAutofit/>
          </a:bodyPr>
          <a:lstStyle/>
          <a:p>
            <a:pPr marL="228600" indent="-457200">
              <a:lnSpc>
                <a:spcPct val="110000"/>
              </a:lnSpc>
              <a:spcBef>
                <a:spcPts val="700"/>
              </a:spcBef>
              <a:buFont typeface="Arial" panose="020B0604020202020204" pitchFamily="34" charset="0"/>
              <a:buChar char="•"/>
            </a:pPr>
            <a:r>
              <a:rPr lang="en-US" sz="3200" dirty="0">
                <a:solidFill>
                  <a:schemeClr val="tx1"/>
                </a:solidFill>
              </a:rPr>
              <a:t>God Sightings &amp; Review Week 5 </a:t>
            </a:r>
          </a:p>
          <a:p>
            <a:pPr marL="228600" indent="-457200">
              <a:lnSpc>
                <a:spcPct val="110000"/>
              </a:lnSpc>
              <a:spcBef>
                <a:spcPts val="700"/>
              </a:spcBef>
              <a:buFont typeface="Arial" panose="020B0604020202020204" pitchFamily="34" charset="0"/>
              <a:buChar char="•"/>
            </a:pPr>
            <a:r>
              <a:rPr lang="en-US" sz="3200" dirty="0">
                <a:solidFill>
                  <a:schemeClr val="tx1"/>
                </a:solidFill>
              </a:rPr>
              <a:t>Life of Surrender</a:t>
            </a:r>
          </a:p>
          <a:p>
            <a:pPr marL="228600" indent="-457200">
              <a:lnSpc>
                <a:spcPct val="110000"/>
              </a:lnSpc>
              <a:spcBef>
                <a:spcPts val="700"/>
              </a:spcBef>
              <a:buFont typeface="Arial" panose="020B0604020202020204" pitchFamily="34" charset="0"/>
              <a:buChar char="•"/>
            </a:pPr>
            <a:r>
              <a:rPr lang="en-US" sz="3200" dirty="0">
                <a:solidFill>
                  <a:schemeClr val="tx1"/>
                </a:solidFill>
              </a:rPr>
              <a:t>Key Points</a:t>
            </a:r>
          </a:p>
          <a:p>
            <a:pPr marL="457200" indent="-457200">
              <a:lnSpc>
                <a:spcPct val="110000"/>
              </a:lnSpc>
              <a:spcBef>
                <a:spcPts val="700"/>
              </a:spcBef>
              <a:buFont typeface="Arial" panose="020B0604020202020204" pitchFamily="34" charset="0"/>
              <a:buChar char="•"/>
            </a:pPr>
            <a:r>
              <a:rPr lang="en-US" sz="3200" dirty="0">
                <a:solidFill>
                  <a:schemeClr val="tx1"/>
                </a:solidFill>
              </a:rPr>
              <a:t>Discussion</a:t>
            </a:r>
          </a:p>
          <a:p>
            <a:pPr marL="457200" indent="-457200">
              <a:lnSpc>
                <a:spcPct val="110000"/>
              </a:lnSpc>
              <a:spcBef>
                <a:spcPts val="700"/>
              </a:spcBef>
              <a:buFont typeface="Arial" panose="020B0604020202020204" pitchFamily="34" charset="0"/>
              <a:buChar char="•"/>
            </a:pPr>
            <a:r>
              <a:rPr lang="en-US" sz="3200" dirty="0">
                <a:solidFill>
                  <a:schemeClr val="tx1"/>
                </a:solidFill>
              </a:rPr>
              <a:t>Take-Aways &amp; Next Steps</a:t>
            </a:r>
          </a:p>
          <a:p>
            <a:pPr indent="-228600">
              <a:lnSpc>
                <a:spcPct val="110000"/>
              </a:lnSpc>
              <a:spcBef>
                <a:spcPts val="700"/>
              </a:spcBef>
            </a:pPr>
            <a:endParaRPr lang="en-US" sz="3200" dirty="0">
              <a:solidFill>
                <a:schemeClr val="tx1"/>
              </a:solidFill>
            </a:endParaRPr>
          </a:p>
        </p:txBody>
      </p:sp>
      <p:pic>
        <p:nvPicPr>
          <p:cNvPr id="5" name="Picture Placeholder 4">
            <a:extLst>
              <a:ext uri="{FF2B5EF4-FFF2-40B4-BE49-F238E27FC236}">
                <a16:creationId xmlns:a16="http://schemas.microsoft.com/office/drawing/2014/main" id="{310BC2A0-95AE-49ED-8B33-0678BA840773}"/>
              </a:ext>
            </a:extLst>
          </p:cNvPr>
          <p:cNvPicPr>
            <a:picLocks noGrp="1" noChangeAspect="1"/>
          </p:cNvPicPr>
          <p:nvPr>
            <p:ph type="pic" idx="1"/>
          </p:nvPr>
        </p:nvPicPr>
        <p:blipFill>
          <a:blip r:embed="rId2"/>
          <a:srcRect l="10027" r="10027"/>
          <a:stretch>
            <a:fillRect/>
          </a:stretch>
        </p:blipFill>
        <p:spPr>
          <a:xfrm>
            <a:off x="7566423" y="2286001"/>
            <a:ext cx="3881720" cy="3619499"/>
          </a:xfrm>
          <a:prstGeom prst="rect">
            <a:avLst/>
          </a:prstGeom>
        </p:spPr>
      </p:pic>
    </p:spTree>
    <p:extLst>
      <p:ext uri="{BB962C8B-B14F-4D97-AF65-F5344CB8AC3E}">
        <p14:creationId xmlns:p14="http://schemas.microsoft.com/office/powerpoint/2010/main" val="2553136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885825" y="278289"/>
            <a:ext cx="5812535" cy="1232817"/>
          </a:xfrm>
        </p:spPr>
        <p:txBody>
          <a:bodyPr vert="horz" lIns="91440" tIns="45720" rIns="91440" bIns="45720" rtlCol="0" anchor="t">
            <a:normAutofit/>
          </a:bodyPr>
          <a:lstStyle/>
          <a:p>
            <a:pPr>
              <a:lnSpc>
                <a:spcPct val="90000"/>
              </a:lnSpc>
            </a:pPr>
            <a:r>
              <a:rPr lang="en-US" sz="4000" spc="200" dirty="0" err="1">
                <a:solidFill>
                  <a:schemeClr val="tx2"/>
                </a:solidFill>
                <a:latin typeface="+mj-lt"/>
              </a:rPr>
              <a:t>Wk</a:t>
            </a:r>
            <a:r>
              <a:rPr lang="en-US" sz="4000" spc="200" dirty="0">
                <a:solidFill>
                  <a:schemeClr val="tx2"/>
                </a:solidFill>
                <a:latin typeface="+mj-lt"/>
              </a:rPr>
              <a:t> 5 </a:t>
            </a:r>
            <a:br>
              <a:rPr lang="en-US" sz="4000" spc="200" dirty="0">
                <a:solidFill>
                  <a:schemeClr val="tx2"/>
                </a:solidFill>
                <a:latin typeface="+mj-lt"/>
              </a:rPr>
            </a:br>
            <a:r>
              <a:rPr lang="en-US" sz="4000" spc="200" dirty="0">
                <a:solidFill>
                  <a:schemeClr val="tx2"/>
                </a:solidFill>
                <a:latin typeface="+mj-lt"/>
              </a:rPr>
              <a:t>scriptures REVIEW</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1815905"/>
            <a:ext cx="4844322" cy="4763806"/>
          </a:xfrm>
        </p:spPr>
        <p:txBody>
          <a:bodyPr vert="horz" lIns="91440" tIns="45720" rIns="91440" bIns="45720" rtlCol="0">
            <a:normAutofit/>
          </a:bodyPr>
          <a:lstStyle/>
          <a:p>
            <a:pPr indent="-228600">
              <a:lnSpc>
                <a:spcPct val="110000"/>
              </a:lnSpc>
              <a:spcBef>
                <a:spcPts val="700"/>
              </a:spcBef>
            </a:pPr>
            <a:r>
              <a:rPr lang="en-US" b="1" dirty="0">
                <a:solidFill>
                  <a:schemeClr val="tx1"/>
                </a:solidFill>
                <a:latin typeface="system-ui"/>
              </a:rPr>
              <a:t>1 Samuel 16:7   </a:t>
            </a:r>
            <a:r>
              <a:rPr lang="en-US" i="1" dirty="0">
                <a:solidFill>
                  <a:schemeClr val="tx1"/>
                </a:solidFill>
                <a:latin typeface="system-ui"/>
              </a:rPr>
              <a:t>“…for man looks at the outward appearance, but the LORD looks at the heart.”</a:t>
            </a:r>
          </a:p>
          <a:p>
            <a:pPr indent="-228600">
              <a:lnSpc>
                <a:spcPct val="110000"/>
              </a:lnSpc>
              <a:spcBef>
                <a:spcPts val="700"/>
              </a:spcBef>
            </a:pPr>
            <a:r>
              <a:rPr lang="en-US" b="1" dirty="0">
                <a:solidFill>
                  <a:schemeClr val="tx1"/>
                </a:solidFill>
                <a:latin typeface="system-ui"/>
              </a:rPr>
              <a:t>Ezekiel 36:26-27 (NIV) </a:t>
            </a:r>
            <a:r>
              <a:rPr lang="en-US" i="1" dirty="0">
                <a:solidFill>
                  <a:srgbClr val="000000"/>
                </a:solidFill>
                <a:effectLst/>
                <a:latin typeface="system-ui"/>
              </a:rPr>
              <a:t>I will give you a new heart and put a new spirit in you; I will remove from you your heart of stone and give you a heart of flesh. And I will put my Spirit in you and move you to follow my decrees and be careful to keep my laws.</a:t>
            </a:r>
          </a:p>
          <a:p>
            <a:pPr indent="-228600">
              <a:lnSpc>
                <a:spcPct val="110000"/>
              </a:lnSpc>
              <a:spcBef>
                <a:spcPts val="700"/>
              </a:spcBef>
            </a:pPr>
            <a:r>
              <a:rPr lang="en-US" b="1" dirty="0">
                <a:solidFill>
                  <a:srgbClr val="000000"/>
                </a:solidFill>
                <a:latin typeface="system-ui"/>
              </a:rPr>
              <a:t>Ephesians 5:18  </a:t>
            </a:r>
            <a:r>
              <a:rPr lang="en-US" i="1" dirty="0">
                <a:solidFill>
                  <a:srgbClr val="000000"/>
                </a:solidFill>
                <a:latin typeface="system-ui"/>
              </a:rPr>
              <a:t>Instead, be filled with the Spirit.</a:t>
            </a:r>
          </a:p>
          <a:p>
            <a:pPr algn="l"/>
            <a:r>
              <a:rPr lang="en-US" b="1" i="0" dirty="0">
                <a:solidFill>
                  <a:srgbClr val="000000"/>
                </a:solidFill>
                <a:effectLst/>
                <a:latin typeface="system-ui"/>
              </a:rPr>
              <a:t>John 20:21-23 (NIV</a:t>
            </a:r>
            <a:r>
              <a:rPr lang="en-US" b="0" i="0" dirty="0">
                <a:solidFill>
                  <a:srgbClr val="000000"/>
                </a:solidFill>
                <a:effectLst/>
                <a:latin typeface="system-ui"/>
              </a:rPr>
              <a:t>)  Again Jesus said, “Peace be with you! As the Father has sent me, I am sending you.” And with that </a:t>
            </a:r>
            <a:r>
              <a:rPr lang="en-US" b="0" i="0" u="sng" dirty="0">
                <a:solidFill>
                  <a:srgbClr val="000000"/>
                </a:solidFill>
                <a:effectLst/>
                <a:latin typeface="system-ui"/>
              </a:rPr>
              <a:t>He breathed on them and said, “Receive the Holy Spirit</a:t>
            </a:r>
            <a:r>
              <a:rPr lang="en-US" b="0" i="0" dirty="0">
                <a:solidFill>
                  <a:srgbClr val="000000"/>
                </a:solidFill>
                <a:effectLst/>
                <a:latin typeface="system-ui"/>
              </a:rPr>
              <a:t>.</a:t>
            </a:r>
          </a:p>
          <a:p>
            <a:pPr indent="-228600">
              <a:lnSpc>
                <a:spcPct val="110000"/>
              </a:lnSpc>
              <a:spcBef>
                <a:spcPts val="700"/>
              </a:spcBef>
            </a:pPr>
            <a:endParaRPr lang="en-US" i="1" dirty="0">
              <a:solidFill>
                <a:srgbClr val="000000"/>
              </a:solidFill>
              <a:latin typeface="system-ui"/>
            </a:endParaRPr>
          </a:p>
          <a:p>
            <a:pPr indent="-228600">
              <a:lnSpc>
                <a:spcPct val="110000"/>
              </a:lnSpc>
              <a:spcBef>
                <a:spcPts val="700"/>
              </a:spcBef>
            </a:pPr>
            <a:endParaRPr lang="en-US" sz="1400" b="1" i="1" dirty="0">
              <a:solidFill>
                <a:schemeClr val="tx1">
                  <a:lumMod val="65000"/>
                  <a:lumOff val="35000"/>
                </a:schemeClr>
              </a:solidFill>
              <a:latin typeface="system-ui"/>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356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9" y="645107"/>
            <a:ext cx="4963756" cy="671629"/>
          </a:xfrm>
        </p:spPr>
        <p:txBody>
          <a:bodyPr vert="horz" lIns="91440" tIns="45720" rIns="91440" bIns="45720" rtlCol="0" anchor="t">
            <a:normAutofit/>
          </a:bodyPr>
          <a:lstStyle/>
          <a:p>
            <a:pPr>
              <a:lnSpc>
                <a:spcPct val="90000"/>
              </a:lnSpc>
            </a:pPr>
            <a:r>
              <a:rPr lang="en-US" sz="4000" spc="200" dirty="0">
                <a:solidFill>
                  <a:schemeClr val="tx2"/>
                </a:solidFill>
                <a:latin typeface="+mj-lt"/>
              </a:rPr>
              <a:t>WK 5 Key points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1463040"/>
            <a:ext cx="4844322" cy="4763806"/>
          </a:xfrm>
        </p:spPr>
        <p:txBody>
          <a:bodyPr vert="horz" lIns="91440" tIns="45720" rIns="91440" bIns="45720" rtlCol="0">
            <a:normAutofit/>
          </a:bodyPr>
          <a:lstStyle/>
          <a:p>
            <a:pPr marL="57150" indent="-285750">
              <a:lnSpc>
                <a:spcPct val="110000"/>
              </a:lnSpc>
              <a:spcBef>
                <a:spcPts val="700"/>
              </a:spcBef>
              <a:buFont typeface="Arial" panose="020B0604020202020204" pitchFamily="34" charset="0"/>
              <a:buChar char="•"/>
            </a:pPr>
            <a:r>
              <a:rPr lang="en-US" b="1" dirty="0">
                <a:solidFill>
                  <a:schemeClr val="tx1">
                    <a:lumMod val="65000"/>
                    <a:lumOff val="35000"/>
                  </a:schemeClr>
                </a:solidFill>
              </a:rPr>
              <a:t>SURRENDER!!  </a:t>
            </a:r>
            <a:r>
              <a:rPr lang="en-US" dirty="0">
                <a:solidFill>
                  <a:schemeClr val="tx1">
                    <a:lumMod val="65000"/>
                    <a:lumOff val="35000"/>
                  </a:schemeClr>
                </a:solidFill>
              </a:rPr>
              <a:t>Sooner vs later</a:t>
            </a:r>
          </a:p>
          <a:p>
            <a:pPr marL="57150" indent="-285750">
              <a:lnSpc>
                <a:spcPct val="110000"/>
              </a:lnSpc>
              <a:spcBef>
                <a:spcPts val="700"/>
              </a:spcBef>
              <a:buFont typeface="Arial" panose="020B0604020202020204" pitchFamily="34" charset="0"/>
              <a:buChar char="•"/>
            </a:pPr>
            <a:r>
              <a:rPr lang="en-US" b="1" dirty="0">
                <a:solidFill>
                  <a:schemeClr val="tx1">
                    <a:lumMod val="65000"/>
                    <a:lumOff val="35000"/>
                  </a:schemeClr>
                </a:solidFill>
              </a:rPr>
              <a:t>Four FREEDOM BLOCKERS</a:t>
            </a:r>
          </a:p>
          <a:p>
            <a:pPr marL="514350" lvl="1" indent="-285750">
              <a:buFont typeface="Courier New" panose="02070309020205020404" pitchFamily="49" charset="0"/>
              <a:buChar char="o"/>
            </a:pPr>
            <a:r>
              <a:rPr lang="en-US" sz="1600" u="sng" dirty="0"/>
              <a:t>Selfish Ambition </a:t>
            </a:r>
            <a:r>
              <a:rPr lang="en-US" sz="1600" dirty="0"/>
              <a:t>– Self on the throne</a:t>
            </a:r>
          </a:p>
          <a:p>
            <a:pPr marL="514350" lvl="1" indent="-285750">
              <a:buFont typeface="Courier New" panose="02070309020205020404" pitchFamily="49" charset="0"/>
              <a:buChar char="o"/>
            </a:pPr>
            <a:r>
              <a:rPr lang="en-US" sz="1600" u="sng" dirty="0"/>
              <a:t>Offense/Bitterness</a:t>
            </a:r>
            <a:r>
              <a:rPr lang="en-US" sz="1600" dirty="0"/>
              <a:t>— We have no “right” to be offended, bitter, unforgiving, or wounded. In Christ we ONLY have the “right to be healed”!</a:t>
            </a:r>
          </a:p>
          <a:p>
            <a:pPr marL="514350" lvl="1" indent="-285750">
              <a:buFont typeface="Courier New" panose="02070309020205020404" pitchFamily="49" charset="0"/>
              <a:buChar char="o"/>
            </a:pPr>
            <a:r>
              <a:rPr lang="en-US" sz="1600" u="sng" dirty="0"/>
              <a:t>Rejection</a:t>
            </a:r>
            <a:r>
              <a:rPr lang="en-US" sz="1600" dirty="0"/>
              <a:t> – Seeking the approval of man vs. accepting the approval of God in Christ (Whose report will you believe?)</a:t>
            </a:r>
          </a:p>
          <a:p>
            <a:pPr marL="514350" lvl="1" indent="-285750">
              <a:buFont typeface="Courier New" panose="02070309020205020404" pitchFamily="49" charset="0"/>
              <a:buChar char="o"/>
            </a:pPr>
            <a:r>
              <a:rPr lang="en-US" sz="1600" u="sng" dirty="0"/>
              <a:t>Evil Thoughts </a:t>
            </a:r>
            <a:r>
              <a:rPr lang="en-US" sz="1600" dirty="0"/>
              <a:t>– Come from within (“out of our hearts come evil thoughts”) How are we letting garbage in?</a:t>
            </a:r>
          </a:p>
          <a:p>
            <a:pPr marL="514350" lvl="1" indent="-285750">
              <a:buFont typeface="Courier New" panose="02070309020205020404" pitchFamily="49" charset="0"/>
              <a:buChar char="o"/>
            </a:pPr>
            <a:endParaRPr lang="en-US" dirty="0">
              <a:solidFill>
                <a:schemeClr val="tx1">
                  <a:lumMod val="65000"/>
                  <a:lumOff val="35000"/>
                </a:schemeClr>
              </a:solidFill>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361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91793" y="290900"/>
            <a:ext cx="4377138" cy="1158072"/>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How to...</a:t>
            </a:r>
            <a:br>
              <a:rPr lang="en-US" sz="4000" spc="200" dirty="0">
                <a:solidFill>
                  <a:schemeClr val="tx2"/>
                </a:solidFill>
                <a:latin typeface="+mj-lt"/>
              </a:rPr>
            </a:br>
            <a:r>
              <a:rPr lang="en-US" sz="4000" spc="200" dirty="0">
                <a:solidFill>
                  <a:schemeClr val="tx2"/>
                </a:solidFill>
                <a:latin typeface="+mj-lt"/>
              </a:rPr>
              <a:t>cooperate </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191792" y="1631851"/>
            <a:ext cx="6033637" cy="4763806"/>
          </a:xfrm>
        </p:spPr>
        <p:txBody>
          <a:bodyPr vert="horz" lIns="91440" tIns="45720" rIns="91440" bIns="45720" rtlCol="0">
            <a:normAutofit lnSpcReduction="10000"/>
          </a:bodyPr>
          <a:lstStyle/>
          <a:p>
            <a:pPr>
              <a:lnSpc>
                <a:spcPct val="110000"/>
              </a:lnSpc>
              <a:spcBef>
                <a:spcPts val="700"/>
              </a:spcBef>
            </a:pPr>
            <a:r>
              <a:rPr lang="en-US" b="1" dirty="0">
                <a:solidFill>
                  <a:srgbClr val="000000"/>
                </a:solidFill>
                <a:latin typeface="system-ui"/>
              </a:rPr>
              <a:t>First, understand h</a:t>
            </a:r>
            <a:r>
              <a:rPr lang="en-US" b="1" dirty="0">
                <a:solidFill>
                  <a:srgbClr val="000000"/>
                </a:solidFill>
                <a:effectLst/>
                <a:latin typeface="system-ui"/>
              </a:rPr>
              <a:t>ow it works…</a:t>
            </a:r>
          </a:p>
          <a:p>
            <a:pPr>
              <a:lnSpc>
                <a:spcPct val="110000"/>
              </a:lnSpc>
              <a:spcBef>
                <a:spcPts val="700"/>
              </a:spcBef>
            </a:pPr>
            <a:r>
              <a:rPr lang="en-US" dirty="0">
                <a:solidFill>
                  <a:srgbClr val="000000"/>
                </a:solidFill>
                <a:latin typeface="system-ui"/>
              </a:rPr>
              <a:t>The Spirit has been poured out on all flesh…it is with you from birth.</a:t>
            </a:r>
          </a:p>
          <a:p>
            <a:pPr>
              <a:lnSpc>
                <a:spcPct val="110000"/>
              </a:lnSpc>
              <a:spcBef>
                <a:spcPts val="700"/>
              </a:spcBef>
            </a:pPr>
            <a:r>
              <a:rPr lang="en-US" dirty="0">
                <a:solidFill>
                  <a:srgbClr val="000000"/>
                </a:solidFill>
                <a:latin typeface="system-ui"/>
              </a:rPr>
              <a:t>The Holy Spirit draws you and baptizes you into Christ. (#1 -Salvation)</a:t>
            </a:r>
          </a:p>
          <a:p>
            <a:pPr>
              <a:lnSpc>
                <a:spcPct val="110000"/>
              </a:lnSpc>
              <a:spcBef>
                <a:spcPts val="700"/>
              </a:spcBef>
            </a:pPr>
            <a:r>
              <a:rPr lang="en-US" b="0" dirty="0">
                <a:solidFill>
                  <a:srgbClr val="000000"/>
                </a:solidFill>
                <a:effectLst/>
                <a:latin typeface="system-ui"/>
              </a:rPr>
              <a:t>You confirm your identification with Christ, &amp; discover His presence in you, at your “new birth” (#2-Water Baptism) Now, you discover the Holy Spirit has a room in your heart.  You begin to hear Him “in the other room.”</a:t>
            </a:r>
          </a:p>
          <a:p>
            <a:pPr>
              <a:lnSpc>
                <a:spcPct val="110000"/>
              </a:lnSpc>
              <a:spcBef>
                <a:spcPts val="700"/>
              </a:spcBef>
            </a:pPr>
            <a:r>
              <a:rPr lang="en-US" dirty="0">
                <a:solidFill>
                  <a:srgbClr val="000000"/>
                </a:solidFill>
                <a:latin typeface="system-ui"/>
              </a:rPr>
              <a:t>Jesus gives you the key to unlock the door of that room and let Him out… to empower you to live a victorious, abundant life.  (#3-Holy Spirit or Fire Baptism)</a:t>
            </a:r>
            <a:endParaRPr lang="en-US" dirty="0">
              <a:solidFill>
                <a:schemeClr val="tx1">
                  <a:lumMod val="65000"/>
                  <a:lumOff val="35000"/>
                </a:schemeClr>
              </a:solidFill>
            </a:endParaRPr>
          </a:p>
          <a:p>
            <a:pPr>
              <a:lnSpc>
                <a:spcPct val="110000"/>
              </a:lnSpc>
              <a:spcBef>
                <a:spcPts val="700"/>
              </a:spcBef>
            </a:pPr>
            <a:r>
              <a:rPr lang="en-US" b="1" dirty="0">
                <a:solidFill>
                  <a:schemeClr val="tx1"/>
                </a:solidFill>
              </a:rPr>
              <a:t>Then, do your part, after your THREE baptisms…</a:t>
            </a:r>
          </a:p>
          <a:p>
            <a:pPr marL="114300" indent="-342900">
              <a:lnSpc>
                <a:spcPct val="110000"/>
              </a:lnSpc>
              <a:spcBef>
                <a:spcPts val="700"/>
              </a:spcBef>
              <a:buAutoNum type="arabicPeriod"/>
            </a:pPr>
            <a:r>
              <a:rPr lang="en-US" b="1" dirty="0">
                <a:solidFill>
                  <a:schemeClr val="tx1"/>
                </a:solidFill>
                <a:latin typeface="system-ui"/>
              </a:rPr>
              <a:t>Invite the Holy Spirit to SEARCH your heart.</a:t>
            </a:r>
          </a:p>
          <a:p>
            <a:pPr>
              <a:lnSpc>
                <a:spcPct val="110000"/>
              </a:lnSpc>
              <a:spcBef>
                <a:spcPts val="700"/>
              </a:spcBef>
            </a:pPr>
            <a:r>
              <a:rPr lang="en-US" b="1" dirty="0">
                <a:solidFill>
                  <a:srgbClr val="000000"/>
                </a:solidFill>
                <a:effectLst/>
                <a:latin typeface="system-ui"/>
              </a:rPr>
              <a:t>2.    Invite the Holy Spirit to CHANGE you</a:t>
            </a:r>
            <a:r>
              <a:rPr lang="en-US" dirty="0">
                <a:solidFill>
                  <a:srgbClr val="000000"/>
                </a:solidFill>
                <a:effectLst/>
                <a:latin typeface="system-ui"/>
              </a:rPr>
              <a:t>. (Probably change your mind, then will, then emotions, and finally, body)</a:t>
            </a:r>
          </a:p>
          <a:p>
            <a:pPr marL="342900" indent="-342900">
              <a:lnSpc>
                <a:spcPct val="110000"/>
              </a:lnSpc>
              <a:spcBef>
                <a:spcPts val="700"/>
              </a:spcBef>
              <a:buFont typeface="+mj-lt"/>
              <a:buAutoNum type="arabicPeriod" startAt="3"/>
            </a:pPr>
            <a:r>
              <a:rPr lang="en-US" b="1" dirty="0">
                <a:solidFill>
                  <a:srgbClr val="000000"/>
                </a:solidFill>
                <a:effectLst/>
                <a:latin typeface="system-ui"/>
              </a:rPr>
              <a:t>Invite the Holy Spirit to FILL you and sustain you.</a:t>
            </a:r>
          </a:p>
          <a:p>
            <a:pPr>
              <a:lnSpc>
                <a:spcPct val="110000"/>
              </a:lnSpc>
              <a:spcBef>
                <a:spcPts val="700"/>
              </a:spcBef>
            </a:pPr>
            <a:endParaRPr lang="en-US" b="1" dirty="0">
              <a:solidFill>
                <a:schemeClr val="tx1">
                  <a:lumMod val="65000"/>
                  <a:lumOff val="35000"/>
                </a:schemeClr>
              </a:solidFill>
            </a:endParaRPr>
          </a:p>
        </p:txBody>
      </p:sp>
      <p:pic>
        <p:nvPicPr>
          <p:cNvPr id="9" name="Content Placeholder 9">
            <a:extLst>
              <a:ext uri="{FF2B5EF4-FFF2-40B4-BE49-F238E27FC236}">
                <a16:creationId xmlns:a16="http://schemas.microsoft.com/office/drawing/2014/main" id="{96EC58E5-BED5-419A-806E-BC0F4B064EF7}"/>
              </a:ext>
            </a:extLst>
          </p:cNvPr>
          <p:cNvPicPr>
            <a:picLocks noChangeAspect="1"/>
          </p:cNvPicPr>
          <p:nvPr/>
        </p:nvPicPr>
        <p:blipFill>
          <a:blip r:embed="rId2"/>
          <a:stretch>
            <a:fillRect/>
          </a:stretch>
        </p:blipFill>
        <p:spPr>
          <a:xfrm>
            <a:off x="8018585" y="290901"/>
            <a:ext cx="3785266" cy="3705070"/>
          </a:xfrm>
          <a:prstGeom prst="rect">
            <a:avLst/>
          </a:prstGeom>
        </p:spPr>
      </p:pic>
      <p:sp>
        <p:nvSpPr>
          <p:cNvPr id="2" name="Rectangle 1">
            <a:extLst>
              <a:ext uri="{FF2B5EF4-FFF2-40B4-BE49-F238E27FC236}">
                <a16:creationId xmlns:a16="http://schemas.microsoft.com/office/drawing/2014/main" id="{A5D43A5B-1B4A-4997-B33B-33162CE6F09A}"/>
              </a:ext>
            </a:extLst>
          </p:cNvPr>
          <p:cNvSpPr/>
          <p:nvPr/>
        </p:nvSpPr>
        <p:spPr>
          <a:xfrm>
            <a:off x="1191792" y="4508500"/>
            <a:ext cx="5704308" cy="1887157"/>
          </a:xfrm>
          <a:prstGeom prst="rect">
            <a:avLst/>
          </a:prstGeom>
          <a:solidFill>
            <a:srgbClr val="F8B323">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alpha val="28000"/>
                </a:srgbClr>
              </a:solidFill>
            </a:endParaRPr>
          </a:p>
        </p:txBody>
      </p:sp>
    </p:spTree>
    <p:extLst>
      <p:ext uri="{BB962C8B-B14F-4D97-AF65-F5344CB8AC3E}">
        <p14:creationId xmlns:p14="http://schemas.microsoft.com/office/powerpoint/2010/main" val="3274503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87006" y="377935"/>
            <a:ext cx="4347264" cy="578667"/>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Key scriptures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94747" y="1083212"/>
            <a:ext cx="5402433" cy="5774788"/>
          </a:xfrm>
        </p:spPr>
        <p:txBody>
          <a:bodyPr vert="horz" lIns="91440" tIns="45720" rIns="91440" bIns="45720" rtlCol="0">
            <a:normAutofit fontScale="77500" lnSpcReduction="20000"/>
          </a:bodyPr>
          <a:lstStyle/>
          <a:p>
            <a:pPr marL="284163" indent="-284163">
              <a:lnSpc>
                <a:spcPct val="110000"/>
              </a:lnSpc>
              <a:spcBef>
                <a:spcPts val="700"/>
              </a:spcBef>
              <a:buFont typeface="Arial" panose="020B0604020202020204" pitchFamily="34" charset="0"/>
              <a:buChar char="•"/>
            </a:pPr>
            <a:r>
              <a:rPr lang="en-US" sz="1800" i="1" u="sng" dirty="0">
                <a:solidFill>
                  <a:srgbClr val="000000"/>
                </a:solidFill>
                <a:latin typeface="Arial" panose="020B0604020202020204" pitchFamily="34" charset="0"/>
                <a:cs typeface="Arial" panose="020B0604020202020204" pitchFamily="34" charset="0"/>
              </a:rPr>
              <a:t>Trust</a:t>
            </a:r>
            <a:r>
              <a:rPr lang="en-US" sz="1800" i="1" dirty="0">
                <a:solidFill>
                  <a:srgbClr val="000000"/>
                </a:solidFill>
                <a:latin typeface="Arial" panose="020B0604020202020204" pitchFamily="34" charset="0"/>
                <a:cs typeface="Arial" panose="020B0604020202020204" pitchFamily="34" charset="0"/>
              </a:rPr>
              <a:t> in the LORD with all your heart and lean not on your own understanding; in all your ways </a:t>
            </a:r>
            <a:r>
              <a:rPr lang="en-US" sz="1800" i="1" u="sng" dirty="0">
                <a:solidFill>
                  <a:srgbClr val="000000"/>
                </a:solidFill>
                <a:latin typeface="Arial" panose="020B0604020202020204" pitchFamily="34" charset="0"/>
                <a:cs typeface="Arial" panose="020B0604020202020204" pitchFamily="34" charset="0"/>
              </a:rPr>
              <a:t>submit</a:t>
            </a:r>
            <a:r>
              <a:rPr lang="en-US" sz="1800" i="1" dirty="0">
                <a:solidFill>
                  <a:srgbClr val="000000"/>
                </a:solidFill>
                <a:latin typeface="Arial" panose="020B0604020202020204" pitchFamily="34" charset="0"/>
                <a:cs typeface="Arial" panose="020B0604020202020204" pitchFamily="34" charset="0"/>
              </a:rPr>
              <a:t> to Him and He will make your paths straight. Proverbs 3:5-6</a:t>
            </a:r>
          </a:p>
          <a:p>
            <a:pPr marL="284163" indent="-284163">
              <a:lnSpc>
                <a:spcPct val="110000"/>
              </a:lnSpc>
              <a:spcBef>
                <a:spcPts val="700"/>
              </a:spcBef>
              <a:buFont typeface="Arial" panose="020B0604020202020204" pitchFamily="34" charset="0"/>
              <a:buChar char="•"/>
            </a:pPr>
            <a:r>
              <a:rPr lang="en-US" sz="1800" i="1" dirty="0">
                <a:solidFill>
                  <a:srgbClr val="000000"/>
                </a:solidFill>
                <a:latin typeface="Arial" panose="020B0604020202020204" pitchFamily="34" charset="0"/>
                <a:cs typeface="Arial" panose="020B0604020202020204" pitchFamily="34" charset="0"/>
              </a:rPr>
              <a:t>For just as the heavens are higher than the earth, so My ways are higher than your ways and My thoughts than your thoughts. Isaiah 55:9</a:t>
            </a:r>
          </a:p>
          <a:p>
            <a:pPr marL="284163" indent="-284163">
              <a:lnSpc>
                <a:spcPct val="110000"/>
              </a:lnSpc>
              <a:spcBef>
                <a:spcPts val="700"/>
              </a:spcBef>
              <a:buFont typeface="Arial" panose="020B0604020202020204" pitchFamily="34" charset="0"/>
              <a:buChar char="•"/>
            </a:pPr>
            <a:r>
              <a:rPr lang="en-US" sz="1800" i="1" dirty="0">
                <a:solidFill>
                  <a:srgbClr val="000000"/>
                </a:solidFill>
                <a:latin typeface="Arial" panose="020B0604020202020204" pitchFamily="34" charset="0"/>
                <a:cs typeface="Arial" panose="020B0604020202020204" pitchFamily="34" charset="0"/>
              </a:rPr>
              <a:t>Seek first the Kingdom, and His righteousness, and all these things will be provided to you.  Matthew 6:33</a:t>
            </a:r>
          </a:p>
          <a:p>
            <a:pPr marL="285750" indent="-285750" algn="l">
              <a:buFont typeface="Arial" panose="020B0604020202020204" pitchFamily="34" charset="0"/>
              <a:buChar char="•"/>
            </a:pPr>
            <a:r>
              <a:rPr lang="en-US" sz="1800" b="0" i="1" dirty="0">
                <a:solidFill>
                  <a:srgbClr val="000000"/>
                </a:solidFill>
                <a:effectLst/>
                <a:latin typeface="Arial" panose="020B0604020202020204" pitchFamily="34" charset="0"/>
                <a:cs typeface="Arial" panose="020B0604020202020204" pitchFamily="34" charset="0"/>
              </a:rPr>
              <a:t>Don’t just pretend to love others. Really love them. Hate what is wrong. Hold tightly to what is good. </a:t>
            </a:r>
            <a:r>
              <a:rPr lang="en-US" sz="1800" b="1" i="1" baseline="30000" dirty="0">
                <a:solidFill>
                  <a:srgbClr val="000000"/>
                </a:solidFill>
                <a:effectLst/>
                <a:latin typeface="Arial" panose="020B0604020202020204" pitchFamily="34" charset="0"/>
                <a:cs typeface="Arial" panose="020B0604020202020204" pitchFamily="34" charset="0"/>
              </a:rPr>
              <a:t> </a:t>
            </a:r>
            <a:r>
              <a:rPr lang="en-US" sz="1800" b="0" i="1" dirty="0">
                <a:solidFill>
                  <a:srgbClr val="000000"/>
                </a:solidFill>
                <a:effectLst/>
                <a:latin typeface="Arial" panose="020B0604020202020204" pitchFamily="34" charset="0"/>
                <a:cs typeface="Arial" panose="020B0604020202020204" pitchFamily="34" charset="0"/>
              </a:rPr>
              <a:t>Love each other with genuine affection, and take delight in honoring each other. Never be lazy, but work hard and serve the Lord enthusiastically.</a:t>
            </a:r>
            <a:r>
              <a:rPr lang="en-US" sz="1800" i="1" baseline="30000" dirty="0">
                <a:solidFill>
                  <a:srgbClr val="000000"/>
                </a:solidFill>
                <a:latin typeface="Arial" panose="020B0604020202020204" pitchFamily="34" charset="0"/>
                <a:cs typeface="Arial" panose="020B0604020202020204" pitchFamily="34" charset="0"/>
              </a:rPr>
              <a:t> </a:t>
            </a:r>
            <a:r>
              <a:rPr lang="en-US" sz="1800" b="0" i="1" dirty="0">
                <a:solidFill>
                  <a:srgbClr val="000000"/>
                </a:solidFill>
                <a:effectLst/>
                <a:latin typeface="Arial" panose="020B0604020202020204" pitchFamily="34" charset="0"/>
                <a:cs typeface="Arial" panose="020B0604020202020204" pitchFamily="34" charset="0"/>
              </a:rPr>
              <a:t>Rejoice in our confident hope. Be patient in trouble, and keep on praying. </a:t>
            </a:r>
            <a:r>
              <a:rPr lang="en-US" sz="1800" b="1" i="1" baseline="30000" dirty="0">
                <a:solidFill>
                  <a:srgbClr val="000000"/>
                </a:solidFill>
                <a:effectLst/>
                <a:latin typeface="Arial" panose="020B0604020202020204" pitchFamily="34" charset="0"/>
                <a:cs typeface="Arial" panose="020B0604020202020204" pitchFamily="34" charset="0"/>
              </a:rPr>
              <a:t> </a:t>
            </a:r>
            <a:r>
              <a:rPr lang="en-US" sz="1800" b="0" i="1" dirty="0">
                <a:solidFill>
                  <a:srgbClr val="000000"/>
                </a:solidFill>
                <a:effectLst/>
                <a:latin typeface="Arial" panose="020B0604020202020204" pitchFamily="34" charset="0"/>
                <a:cs typeface="Arial" panose="020B0604020202020204" pitchFamily="34" charset="0"/>
              </a:rPr>
              <a:t>When God’s people are in need, be ready to help them. Always be eager to practice hospitality. Bless those who persecute you. Don’t curse them; pray that God will bless them. </a:t>
            </a:r>
            <a:r>
              <a:rPr lang="en-US" sz="1800" b="1" i="1" baseline="30000" dirty="0">
                <a:solidFill>
                  <a:srgbClr val="000000"/>
                </a:solidFill>
                <a:effectLst/>
                <a:latin typeface="Arial" panose="020B0604020202020204" pitchFamily="34" charset="0"/>
                <a:cs typeface="Arial" panose="020B0604020202020204" pitchFamily="34" charset="0"/>
              </a:rPr>
              <a:t> </a:t>
            </a:r>
            <a:r>
              <a:rPr lang="en-US" sz="1800" b="0" i="1" dirty="0">
                <a:solidFill>
                  <a:srgbClr val="000000"/>
                </a:solidFill>
                <a:effectLst/>
                <a:latin typeface="Arial" panose="020B0604020202020204" pitchFamily="34" charset="0"/>
                <a:cs typeface="Arial" panose="020B0604020202020204" pitchFamily="34" charset="0"/>
              </a:rPr>
              <a:t>Be happy with those who are happy, and weep with those who weep. Live in harmony with each other. Don’t be too proud to enjoy the company of ordinary people. And don’t think you know it all! Never pay back evil with more evil. Do things in such a way that everyone can see you are honorable. Do all that you can to live in peace with everyone. Dear friends, never take revenge. Leave that to the righteous anger of God. For the Scriptures say, “I will take revenge; I will pay them back,”</a:t>
            </a:r>
            <a:r>
              <a:rPr lang="en-US" sz="1800" i="1" baseline="30000" dirty="0">
                <a:solidFill>
                  <a:srgbClr val="000000"/>
                </a:solidFill>
                <a:latin typeface="Arial" panose="020B0604020202020204" pitchFamily="34" charset="0"/>
                <a:cs typeface="Arial" panose="020B0604020202020204" pitchFamily="34" charset="0"/>
              </a:rPr>
              <a:t> </a:t>
            </a:r>
            <a:r>
              <a:rPr lang="en-US" sz="1800" b="0" i="1" dirty="0">
                <a:solidFill>
                  <a:srgbClr val="000000"/>
                </a:solidFill>
                <a:effectLst/>
                <a:latin typeface="Arial" panose="020B0604020202020204" pitchFamily="34" charset="0"/>
                <a:cs typeface="Arial" panose="020B0604020202020204" pitchFamily="34" charset="0"/>
              </a:rPr>
              <a:t>says the </a:t>
            </a:r>
            <a:r>
              <a:rPr lang="en-US" sz="1800" b="0" i="1" cap="small" dirty="0">
                <a:solidFill>
                  <a:srgbClr val="000000"/>
                </a:solidFill>
                <a:effectLst/>
                <a:latin typeface="Arial" panose="020B0604020202020204" pitchFamily="34" charset="0"/>
                <a:cs typeface="Arial" panose="020B0604020202020204" pitchFamily="34" charset="0"/>
              </a:rPr>
              <a:t>Lord</a:t>
            </a:r>
            <a:r>
              <a:rPr lang="en-US" sz="1800" b="0" i="1" dirty="0">
                <a:solidFill>
                  <a:srgbClr val="000000"/>
                </a:solidFill>
                <a:effectLst/>
                <a:latin typeface="Arial" panose="020B0604020202020204" pitchFamily="34" charset="0"/>
                <a:cs typeface="Arial" panose="020B0604020202020204" pitchFamily="34" charset="0"/>
              </a:rPr>
              <a:t>. Romans 12:9-19</a:t>
            </a:r>
          </a:p>
          <a:p>
            <a:pPr indent="-228600">
              <a:lnSpc>
                <a:spcPct val="110000"/>
              </a:lnSpc>
              <a:spcBef>
                <a:spcPts val="700"/>
              </a:spcBef>
            </a:pPr>
            <a:endParaRPr lang="en-US" i="1" dirty="0">
              <a:solidFill>
                <a:srgbClr val="000000"/>
              </a:solidFill>
              <a:latin typeface="system-ui"/>
            </a:endParaRPr>
          </a:p>
          <a:p>
            <a:pPr indent="-228600">
              <a:lnSpc>
                <a:spcPct val="110000"/>
              </a:lnSpc>
              <a:spcBef>
                <a:spcPts val="700"/>
              </a:spcBef>
            </a:pPr>
            <a:endParaRPr lang="en-US" sz="1400" b="1" i="1" dirty="0">
              <a:solidFill>
                <a:schemeClr val="tx1">
                  <a:lumMod val="65000"/>
                  <a:lumOff val="35000"/>
                </a:schemeClr>
              </a:solidFill>
              <a:latin typeface="system-ui"/>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898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9" y="645108"/>
            <a:ext cx="3384329" cy="663188"/>
          </a:xfrm>
        </p:spPr>
        <p:txBody>
          <a:bodyPr vert="horz" lIns="91440" tIns="45720" rIns="91440" bIns="45720" rtlCol="0" anchor="t">
            <a:normAutofit/>
          </a:bodyPr>
          <a:lstStyle/>
          <a:p>
            <a:pPr>
              <a:lnSpc>
                <a:spcPct val="90000"/>
              </a:lnSpc>
            </a:pPr>
            <a:r>
              <a:rPr lang="en-US" sz="4000" spc="200" dirty="0">
                <a:solidFill>
                  <a:schemeClr val="tx2"/>
                </a:solidFill>
                <a:latin typeface="+mj-lt"/>
              </a:rPr>
              <a:t>Key points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1463040"/>
            <a:ext cx="4844322" cy="4763806"/>
          </a:xfrm>
        </p:spPr>
        <p:txBody>
          <a:bodyPr vert="horz" lIns="91440" tIns="45720" rIns="91440" bIns="45720" rtlCol="0">
            <a:normAutofit fontScale="92500" lnSpcReduction="20000"/>
          </a:bodyPr>
          <a:lstStyle/>
          <a:p>
            <a:pPr>
              <a:lnSpc>
                <a:spcPct val="110000"/>
              </a:lnSpc>
              <a:spcBef>
                <a:spcPts val="700"/>
              </a:spcBef>
            </a:pPr>
            <a:r>
              <a:rPr lang="en-US" dirty="0">
                <a:solidFill>
                  <a:schemeClr val="tx1"/>
                </a:solidFill>
                <a:latin typeface="Arial" panose="020B0604020202020204" pitchFamily="34" charset="0"/>
                <a:cs typeface="Arial" panose="020B0604020202020204" pitchFamily="34" charset="0"/>
              </a:rPr>
              <a:t>A personal TRUST relationship with God is required before we will feel safe enough to surrender.</a:t>
            </a:r>
          </a:p>
          <a:p>
            <a:pPr>
              <a:lnSpc>
                <a:spcPct val="110000"/>
              </a:lnSpc>
              <a:spcBef>
                <a:spcPts val="700"/>
              </a:spcBef>
            </a:pPr>
            <a:r>
              <a:rPr lang="en-US" dirty="0">
                <a:solidFill>
                  <a:schemeClr val="tx1"/>
                </a:solidFill>
                <a:latin typeface="Arial" panose="020B0604020202020204" pitchFamily="34" charset="0"/>
                <a:cs typeface="Arial" panose="020B0604020202020204" pitchFamily="34" charset="0"/>
              </a:rPr>
              <a:t>Relationships grows with time. Time in the Word of God is time with the Living Word, Jesus. </a:t>
            </a:r>
          </a:p>
          <a:p>
            <a:pPr>
              <a:lnSpc>
                <a:spcPct val="110000"/>
              </a:lnSpc>
              <a:spcBef>
                <a:spcPts val="700"/>
              </a:spcBef>
            </a:pPr>
            <a:r>
              <a:rPr lang="en-US" dirty="0">
                <a:solidFill>
                  <a:schemeClr val="tx1"/>
                </a:solidFill>
                <a:latin typeface="Arial" panose="020B0604020202020204" pitchFamily="34" charset="0"/>
                <a:cs typeface="Arial" panose="020B0604020202020204" pitchFamily="34" charset="0"/>
              </a:rPr>
              <a:t>Our lives will be smoother when God is Lord over all.</a:t>
            </a:r>
          </a:p>
          <a:p>
            <a:pPr>
              <a:lnSpc>
                <a:spcPct val="110000"/>
              </a:lnSpc>
              <a:spcBef>
                <a:spcPts val="700"/>
              </a:spcBef>
            </a:pPr>
            <a:r>
              <a:rPr lang="en-US" dirty="0">
                <a:solidFill>
                  <a:schemeClr val="tx1"/>
                </a:solidFill>
                <a:latin typeface="Arial" panose="020B0604020202020204" pitchFamily="34" charset="0"/>
                <a:cs typeface="Arial" panose="020B0604020202020204" pitchFamily="34" charset="0"/>
              </a:rPr>
              <a:t>Surrender means we must:</a:t>
            </a:r>
          </a:p>
          <a:p>
            <a:pPr marL="571500" lvl="1" indent="-342900">
              <a:lnSpc>
                <a:spcPct val="100000"/>
              </a:lnSpc>
              <a:spcBef>
                <a:spcPts val="0"/>
              </a:spcBef>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Take up our cross (Get ready to give up “your way”)</a:t>
            </a:r>
          </a:p>
          <a:p>
            <a:pPr marL="571500" lvl="1" indent="-342900">
              <a:lnSpc>
                <a:spcPct val="100000"/>
              </a:lnSpc>
              <a:spcBef>
                <a:spcPts val="0"/>
              </a:spcBef>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Count the cost (Get ready to give up some relationships)</a:t>
            </a:r>
          </a:p>
          <a:p>
            <a:pPr marL="571500" lvl="1" indent="-342900">
              <a:lnSpc>
                <a:spcPct val="100000"/>
              </a:lnSpc>
              <a:spcBef>
                <a:spcPts val="0"/>
              </a:spcBef>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Put the Kingdom first (Get ready to give up other priorities)</a:t>
            </a:r>
          </a:p>
          <a:p>
            <a:pPr>
              <a:lnSpc>
                <a:spcPct val="100000"/>
              </a:lnSpc>
              <a:spcBef>
                <a:spcPts val="0"/>
              </a:spcBef>
            </a:pPr>
            <a:endParaRPr lang="en-US" dirty="0">
              <a:solidFill>
                <a:schemeClr val="tx1"/>
              </a:solidFill>
              <a:latin typeface="Arial" panose="020B0604020202020204" pitchFamily="34" charset="0"/>
              <a:cs typeface="Arial" panose="020B0604020202020204" pitchFamily="34" charset="0"/>
            </a:endParaRPr>
          </a:p>
          <a:p>
            <a:pPr>
              <a:lnSpc>
                <a:spcPct val="100000"/>
              </a:lnSpc>
              <a:spcBef>
                <a:spcPts val="0"/>
              </a:spcBef>
            </a:pPr>
            <a:r>
              <a:rPr lang="en-US" dirty="0">
                <a:solidFill>
                  <a:schemeClr val="tx1"/>
                </a:solidFill>
                <a:latin typeface="Arial" panose="020B0604020202020204" pitchFamily="34" charset="0"/>
                <a:cs typeface="Arial" panose="020B0604020202020204" pitchFamily="34" charset="0"/>
              </a:rPr>
              <a:t>What to surrender?</a:t>
            </a:r>
          </a:p>
          <a:p>
            <a:pPr marL="517525" indent="-117475">
              <a:lnSpc>
                <a:spcPct val="100000"/>
              </a:lnSpc>
              <a:spcBef>
                <a:spcPts val="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Body cravings</a:t>
            </a:r>
          </a:p>
          <a:p>
            <a:pPr marL="517525" indent="-117475">
              <a:lnSpc>
                <a:spcPct val="100000"/>
              </a:lnSpc>
              <a:spcBef>
                <a:spcPts val="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Relationships</a:t>
            </a:r>
          </a:p>
          <a:p>
            <a:pPr marL="517525" indent="-117475">
              <a:lnSpc>
                <a:spcPct val="100000"/>
              </a:lnSpc>
              <a:spcBef>
                <a:spcPts val="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Materials things (idols) will in the way of a surrendered life and freedom. </a:t>
            </a:r>
          </a:p>
          <a:p>
            <a:pPr marL="285750" indent="-285750">
              <a:lnSpc>
                <a:spcPct val="100000"/>
              </a:lnSpc>
              <a:spcBef>
                <a:spcPts val="0"/>
              </a:spcBef>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tx1"/>
              </a:solidFill>
              <a:latin typeface="Arial" panose="020B0604020202020204" pitchFamily="34" charset="0"/>
              <a:cs typeface="Arial" panose="020B0604020202020204" pitchFamily="34" charset="0"/>
            </a:endParaRPr>
          </a:p>
          <a:p>
            <a:pPr>
              <a:lnSpc>
                <a:spcPct val="100000"/>
              </a:lnSpc>
              <a:spcBef>
                <a:spcPts val="0"/>
              </a:spcBef>
            </a:pPr>
            <a:r>
              <a:rPr lang="en-US" dirty="0">
                <a:solidFill>
                  <a:schemeClr val="tx1"/>
                </a:solidFill>
                <a:latin typeface="Arial" panose="020B0604020202020204" pitchFamily="34" charset="0"/>
                <a:cs typeface="Arial" panose="020B0604020202020204" pitchFamily="34" charset="0"/>
              </a:rPr>
              <a:t>Christlikeness indicates a surrendered life. (p61)</a:t>
            </a:r>
          </a:p>
          <a:p>
            <a:pPr>
              <a:lnSpc>
                <a:spcPct val="100000"/>
              </a:lnSpc>
              <a:spcBef>
                <a:spcPts val="0"/>
              </a:spcBef>
            </a:pPr>
            <a:endParaRPr lang="en-US" dirty="0">
              <a:solidFill>
                <a:schemeClr val="tx1"/>
              </a:solidFill>
              <a:latin typeface="Arial" panose="020B0604020202020204" pitchFamily="34" charset="0"/>
              <a:cs typeface="Arial" panose="020B0604020202020204" pitchFamily="34" charset="0"/>
            </a:endParaRPr>
          </a:p>
          <a:p>
            <a:pPr>
              <a:lnSpc>
                <a:spcPct val="100000"/>
              </a:lnSpc>
              <a:spcBef>
                <a:spcPts val="0"/>
              </a:spcBef>
            </a:pPr>
            <a:r>
              <a:rPr lang="en-US" b="1" dirty="0">
                <a:solidFill>
                  <a:schemeClr val="tx1"/>
                </a:solidFill>
                <a:latin typeface="Arial" panose="020B0604020202020204" pitchFamily="34" charset="0"/>
                <a:cs typeface="Arial" panose="020B0604020202020204" pitchFamily="34" charset="0"/>
              </a:rPr>
              <a:t>Surrendering frees us to be our truest selves and to focus on our highest dreams and desires of the heart.</a:t>
            </a:r>
          </a:p>
          <a:p>
            <a:pPr marL="342900" lvl="1" indent="-342900">
              <a:lnSpc>
                <a:spcPct val="100000"/>
              </a:lnSpc>
              <a:spcBef>
                <a:spcPts val="0"/>
              </a:spcBef>
              <a:buFont typeface="+mj-lt"/>
              <a:buAutoNum type="arabicPeriod" startAt="5"/>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114300" indent="-342900">
              <a:lnSpc>
                <a:spcPct val="110000"/>
              </a:lnSpc>
              <a:spcBef>
                <a:spcPts val="700"/>
              </a:spcBef>
              <a:buAutoNum type="arabicPeriod" startAt="2"/>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2DD66896-0832-468D-9DA6-35AF286E4F1E}"/>
              </a:ext>
            </a:extLst>
          </p:cNvPr>
          <p:cNvPicPr>
            <a:picLocks noChangeAspect="1"/>
          </p:cNvPicPr>
          <p:nvPr/>
        </p:nvPicPr>
        <p:blipFill>
          <a:blip r:embed="rId2"/>
          <a:stretch>
            <a:fillRect/>
          </a:stretch>
        </p:blipFill>
        <p:spPr>
          <a:xfrm>
            <a:off x="6643375" y="645107"/>
            <a:ext cx="4853559" cy="5725552"/>
          </a:xfrm>
          <a:prstGeom prst="rect">
            <a:avLst/>
          </a:prstGeom>
        </p:spPr>
      </p:pic>
    </p:spTree>
    <p:extLst>
      <p:ext uri="{BB962C8B-B14F-4D97-AF65-F5344CB8AC3E}">
        <p14:creationId xmlns:p14="http://schemas.microsoft.com/office/powerpoint/2010/main" val="2060067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885825" y="645108"/>
            <a:ext cx="5599381" cy="1243850"/>
          </a:xfrm>
        </p:spPr>
        <p:txBody>
          <a:bodyPr vert="horz" lIns="91440" tIns="45720" rIns="91440" bIns="45720" rtlCol="0" anchor="t">
            <a:normAutofit/>
          </a:bodyPr>
          <a:lstStyle/>
          <a:p>
            <a:pPr>
              <a:lnSpc>
                <a:spcPct val="90000"/>
              </a:lnSpc>
            </a:pPr>
            <a:r>
              <a:rPr lang="en-US" sz="4000" spc="200" dirty="0">
                <a:solidFill>
                  <a:schemeClr val="tx2"/>
                </a:solidFill>
                <a:latin typeface="+mj-lt"/>
              </a:rPr>
              <a:t>Practical Tips</a:t>
            </a:r>
            <a:br>
              <a:rPr lang="en-US" sz="4000" spc="200" dirty="0">
                <a:solidFill>
                  <a:schemeClr val="tx2"/>
                </a:solidFill>
                <a:latin typeface="+mj-lt"/>
              </a:rPr>
            </a:br>
            <a:r>
              <a:rPr lang="en-US" sz="2700" spc="200" dirty="0">
                <a:solidFill>
                  <a:schemeClr val="tx2"/>
                </a:solidFill>
                <a:latin typeface="+mj-lt"/>
              </a:rPr>
              <a:t>How to Stay unoffended</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97427" y="1888958"/>
            <a:ext cx="4844322" cy="4763806"/>
          </a:xfrm>
        </p:spPr>
        <p:txBody>
          <a:bodyPr vert="horz" lIns="91440" tIns="45720" rIns="91440" bIns="45720" rtlCol="0">
            <a:normAutofit/>
          </a:bodyPr>
          <a:lstStyle/>
          <a:p>
            <a:pPr lvl="1" indent="-457200">
              <a:lnSpc>
                <a:spcPct val="100000"/>
              </a:lnSpc>
              <a:spcBef>
                <a:spcPts val="0"/>
              </a:spcBef>
              <a:buFont typeface="+mj-lt"/>
              <a:buAutoNum type="arabicPeriod"/>
            </a:pPr>
            <a:r>
              <a:rPr lang="en-US" sz="2000" dirty="0">
                <a:solidFill>
                  <a:schemeClr val="tx1">
                    <a:lumMod val="65000"/>
                    <a:lumOff val="35000"/>
                  </a:schemeClr>
                </a:solidFill>
                <a:latin typeface="Arial" panose="020B0604020202020204" pitchFamily="34" charset="0"/>
                <a:cs typeface="Arial" panose="020B0604020202020204" pitchFamily="34" charset="0"/>
              </a:rPr>
              <a:t>Take the lowest seat.</a:t>
            </a:r>
          </a:p>
          <a:p>
            <a:pPr lvl="1" indent="-457200">
              <a:lnSpc>
                <a:spcPct val="100000"/>
              </a:lnSpc>
              <a:spcBef>
                <a:spcPts val="0"/>
              </a:spcBef>
              <a:buFont typeface="+mj-lt"/>
              <a:buAutoNum type="arabicPeriod"/>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lvl="1" indent="-457200">
              <a:lnSpc>
                <a:spcPct val="100000"/>
              </a:lnSpc>
              <a:spcBef>
                <a:spcPts val="0"/>
              </a:spcBef>
              <a:buFont typeface="+mj-lt"/>
              <a:buAutoNum type="arabicPeriod"/>
            </a:pPr>
            <a:r>
              <a:rPr lang="en-US" sz="2000" dirty="0">
                <a:latin typeface="Arial" panose="020B0604020202020204" pitchFamily="34" charset="0"/>
                <a:cs typeface="Arial" panose="020B0604020202020204" pitchFamily="34" charset="0"/>
              </a:rPr>
              <a:t>Always remain grateful. Focus on blessings.</a:t>
            </a:r>
          </a:p>
          <a:p>
            <a:pPr lvl="1" indent="-457200">
              <a:lnSpc>
                <a:spcPct val="100000"/>
              </a:lnSpc>
              <a:spcBef>
                <a:spcPts val="0"/>
              </a:spcBef>
              <a:buFont typeface="+mj-lt"/>
              <a:buAutoNum type="arabicPeriod"/>
            </a:pPr>
            <a:endParaRPr lang="en-US" sz="2000" dirty="0">
              <a:latin typeface="Arial" panose="020B0604020202020204" pitchFamily="34" charset="0"/>
              <a:cs typeface="Arial" panose="020B0604020202020204" pitchFamily="34" charset="0"/>
            </a:endParaRPr>
          </a:p>
          <a:p>
            <a:pPr lvl="1" indent="-457200">
              <a:lnSpc>
                <a:spcPct val="100000"/>
              </a:lnSpc>
              <a:spcBef>
                <a:spcPts val="0"/>
              </a:spcBef>
              <a:buFont typeface="+mj-lt"/>
              <a:buAutoNum type="arabicPeriod"/>
            </a:pPr>
            <a:r>
              <a:rPr lang="en-US" sz="2000" dirty="0">
                <a:solidFill>
                  <a:schemeClr val="tx1">
                    <a:lumMod val="65000"/>
                    <a:lumOff val="35000"/>
                  </a:schemeClr>
                </a:solidFill>
                <a:latin typeface="Arial" panose="020B0604020202020204" pitchFamily="34" charset="0"/>
                <a:cs typeface="Arial" panose="020B0604020202020204" pitchFamily="34" charset="0"/>
              </a:rPr>
              <a:t>Give others freedom…hold no expectations of them.</a:t>
            </a:r>
          </a:p>
          <a:p>
            <a:pPr lvl="1" indent="-457200">
              <a:lnSpc>
                <a:spcPct val="100000"/>
              </a:lnSpc>
              <a:spcBef>
                <a:spcPts val="0"/>
              </a:spcBef>
              <a:buFont typeface="+mj-lt"/>
              <a:buAutoNum type="arabicPeriod"/>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lvl="1" indent="-457200">
              <a:lnSpc>
                <a:spcPct val="100000"/>
              </a:lnSpc>
              <a:spcBef>
                <a:spcPts val="0"/>
              </a:spcBef>
              <a:buFont typeface="+mj-lt"/>
              <a:buAutoNum type="arabicPeriod"/>
            </a:pPr>
            <a:r>
              <a:rPr lang="en-US" sz="2000" dirty="0">
                <a:latin typeface="Arial" panose="020B0604020202020204" pitchFamily="34" charset="0"/>
                <a:cs typeface="Arial" panose="020B0604020202020204" pitchFamily="34" charset="0"/>
              </a:rPr>
              <a:t>Make decisions that promote life in others.</a:t>
            </a:r>
          </a:p>
          <a:p>
            <a:pPr lvl="1" indent="-457200">
              <a:lnSpc>
                <a:spcPct val="100000"/>
              </a:lnSpc>
              <a:spcBef>
                <a:spcPts val="0"/>
              </a:spcBef>
              <a:buFont typeface="+mj-lt"/>
              <a:buAutoNum type="arabicPeriod"/>
            </a:pPr>
            <a:endParaRPr lang="en-US" sz="2000" dirty="0">
              <a:latin typeface="Arial" panose="020B0604020202020204" pitchFamily="34" charset="0"/>
              <a:cs typeface="Arial" panose="020B0604020202020204" pitchFamily="34" charset="0"/>
            </a:endParaRPr>
          </a:p>
          <a:p>
            <a:pPr lvl="1" indent="-457200">
              <a:lnSpc>
                <a:spcPct val="100000"/>
              </a:lnSpc>
              <a:spcBef>
                <a:spcPts val="0"/>
              </a:spcBef>
              <a:buFont typeface="+mj-lt"/>
              <a:buAutoNum type="arabicPeriod"/>
            </a:pPr>
            <a:r>
              <a:rPr lang="en-US" sz="2000" dirty="0">
                <a:solidFill>
                  <a:schemeClr val="tx1">
                    <a:lumMod val="65000"/>
                    <a:lumOff val="35000"/>
                  </a:schemeClr>
                </a:solidFill>
                <a:latin typeface="Arial" panose="020B0604020202020204" pitchFamily="34" charset="0"/>
                <a:cs typeface="Arial" panose="020B0604020202020204" pitchFamily="34" charset="0"/>
              </a:rPr>
              <a:t>Trust God to bring justice when an offense comes.</a:t>
            </a:r>
          </a:p>
          <a:p>
            <a:pPr lvl="1" indent="-457200">
              <a:lnSpc>
                <a:spcPct val="100000"/>
              </a:lnSpc>
              <a:spcBef>
                <a:spcPts val="0"/>
              </a:spcBef>
              <a:buFont typeface="+mj-lt"/>
              <a:buAutoNum type="arabicPeriod"/>
            </a:pP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lvl="1" indent="-457200">
              <a:lnSpc>
                <a:spcPct val="100000"/>
              </a:lnSpc>
              <a:spcBef>
                <a:spcPts val="0"/>
              </a:spcBef>
              <a:buFont typeface="+mj-lt"/>
              <a:buAutoNum type="arabicPeriod"/>
            </a:pPr>
            <a:r>
              <a:rPr lang="en-US" sz="2000" dirty="0">
                <a:latin typeface="Arial" panose="020B0604020202020204" pitchFamily="34" charset="0"/>
                <a:cs typeface="Arial" panose="020B0604020202020204" pitchFamily="34" charset="0"/>
              </a:rPr>
              <a:t>Dedicate time to the LORD.</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114300" indent="-342900">
              <a:lnSpc>
                <a:spcPct val="110000"/>
              </a:lnSpc>
              <a:spcBef>
                <a:spcPts val="700"/>
              </a:spcBef>
              <a:buAutoNum type="arabicPeriod" startAt="2"/>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2DD66896-0832-468D-9DA6-35AF286E4F1E}"/>
              </a:ext>
            </a:extLst>
          </p:cNvPr>
          <p:cNvPicPr>
            <a:picLocks noChangeAspect="1"/>
          </p:cNvPicPr>
          <p:nvPr/>
        </p:nvPicPr>
        <p:blipFill>
          <a:blip r:embed="rId2"/>
          <a:stretch>
            <a:fillRect/>
          </a:stretch>
        </p:blipFill>
        <p:spPr>
          <a:xfrm>
            <a:off x="6643375" y="645107"/>
            <a:ext cx="4853559" cy="5725552"/>
          </a:xfrm>
          <a:prstGeom prst="rect">
            <a:avLst/>
          </a:prstGeom>
        </p:spPr>
      </p:pic>
    </p:spTree>
    <p:extLst>
      <p:ext uri="{BB962C8B-B14F-4D97-AF65-F5344CB8AC3E}">
        <p14:creationId xmlns:p14="http://schemas.microsoft.com/office/powerpoint/2010/main" val="755611443"/>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DD0DBFED-7AB5-403D-9982-F81C20C3F5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32C9D10-CA80-4BC9-9D59-B4B9486E9328}">
  <ds:schemaRefs>
    <ds:schemaRef ds:uri="http://schemas.microsoft.com/sharepoint/v3/contenttype/forms"/>
  </ds:schemaRefs>
</ds:datastoreItem>
</file>

<file path=customXml/itemProps3.xml><?xml version="1.0" encoding="utf-8"?>
<ds:datastoreItem xmlns:ds="http://schemas.openxmlformats.org/officeDocument/2006/customXml" ds:itemID="{055D5C12-9048-448D-A69C-F00736C0732E}">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1094</TotalTime>
  <Words>1156</Words>
  <Application>Microsoft Office PowerPoint</Application>
  <PresentationFormat>Widescreen</PresentationFormat>
  <Paragraphs>83</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Courier New</vt:lpstr>
      <vt:lpstr>Gill Sans MT</vt:lpstr>
      <vt:lpstr>Impact</vt:lpstr>
      <vt:lpstr>system-ui</vt:lpstr>
      <vt:lpstr>Wingdings</vt:lpstr>
      <vt:lpstr>Badge</vt:lpstr>
      <vt:lpstr>CLASS  6 RESOURCES</vt:lpstr>
      <vt:lpstr>FREEDOM CLASS 6</vt:lpstr>
      <vt:lpstr>AGENDA</vt:lpstr>
      <vt:lpstr>Wk 5  scriptures REVIEW</vt:lpstr>
      <vt:lpstr>WK 5 Key points</vt:lpstr>
      <vt:lpstr>How to... cooperate </vt:lpstr>
      <vt:lpstr>Key scriptures</vt:lpstr>
      <vt:lpstr>Key points</vt:lpstr>
      <vt:lpstr>Practical Tips How to Stay unoffended</vt:lpstr>
      <vt:lpstr>discussion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FREEDOM CLASS</dc:title>
  <dc:creator>barb rarden</dc:creator>
  <cp:lastModifiedBy>barb rarden</cp:lastModifiedBy>
  <cp:revision>26</cp:revision>
  <dcterms:created xsi:type="dcterms:W3CDTF">2020-09-05T23:56:38Z</dcterms:created>
  <dcterms:modified xsi:type="dcterms:W3CDTF">2021-03-31T00:35:47Z</dcterms:modified>
</cp:coreProperties>
</file>