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3"/>
  </p:notesMasterIdLst>
  <p:sldIdLst>
    <p:sldId id="269" r:id="rId5"/>
    <p:sldId id="267" r:id="rId6"/>
    <p:sldId id="268" r:id="rId7"/>
    <p:sldId id="273" r:id="rId8"/>
    <p:sldId id="275" r:id="rId9"/>
    <p:sldId id="274" r:id="rId10"/>
    <p:sldId id="277" r:id="rId11"/>
    <p:sldId id="270"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7" autoAdjust="0"/>
    <p:restoredTop sz="94660"/>
  </p:normalViewPr>
  <p:slideViewPr>
    <p:cSldViewPr snapToGrid="0">
      <p:cViewPr varScale="1">
        <p:scale>
          <a:sx n="75" d="100"/>
          <a:sy n="75" d="100"/>
        </p:scale>
        <p:origin x="90" y="324"/>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EA0533-A760-432F-87BD-515264C2976F}" type="datetimeFigureOut">
              <a:rPr lang="en-US" smtClean="0"/>
              <a:t>11/27/2020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B46F2B-1084-40BA-9F0A-B1F6847335C5}" type="slidenum">
              <a:rPr lang="en-US" smtClean="0"/>
              <a:t>‹#›</a:t>
            </a:fld>
            <a:endParaRPr lang="en-US" dirty="0"/>
          </a:p>
        </p:txBody>
      </p:sp>
    </p:spTree>
    <p:extLst>
      <p:ext uri="{BB962C8B-B14F-4D97-AF65-F5344CB8AC3E}">
        <p14:creationId xmlns:p14="http://schemas.microsoft.com/office/powerpoint/2010/main" val="3812076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75F0045C-9C5D-4237-8D86-673F5CDEB9EE}" type="datetime1">
              <a:rPr lang="en-US" smtClean="0"/>
              <a:t>11/27/2020</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967B8F-408A-4799-8025-D8E6A24772E6}" type="datetime1">
              <a:rPr lang="en-US" smtClean="0"/>
              <a:t>11/27/2020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DDB780-22E9-4312-A599-46A93874FF08}" type="datetime1">
              <a:rPr lang="en-US" smtClean="0"/>
              <a:t>11/27/2020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814403-9862-4182-8204-7E0A97B81197}" type="datetime1">
              <a:rPr lang="en-US" smtClean="0"/>
              <a:t>11/27/2020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30C17E77-2DAA-4CB5-A4E8-D837BAC7CF0D}" type="datetime1">
              <a:rPr lang="en-US" smtClean="0"/>
              <a:t>11/27/2020</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473D21-3DB0-4757-A0C3-9BF1531E10F7}" type="datetime1">
              <a:rPr lang="en-US" smtClean="0"/>
              <a:t>11/27/2020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A93D1C-D964-4E47-86BA-BB7378BAB4BB}" type="datetime1">
              <a:rPr lang="en-US" smtClean="0"/>
              <a:t>11/27/2020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979A4F-B37D-4491-8B8B-837EBDB6A2F5}" type="datetime1">
              <a:rPr lang="en-US" smtClean="0"/>
              <a:t>11/27/2020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1B2006-E458-484A-ACB8-9903F9ACB1A6}" type="datetime1">
              <a:rPr lang="en-US" smtClean="0"/>
              <a:t>11/27/2020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5048988D-49FE-46D4-B507-CE81D11841F0}" type="datetime1">
              <a:rPr lang="en-US" smtClean="0"/>
              <a:t>11/27/2020</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3AD5F3C-E7D1-47CF-9B56-98BA1F779CE1}" type="datetime1">
              <a:rPr lang="en-US" smtClean="0"/>
              <a:t>11/27/2020</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80113EB9-F8D2-4880-8A7F-2DBB73160BFC}" type="datetime1">
              <a:rPr lang="en-US" smtClean="0"/>
              <a:t>11/27/2020</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hyperlink" Target="https://www.youtube.com/watch?v=OWXxVSDqI4U"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vimeo.com/359295448" TargetMode="External"/><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6869D-E98B-4C3D-9D37-927C14523CEB}"/>
              </a:ext>
            </a:extLst>
          </p:cNvPr>
          <p:cNvSpPr>
            <a:spLocks noGrp="1"/>
          </p:cNvSpPr>
          <p:nvPr>
            <p:ph type="title"/>
          </p:nvPr>
        </p:nvSpPr>
        <p:spPr>
          <a:xfrm>
            <a:off x="1251678" y="382385"/>
            <a:ext cx="10178322" cy="719905"/>
          </a:xfrm>
        </p:spPr>
        <p:txBody>
          <a:bodyPr>
            <a:normAutofit fontScale="90000"/>
          </a:bodyPr>
          <a:lstStyle/>
          <a:p>
            <a:r>
              <a:rPr lang="en-US"/>
              <a:t>CLASS 11 RESOURCES</a:t>
            </a:r>
            <a:endParaRPr lang="en-US" dirty="0"/>
          </a:p>
        </p:txBody>
      </p:sp>
      <p:sp>
        <p:nvSpPr>
          <p:cNvPr id="3" name="Content Placeholder 2">
            <a:extLst>
              <a:ext uri="{FF2B5EF4-FFF2-40B4-BE49-F238E27FC236}">
                <a16:creationId xmlns:a16="http://schemas.microsoft.com/office/drawing/2014/main" id="{7CB3C40A-C205-4949-A98D-19B09BAF0B2B}"/>
              </a:ext>
            </a:extLst>
          </p:cNvPr>
          <p:cNvSpPr>
            <a:spLocks noGrp="1"/>
          </p:cNvSpPr>
          <p:nvPr>
            <p:ph sz="half" idx="1"/>
          </p:nvPr>
        </p:nvSpPr>
        <p:spPr>
          <a:xfrm>
            <a:off x="1251678" y="1346548"/>
            <a:ext cx="4800600" cy="5234134"/>
          </a:xfrm>
        </p:spPr>
        <p:txBody>
          <a:bodyPr/>
          <a:lstStyle/>
          <a:p>
            <a:pPr marL="0" indent="0">
              <a:buNone/>
            </a:pPr>
            <a:r>
              <a:rPr lang="en-US" b="1" dirty="0"/>
              <a:t>OBJECTIVES:</a:t>
            </a:r>
          </a:p>
          <a:p>
            <a:r>
              <a:rPr lang="en-US" dirty="0"/>
              <a:t>Understanding of JUSTIFICATION and SANCTIFICATION.</a:t>
            </a:r>
          </a:p>
          <a:p>
            <a:r>
              <a:rPr lang="en-US" dirty="0"/>
              <a:t>Review the process of spiritual maturity. Understand the two battles we face: to take the territory and to keep the territory.</a:t>
            </a:r>
          </a:p>
          <a:p>
            <a:r>
              <a:rPr lang="en-US" dirty="0"/>
              <a:t>How to be transformed by renewing your mind. Review the necessity of forgiveness.</a:t>
            </a:r>
          </a:p>
          <a:p>
            <a:pPr marL="0" indent="0">
              <a:buNone/>
            </a:pPr>
            <a:endParaRPr lang="en-US" b="1" dirty="0"/>
          </a:p>
          <a:p>
            <a:pPr marL="0" indent="0">
              <a:buNone/>
            </a:pPr>
            <a:r>
              <a:rPr lang="en-US" b="1" dirty="0"/>
              <a:t>HANDBOOK PAGES: pages 119-133</a:t>
            </a:r>
          </a:p>
          <a:p>
            <a:pPr marL="0" indent="0">
              <a:buNone/>
            </a:pPr>
            <a:endParaRPr lang="en-US" b="1" dirty="0"/>
          </a:p>
          <a:p>
            <a:pPr marL="0" indent="0">
              <a:buNone/>
            </a:pPr>
            <a:r>
              <a:rPr lang="en-US" b="1" dirty="0"/>
              <a:t>ANSWER KEY:  p 177</a:t>
            </a:r>
          </a:p>
        </p:txBody>
      </p:sp>
      <p:sp>
        <p:nvSpPr>
          <p:cNvPr id="4" name="Content Placeholder 3">
            <a:extLst>
              <a:ext uri="{FF2B5EF4-FFF2-40B4-BE49-F238E27FC236}">
                <a16:creationId xmlns:a16="http://schemas.microsoft.com/office/drawing/2014/main" id="{5310F971-0785-4BA3-8825-A265557C4F62}"/>
              </a:ext>
            </a:extLst>
          </p:cNvPr>
          <p:cNvSpPr>
            <a:spLocks noGrp="1"/>
          </p:cNvSpPr>
          <p:nvPr>
            <p:ph sz="half" idx="2"/>
          </p:nvPr>
        </p:nvSpPr>
        <p:spPr>
          <a:xfrm>
            <a:off x="6629400" y="1346548"/>
            <a:ext cx="4800600" cy="3619500"/>
          </a:xfrm>
        </p:spPr>
        <p:txBody>
          <a:bodyPr/>
          <a:lstStyle/>
          <a:p>
            <a:pPr marL="0" indent="0">
              <a:buNone/>
            </a:pPr>
            <a:r>
              <a:rPr lang="en-US" b="1" dirty="0"/>
              <a:t>RECOMMENDED READING &amp; LISTENING:</a:t>
            </a:r>
          </a:p>
          <a:p>
            <a:r>
              <a:rPr lang="en-US" dirty="0">
                <a:hlinkClick r:id="rId2"/>
              </a:rPr>
              <a:t>The War is in Your Head </a:t>
            </a:r>
            <a:r>
              <a:rPr lang="en-US" dirty="0"/>
              <a:t>(YouTube podcast by Bill Johnson)</a:t>
            </a:r>
          </a:p>
          <a:p>
            <a:pPr marL="0" indent="0">
              <a:buNone/>
            </a:pPr>
            <a:endParaRPr lang="en-US" b="1" dirty="0"/>
          </a:p>
          <a:p>
            <a:endParaRPr lang="en-US" dirty="0"/>
          </a:p>
        </p:txBody>
      </p:sp>
    </p:spTree>
    <p:extLst>
      <p:ext uri="{BB962C8B-B14F-4D97-AF65-F5344CB8AC3E}">
        <p14:creationId xmlns:p14="http://schemas.microsoft.com/office/powerpoint/2010/main" val="3920233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15DEDD7-7B31-4EF1-B7C7-5AEE3208C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0"/>
            <a:ext cx="121919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36A1A43-B750-4259-AA02-68777493B108}"/>
              </a:ext>
            </a:extLst>
          </p:cNvPr>
          <p:cNvSpPr>
            <a:spLocks noGrp="1"/>
          </p:cNvSpPr>
          <p:nvPr>
            <p:ph type="ctrTitle"/>
          </p:nvPr>
        </p:nvSpPr>
        <p:spPr>
          <a:xfrm>
            <a:off x="644003" y="954923"/>
            <a:ext cx="5875694" cy="2364474"/>
          </a:xfrm>
        </p:spPr>
        <p:txBody>
          <a:bodyPr>
            <a:normAutofit fontScale="90000"/>
          </a:bodyPr>
          <a:lstStyle/>
          <a:p>
            <a:r>
              <a:rPr lang="en-US" sz="9600" dirty="0"/>
              <a:t>FREEDOM</a:t>
            </a:r>
            <a:br>
              <a:rPr lang="en-US" sz="9600" dirty="0"/>
            </a:br>
            <a:r>
              <a:rPr lang="en-US" sz="9600" dirty="0"/>
              <a:t>CLASS 11</a:t>
            </a:r>
          </a:p>
        </p:txBody>
      </p:sp>
      <p:sp>
        <p:nvSpPr>
          <p:cNvPr id="3" name="Subtitle 2">
            <a:extLst>
              <a:ext uri="{FF2B5EF4-FFF2-40B4-BE49-F238E27FC236}">
                <a16:creationId xmlns:a16="http://schemas.microsoft.com/office/drawing/2014/main" id="{01F61DBF-2C3F-4F06-BAE0-5C6A7317D5C9}"/>
              </a:ext>
            </a:extLst>
          </p:cNvPr>
          <p:cNvSpPr>
            <a:spLocks noGrp="1"/>
          </p:cNvSpPr>
          <p:nvPr>
            <p:ph type="subTitle" idx="1"/>
          </p:nvPr>
        </p:nvSpPr>
        <p:spPr>
          <a:xfrm>
            <a:off x="444395" y="4246895"/>
            <a:ext cx="5877385" cy="2364474"/>
          </a:xfrm>
        </p:spPr>
        <p:txBody>
          <a:bodyPr>
            <a:normAutofit fontScale="92500" lnSpcReduction="10000"/>
          </a:bodyPr>
          <a:lstStyle/>
          <a:p>
            <a:r>
              <a:rPr lang="en-US" b="0" i="0" dirty="0">
                <a:solidFill>
                  <a:srgbClr val="000000"/>
                </a:solidFill>
                <a:effectLst/>
                <a:latin typeface="system-ui"/>
              </a:rPr>
              <a:t>And so, dear brothers and sisters I plead with you to give your bodies to god because of all he has done for you. Let them be a living and holy sacrifice—the kind he will find acceptable. This is truly the way to worship him.</a:t>
            </a:r>
          </a:p>
          <a:p>
            <a:r>
              <a:rPr lang="en-US" b="0" dirty="0">
                <a:solidFill>
                  <a:srgbClr val="000000"/>
                </a:solidFill>
                <a:latin typeface="system-ui"/>
              </a:rPr>
              <a:t>Romans 12:1</a:t>
            </a:r>
            <a:endParaRPr lang="en-US" dirty="0">
              <a:solidFill>
                <a:schemeClr val="bg2"/>
              </a:solidFill>
            </a:endParaRPr>
          </a:p>
        </p:txBody>
      </p:sp>
      <p:sp>
        <p:nvSpPr>
          <p:cNvPr id="19" name="Freeform: Shape 18">
            <a:extLst>
              <a:ext uri="{FF2B5EF4-FFF2-40B4-BE49-F238E27FC236}">
                <a16:creationId xmlns:a16="http://schemas.microsoft.com/office/drawing/2014/main" id="{3242CC7A-3D6E-47A4-B9D1-860978459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6174" y="0"/>
            <a:ext cx="5282519" cy="685800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7" name="Picture 6" descr="reflection in puddle of someone running">
            <a:extLst>
              <a:ext uri="{FF2B5EF4-FFF2-40B4-BE49-F238E27FC236}">
                <a16:creationId xmlns:a16="http://schemas.microsoft.com/office/drawing/2014/main" id="{F92AED05-CE03-4017-91A7-1CB221B81A20}"/>
              </a:ext>
            </a:extLst>
          </p:cNvPr>
          <p:cNvPicPr>
            <a:picLocks noChangeAspect="1"/>
          </p:cNvPicPr>
          <p:nvPr/>
        </p:nvPicPr>
        <p:blipFill rotWithShape="1">
          <a:blip r:embed="rId2"/>
          <a:srcRect l="19000" r="29584" b="-1"/>
          <a:stretch/>
        </p:blipFill>
        <p:spPr>
          <a:xfrm>
            <a:off x="6909478" y="10"/>
            <a:ext cx="5282519" cy="685799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p:spPr>
      </p:pic>
    </p:spTree>
    <p:extLst>
      <p:ext uri="{BB962C8B-B14F-4D97-AF65-F5344CB8AC3E}">
        <p14:creationId xmlns:p14="http://schemas.microsoft.com/office/powerpoint/2010/main" val="2718279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7" name="Freeform 6">
            <a:extLst>
              <a:ext uri="{FF2B5EF4-FFF2-40B4-BE49-F238E27FC236}">
                <a16:creationId xmlns:a16="http://schemas.microsoft.com/office/drawing/2014/main" id="{841EFD0D-0D37-447B-B1EA-4F7197EB29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9" name="Rectangle 18">
            <a:extLst>
              <a:ext uri="{FF2B5EF4-FFF2-40B4-BE49-F238E27FC236}">
                <a16:creationId xmlns:a16="http://schemas.microsoft.com/office/drawing/2014/main" id="{5A6DFF24-307B-44B0-93F0-893676F148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251678" y="382385"/>
            <a:ext cx="10178322" cy="1492132"/>
          </a:xfrm>
        </p:spPr>
        <p:txBody>
          <a:bodyPr vert="horz" lIns="91440" tIns="45720" rIns="91440" bIns="45720" rtlCol="0" anchor="t">
            <a:normAutofit/>
          </a:bodyPr>
          <a:lstStyle/>
          <a:p>
            <a:pPr>
              <a:lnSpc>
                <a:spcPct val="90000"/>
              </a:lnSpc>
            </a:pPr>
            <a:r>
              <a:rPr lang="en-US" sz="5100" spc="200">
                <a:solidFill>
                  <a:schemeClr val="tx2"/>
                </a:solidFill>
                <a:latin typeface="+mj-lt"/>
              </a:rPr>
              <a:t>AGENDA</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51678" y="2286001"/>
            <a:ext cx="5750371" cy="3593591"/>
          </a:xfrm>
        </p:spPr>
        <p:txBody>
          <a:bodyPr vert="horz" lIns="91440" tIns="45720" rIns="91440" bIns="45720" rtlCol="0">
            <a:normAutofit lnSpcReduction="10000"/>
          </a:bodyPr>
          <a:lstStyle/>
          <a:p>
            <a:pPr marL="228600" indent="-457200">
              <a:lnSpc>
                <a:spcPct val="110000"/>
              </a:lnSpc>
              <a:spcBef>
                <a:spcPts val="700"/>
              </a:spcBef>
              <a:buFont typeface="Arial" panose="020B0604020202020204" pitchFamily="34" charset="0"/>
              <a:buChar char="•"/>
            </a:pPr>
            <a:r>
              <a:rPr lang="en-US" sz="3200" dirty="0">
                <a:solidFill>
                  <a:schemeClr val="tx1"/>
                </a:solidFill>
              </a:rPr>
              <a:t>Review &amp; God Sightings</a:t>
            </a:r>
          </a:p>
          <a:p>
            <a:pPr marL="228600" indent="-457200">
              <a:lnSpc>
                <a:spcPct val="110000"/>
              </a:lnSpc>
              <a:spcBef>
                <a:spcPts val="700"/>
              </a:spcBef>
              <a:buFont typeface="Arial" panose="020B0604020202020204" pitchFamily="34" charset="0"/>
              <a:buChar char="•"/>
            </a:pPr>
            <a:r>
              <a:rPr lang="en-US" sz="3200" dirty="0">
                <a:solidFill>
                  <a:schemeClr val="tx1"/>
                </a:solidFill>
              </a:rPr>
              <a:t>Vessels of Honor: </a:t>
            </a:r>
          </a:p>
          <a:p>
            <a:pPr>
              <a:lnSpc>
                <a:spcPct val="110000"/>
              </a:lnSpc>
              <a:spcBef>
                <a:spcPts val="700"/>
              </a:spcBef>
            </a:pPr>
            <a:r>
              <a:rPr lang="en-US" sz="3200" dirty="0">
                <a:solidFill>
                  <a:schemeClr val="tx1"/>
                </a:solidFill>
              </a:rPr>
              <a:t>     Your vessel, </a:t>
            </a:r>
            <a:r>
              <a:rPr lang="en-US" sz="3200" u="sng" dirty="0">
                <a:solidFill>
                  <a:schemeClr val="tx1"/>
                </a:solidFill>
              </a:rPr>
              <a:t>still in progress</a:t>
            </a:r>
            <a:r>
              <a:rPr lang="en-US" sz="3200" dirty="0">
                <a:solidFill>
                  <a:schemeClr val="tx1"/>
                </a:solidFill>
              </a:rPr>
              <a:t>!</a:t>
            </a:r>
          </a:p>
          <a:p>
            <a:pPr marL="228600" indent="-457200">
              <a:lnSpc>
                <a:spcPct val="110000"/>
              </a:lnSpc>
              <a:spcBef>
                <a:spcPts val="700"/>
              </a:spcBef>
              <a:buFont typeface="Arial" panose="020B0604020202020204" pitchFamily="34" charset="0"/>
              <a:buChar char="•"/>
            </a:pPr>
            <a:r>
              <a:rPr lang="en-US" sz="3200" dirty="0">
                <a:solidFill>
                  <a:schemeClr val="tx1"/>
                </a:solidFill>
              </a:rPr>
              <a:t>Key Points</a:t>
            </a:r>
          </a:p>
          <a:p>
            <a:pPr marL="457200" indent="-457200">
              <a:lnSpc>
                <a:spcPct val="110000"/>
              </a:lnSpc>
              <a:spcBef>
                <a:spcPts val="700"/>
              </a:spcBef>
              <a:buFont typeface="Arial" panose="020B0604020202020204" pitchFamily="34" charset="0"/>
              <a:buChar char="•"/>
            </a:pPr>
            <a:r>
              <a:rPr lang="en-US" sz="3200" dirty="0">
                <a:solidFill>
                  <a:schemeClr val="tx1"/>
                </a:solidFill>
              </a:rPr>
              <a:t>Discussion</a:t>
            </a:r>
          </a:p>
          <a:p>
            <a:pPr marL="457200" indent="-457200">
              <a:lnSpc>
                <a:spcPct val="110000"/>
              </a:lnSpc>
              <a:spcBef>
                <a:spcPts val="700"/>
              </a:spcBef>
              <a:buFont typeface="Arial" panose="020B0604020202020204" pitchFamily="34" charset="0"/>
              <a:buChar char="•"/>
            </a:pPr>
            <a:r>
              <a:rPr lang="en-US" sz="3200" dirty="0">
                <a:solidFill>
                  <a:schemeClr val="tx1"/>
                </a:solidFill>
              </a:rPr>
              <a:t>Take-Aways &amp; Next Steps</a:t>
            </a:r>
          </a:p>
          <a:p>
            <a:pPr indent="-228600">
              <a:lnSpc>
                <a:spcPct val="110000"/>
              </a:lnSpc>
              <a:spcBef>
                <a:spcPts val="700"/>
              </a:spcBef>
            </a:pPr>
            <a:endParaRPr lang="en-US" sz="3200" dirty="0">
              <a:solidFill>
                <a:schemeClr val="tx1"/>
              </a:solidFill>
            </a:endParaRPr>
          </a:p>
        </p:txBody>
      </p:sp>
      <p:pic>
        <p:nvPicPr>
          <p:cNvPr id="5" name="Picture Placeholder 4">
            <a:extLst>
              <a:ext uri="{FF2B5EF4-FFF2-40B4-BE49-F238E27FC236}">
                <a16:creationId xmlns:a16="http://schemas.microsoft.com/office/drawing/2014/main" id="{310BC2A0-95AE-49ED-8B33-0678BA840773}"/>
              </a:ext>
            </a:extLst>
          </p:cNvPr>
          <p:cNvPicPr>
            <a:picLocks noGrp="1" noChangeAspect="1"/>
          </p:cNvPicPr>
          <p:nvPr>
            <p:ph type="pic" idx="1"/>
          </p:nvPr>
        </p:nvPicPr>
        <p:blipFill>
          <a:blip r:embed="rId2"/>
          <a:srcRect l="10027" r="10027"/>
          <a:stretch>
            <a:fillRect/>
          </a:stretch>
        </p:blipFill>
        <p:spPr>
          <a:xfrm>
            <a:off x="7566423" y="2286001"/>
            <a:ext cx="3881720" cy="3619499"/>
          </a:xfrm>
          <a:prstGeom prst="rect">
            <a:avLst/>
          </a:prstGeom>
        </p:spPr>
      </p:pic>
    </p:spTree>
    <p:extLst>
      <p:ext uri="{BB962C8B-B14F-4D97-AF65-F5344CB8AC3E}">
        <p14:creationId xmlns:p14="http://schemas.microsoft.com/office/powerpoint/2010/main" val="2553136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187006" y="377935"/>
            <a:ext cx="4347264" cy="578667"/>
          </a:xfrm>
        </p:spPr>
        <p:txBody>
          <a:bodyPr vert="horz" lIns="91440" tIns="45720" rIns="91440" bIns="45720" rtlCol="0" anchor="t">
            <a:normAutofit fontScale="90000"/>
          </a:bodyPr>
          <a:lstStyle/>
          <a:p>
            <a:pPr>
              <a:lnSpc>
                <a:spcPct val="90000"/>
              </a:lnSpc>
            </a:pPr>
            <a:r>
              <a:rPr lang="en-US" sz="4000" spc="200" dirty="0">
                <a:solidFill>
                  <a:schemeClr val="tx2"/>
                </a:solidFill>
                <a:latin typeface="+mj-lt"/>
              </a:rPr>
              <a:t>Key scriptures</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994747" y="1419891"/>
            <a:ext cx="5402433" cy="5438109"/>
          </a:xfrm>
        </p:spPr>
        <p:txBody>
          <a:bodyPr vert="horz" lIns="91440" tIns="45720" rIns="91440" bIns="45720" rtlCol="0">
            <a:normAutofit fontScale="92500" lnSpcReduction="10000"/>
          </a:bodyPr>
          <a:lstStyle/>
          <a:p>
            <a:pPr indent="-228600">
              <a:lnSpc>
                <a:spcPct val="100000"/>
              </a:lnSpc>
              <a:spcBef>
                <a:spcPts val="700"/>
              </a:spcBef>
            </a:pPr>
            <a:r>
              <a:rPr lang="en-US" sz="1400" b="1" dirty="0">
                <a:solidFill>
                  <a:srgbClr val="000000"/>
                </a:solidFill>
                <a:latin typeface="Arial" panose="020B0604020202020204" pitchFamily="34" charset="0"/>
                <a:cs typeface="Arial" panose="020B0604020202020204" pitchFamily="34" charset="0"/>
              </a:rPr>
              <a:t>2 Timothy 2:20-22  </a:t>
            </a:r>
            <a:r>
              <a:rPr lang="en-US" sz="1400" b="0" i="0" dirty="0">
                <a:solidFill>
                  <a:srgbClr val="000000"/>
                </a:solidFill>
                <a:effectLst/>
                <a:latin typeface="Arial" panose="020B0604020202020204" pitchFamily="34" charset="0"/>
                <a:cs typeface="Arial" panose="020B0604020202020204" pitchFamily="34" charset="0"/>
              </a:rPr>
              <a:t>But in a great house there are not only vessels of gold and silver, but also of wood and clay, some for honor and some for dishonor. Therefore if anyone cleanses himself from the latter, he will be a vessel for honor, sanctified and useful for the Master, prepared for every good work. Run from anything that stimulates youthful lusts. Instead, pursue righteous living, faithfulness, love, and peace. Enjoy the companionship of those who call on the Lord with pure hearts.</a:t>
            </a:r>
          </a:p>
          <a:p>
            <a:pPr indent="-228600">
              <a:lnSpc>
                <a:spcPct val="100000"/>
              </a:lnSpc>
              <a:spcBef>
                <a:spcPts val="700"/>
              </a:spcBef>
            </a:pPr>
            <a:r>
              <a:rPr lang="en-US" sz="1400" b="1" dirty="0">
                <a:solidFill>
                  <a:srgbClr val="000000"/>
                </a:solidFill>
                <a:latin typeface="Arial" panose="020B0604020202020204" pitchFamily="34" charset="0"/>
                <a:cs typeface="Arial" panose="020B0604020202020204" pitchFamily="34" charset="0"/>
              </a:rPr>
              <a:t>2 Corinthians 5:17  </a:t>
            </a:r>
            <a:r>
              <a:rPr lang="en-US" sz="1400" b="0" i="0" dirty="0">
                <a:solidFill>
                  <a:srgbClr val="000000"/>
                </a:solidFill>
                <a:effectLst/>
                <a:latin typeface="Arial" panose="020B0604020202020204" pitchFamily="34" charset="0"/>
                <a:cs typeface="Arial" panose="020B0604020202020204" pitchFamily="34" charset="0"/>
              </a:rPr>
              <a:t>This means that anyone who belongs to Christ has become a new person. The old life is gone; a new life has begun!</a:t>
            </a:r>
          </a:p>
          <a:p>
            <a:pPr indent="-228600">
              <a:lnSpc>
                <a:spcPct val="100000"/>
              </a:lnSpc>
              <a:spcBef>
                <a:spcPts val="700"/>
              </a:spcBef>
            </a:pPr>
            <a:endParaRPr lang="en-US" sz="1400" b="0" i="0" dirty="0">
              <a:solidFill>
                <a:srgbClr val="000000"/>
              </a:solidFill>
              <a:effectLst/>
              <a:latin typeface="Arial" panose="020B0604020202020204" pitchFamily="34" charset="0"/>
              <a:cs typeface="Arial" panose="020B0604020202020204" pitchFamily="34" charset="0"/>
            </a:endParaRPr>
          </a:p>
          <a:p>
            <a:pPr algn="l">
              <a:lnSpc>
                <a:spcPct val="100000"/>
              </a:lnSpc>
              <a:spcBef>
                <a:spcPts val="0"/>
              </a:spcBef>
            </a:pPr>
            <a:r>
              <a:rPr lang="en-US" sz="1400" b="1" i="0" dirty="0">
                <a:solidFill>
                  <a:srgbClr val="000000"/>
                </a:solidFill>
                <a:effectLst/>
                <a:latin typeface="Arial" panose="020B0604020202020204" pitchFamily="34" charset="0"/>
                <a:cs typeface="Arial" panose="020B0604020202020204" pitchFamily="34" charset="0"/>
              </a:rPr>
              <a:t>Romans 8:33  </a:t>
            </a:r>
            <a:r>
              <a:rPr lang="en-US" sz="1400" b="0" i="0" dirty="0">
                <a:solidFill>
                  <a:srgbClr val="000000"/>
                </a:solidFill>
                <a:effectLst/>
                <a:latin typeface="Arial" panose="020B0604020202020204" pitchFamily="34" charset="0"/>
                <a:cs typeface="Arial" panose="020B0604020202020204" pitchFamily="34" charset="0"/>
              </a:rPr>
              <a:t>Who dares accuse us whom God has chosen for his own? No one—for God himself has given us right standing with himself.</a:t>
            </a:r>
          </a:p>
          <a:p>
            <a:pPr algn="l">
              <a:lnSpc>
                <a:spcPct val="100000"/>
              </a:lnSpc>
              <a:spcBef>
                <a:spcPts val="0"/>
              </a:spcBef>
            </a:pPr>
            <a:endParaRPr lang="en-US" sz="1400" dirty="0">
              <a:solidFill>
                <a:srgbClr val="000000"/>
              </a:solidFill>
              <a:latin typeface="Arial" panose="020B0604020202020204" pitchFamily="34" charset="0"/>
              <a:cs typeface="Arial" panose="020B0604020202020204" pitchFamily="34" charset="0"/>
            </a:endParaRPr>
          </a:p>
          <a:p>
            <a:pPr algn="l">
              <a:lnSpc>
                <a:spcPct val="100000"/>
              </a:lnSpc>
              <a:spcBef>
                <a:spcPts val="0"/>
              </a:spcBef>
            </a:pPr>
            <a:r>
              <a:rPr lang="en-US" sz="1400" b="1" dirty="0">
                <a:solidFill>
                  <a:srgbClr val="000000"/>
                </a:solidFill>
                <a:latin typeface="Arial" panose="020B0604020202020204" pitchFamily="34" charset="0"/>
                <a:cs typeface="Arial" panose="020B0604020202020204" pitchFamily="34" charset="0"/>
              </a:rPr>
              <a:t>2 Corinthians 10:3-5 </a:t>
            </a:r>
            <a:r>
              <a:rPr lang="en-US" sz="1400" b="0" i="0" dirty="0">
                <a:solidFill>
                  <a:srgbClr val="000000"/>
                </a:solidFill>
                <a:effectLst/>
                <a:latin typeface="Arial" panose="020B0604020202020204" pitchFamily="34" charset="0"/>
                <a:cs typeface="Arial" panose="020B0604020202020204" pitchFamily="34" charset="0"/>
              </a:rPr>
              <a:t>We are human, but we don’t wage war as humans do. We use God’s mighty weapons, not worldly weapons, to knock down the strongholds of human reasoning and to destroy false arguments. We destroy every proud obstacle that keeps people from knowing God. We capture their rebellious thoughts and teach them to obey Christ.</a:t>
            </a:r>
          </a:p>
          <a:p>
            <a:pPr algn="l">
              <a:lnSpc>
                <a:spcPct val="100000"/>
              </a:lnSpc>
              <a:spcBef>
                <a:spcPts val="0"/>
              </a:spcBef>
            </a:pPr>
            <a:endParaRPr lang="en-US" sz="1400" dirty="0">
              <a:solidFill>
                <a:srgbClr val="000000"/>
              </a:solidFill>
              <a:latin typeface="Arial" panose="020B0604020202020204" pitchFamily="34" charset="0"/>
              <a:cs typeface="Arial" panose="020B0604020202020204" pitchFamily="34" charset="0"/>
            </a:endParaRPr>
          </a:p>
          <a:p>
            <a:pPr algn="l">
              <a:lnSpc>
                <a:spcPct val="110000"/>
              </a:lnSpc>
            </a:pPr>
            <a:r>
              <a:rPr lang="en-US" sz="1500" b="1" i="0" dirty="0">
                <a:solidFill>
                  <a:srgbClr val="000000"/>
                </a:solidFill>
                <a:effectLst/>
                <a:latin typeface="Arial" panose="020B0604020202020204" pitchFamily="34" charset="0"/>
                <a:cs typeface="Arial" panose="020B0604020202020204" pitchFamily="34" charset="0"/>
              </a:rPr>
              <a:t>1 Corinthians 10:13  </a:t>
            </a:r>
            <a:r>
              <a:rPr lang="en-US" sz="1500" b="0" i="0" dirty="0">
                <a:solidFill>
                  <a:srgbClr val="000000"/>
                </a:solidFill>
                <a:effectLst/>
                <a:latin typeface="Arial" panose="020B0604020202020204" pitchFamily="34" charset="0"/>
                <a:cs typeface="Arial" panose="020B0604020202020204" pitchFamily="34" charset="0"/>
              </a:rPr>
              <a:t>The temptations in your life are no different from what others experience. And God is faithful. He will not allow the temptation to be more than you can stand. When you are tempted, he will show you a way out so that you can endure.</a:t>
            </a:r>
          </a:p>
          <a:p>
            <a:pPr algn="l">
              <a:lnSpc>
                <a:spcPct val="100000"/>
              </a:lnSpc>
              <a:spcBef>
                <a:spcPts val="0"/>
              </a:spcBef>
            </a:pPr>
            <a:endParaRPr lang="en-US" sz="1400" b="0" i="0" dirty="0">
              <a:solidFill>
                <a:srgbClr val="000000"/>
              </a:solidFill>
              <a:effectLst/>
              <a:latin typeface="Arial" panose="020B0604020202020204" pitchFamily="34" charset="0"/>
              <a:cs typeface="Arial" panose="020B0604020202020204" pitchFamily="34" charset="0"/>
            </a:endParaRPr>
          </a:p>
          <a:p>
            <a:pPr indent="-228600">
              <a:lnSpc>
                <a:spcPct val="110000"/>
              </a:lnSpc>
              <a:spcBef>
                <a:spcPts val="700"/>
              </a:spcBef>
            </a:pPr>
            <a:endParaRPr lang="en-US" sz="1400" b="1" dirty="0">
              <a:solidFill>
                <a:srgbClr val="000000"/>
              </a:solidFill>
              <a:latin typeface="Arial" panose="020B0604020202020204" pitchFamily="34" charset="0"/>
              <a:cs typeface="Arial" panose="020B0604020202020204" pitchFamily="34" charset="0"/>
            </a:endParaRPr>
          </a:p>
          <a:p>
            <a:pPr indent="-228600">
              <a:lnSpc>
                <a:spcPct val="110000"/>
              </a:lnSpc>
              <a:spcBef>
                <a:spcPts val="700"/>
              </a:spcBef>
            </a:pPr>
            <a:endParaRPr lang="en-US" sz="1400" b="1" i="1" dirty="0">
              <a:solidFill>
                <a:schemeClr val="tx1">
                  <a:lumMod val="65000"/>
                  <a:lumOff val="35000"/>
                </a:schemeClr>
              </a:solidFill>
              <a:latin typeface="system-ui"/>
            </a:endParaRPr>
          </a:p>
        </p:txBody>
      </p:sp>
      <p:pic>
        <p:nvPicPr>
          <p:cNvPr id="1026" name="Picture 2" descr="New Heart Living - Jesus came to set the captives free from sin and death.  We are free, even though we don't always act like it. Often, we use our  freedom as">
            <a:extLst>
              <a:ext uri="{FF2B5EF4-FFF2-40B4-BE49-F238E27FC236}">
                <a16:creationId xmlns:a16="http://schemas.microsoft.com/office/drawing/2014/main" id="{C0A296F6-D1E6-4318-8F1A-7A3E4CE48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361" y="788737"/>
            <a:ext cx="4963756" cy="5438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529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EE288-02C2-4D3F-89B3-3D079E68F538}"/>
              </a:ext>
            </a:extLst>
          </p:cNvPr>
          <p:cNvSpPr>
            <a:spLocks noGrp="1"/>
          </p:cNvSpPr>
          <p:nvPr>
            <p:ph type="title"/>
          </p:nvPr>
        </p:nvSpPr>
        <p:spPr>
          <a:xfrm>
            <a:off x="1251678" y="382385"/>
            <a:ext cx="9059940" cy="770010"/>
          </a:xfrm>
        </p:spPr>
        <p:txBody>
          <a:bodyPr>
            <a:normAutofit fontScale="90000"/>
          </a:bodyPr>
          <a:lstStyle/>
          <a:p>
            <a:r>
              <a:rPr lang="en-US" dirty="0"/>
              <a:t>CLAIM YOUR AUTHORITY </a:t>
            </a:r>
            <a:r>
              <a:rPr lang="en-US" sz="2200" dirty="0"/>
              <a:t>(From Week 10)</a:t>
            </a:r>
          </a:p>
        </p:txBody>
      </p:sp>
      <p:sp>
        <p:nvSpPr>
          <p:cNvPr id="4" name="Content Placeholder 3">
            <a:extLst>
              <a:ext uri="{FF2B5EF4-FFF2-40B4-BE49-F238E27FC236}">
                <a16:creationId xmlns:a16="http://schemas.microsoft.com/office/drawing/2014/main" id="{D7B7BF28-E7F8-46DF-AFAC-8EEF7D99DDDA}"/>
              </a:ext>
            </a:extLst>
          </p:cNvPr>
          <p:cNvSpPr>
            <a:spLocks noGrp="1"/>
          </p:cNvSpPr>
          <p:nvPr>
            <p:ph sz="half" idx="2"/>
          </p:nvPr>
        </p:nvSpPr>
        <p:spPr>
          <a:xfrm>
            <a:off x="6863222" y="1266092"/>
            <a:ext cx="4800600" cy="4459459"/>
          </a:xfrm>
        </p:spPr>
        <p:txBody>
          <a:bodyPr>
            <a:normAutofit lnSpcReduction="10000"/>
          </a:bodyPr>
          <a:lstStyle/>
          <a:p>
            <a:pPr marL="0" indent="0">
              <a:buNone/>
            </a:pPr>
            <a:r>
              <a:rPr lang="en-US" b="1" dirty="0">
                <a:latin typeface="Arial" panose="020B0604020202020204" pitchFamily="34" charset="0"/>
                <a:cs typeface="Arial" panose="020B0604020202020204" pitchFamily="34" charset="0"/>
              </a:rPr>
              <a:t>                         </a:t>
            </a:r>
            <a:r>
              <a:rPr lang="en-US" b="1" dirty="0">
                <a:solidFill>
                  <a:schemeClr val="tx1"/>
                </a:solidFill>
                <a:latin typeface="Arial" panose="020B0604020202020204" pitchFamily="34" charset="0"/>
                <a:cs typeface="Arial" panose="020B0604020202020204" pitchFamily="34" charset="0"/>
              </a:rPr>
              <a:t>AUTHORITY</a:t>
            </a:r>
          </a:p>
          <a:p>
            <a:pPr marL="457200" indent="-457200">
              <a:buFont typeface="+mj-lt"/>
              <a:buAutoNum type="arabicPeriod"/>
            </a:pPr>
            <a:r>
              <a:rPr lang="en-US" sz="1800" dirty="0">
                <a:solidFill>
                  <a:schemeClr val="tx1"/>
                </a:solidFill>
                <a:latin typeface="Arial" panose="020B0604020202020204" pitchFamily="34" charset="0"/>
                <a:cs typeface="Arial" panose="020B0604020202020204" pitchFamily="34" charset="0"/>
              </a:rPr>
              <a:t>The highest authority is </a:t>
            </a:r>
            <a:r>
              <a:rPr lang="en-US" sz="1800" u="sng" dirty="0">
                <a:solidFill>
                  <a:srgbClr val="0070C0"/>
                </a:solidFill>
                <a:latin typeface="Arial" panose="020B0604020202020204" pitchFamily="34" charset="0"/>
                <a:cs typeface="Arial" panose="020B0604020202020204" pitchFamily="34" charset="0"/>
              </a:rPr>
              <a:t>JESUS</a:t>
            </a:r>
            <a:r>
              <a:rPr lang="en-US" sz="1800" dirty="0">
                <a:solidFill>
                  <a:srgbClr val="0070C0"/>
                </a:solidFill>
                <a:latin typeface="Arial" panose="020B0604020202020204" pitchFamily="34" charset="0"/>
                <a:cs typeface="Arial" panose="020B0604020202020204" pitchFamily="34" charset="0"/>
              </a:rPr>
              <a:t>.</a:t>
            </a:r>
          </a:p>
          <a:p>
            <a:pPr marL="457200" indent="-457200">
              <a:buFont typeface="+mj-lt"/>
              <a:buAutoNum type="arabicPeriod"/>
            </a:pPr>
            <a:r>
              <a:rPr lang="en-US" sz="1800" dirty="0">
                <a:solidFill>
                  <a:schemeClr val="tx1"/>
                </a:solidFill>
                <a:latin typeface="Arial" panose="020B0604020202020204" pitchFamily="34" charset="0"/>
                <a:cs typeface="Arial" panose="020B0604020202020204" pitchFamily="34" charset="0"/>
              </a:rPr>
              <a:t>The authority of the </a:t>
            </a:r>
            <a:r>
              <a:rPr lang="en-US" sz="1800" dirty="0">
                <a:solidFill>
                  <a:srgbClr val="0070C0"/>
                </a:solidFill>
                <a:latin typeface="Arial" panose="020B0604020202020204" pitchFamily="34" charset="0"/>
                <a:cs typeface="Arial" panose="020B0604020202020204" pitchFamily="34" charset="0"/>
              </a:rPr>
              <a:t>Word (also Jesus!)</a:t>
            </a:r>
          </a:p>
          <a:p>
            <a:pPr marL="457200" indent="-457200">
              <a:buFont typeface="+mj-lt"/>
              <a:buAutoNum type="arabicPeriod"/>
            </a:pPr>
            <a:r>
              <a:rPr lang="en-US" sz="1800" dirty="0">
                <a:solidFill>
                  <a:schemeClr val="tx1"/>
                </a:solidFill>
                <a:latin typeface="Arial" panose="020B0604020202020204" pitchFamily="34" charset="0"/>
                <a:cs typeface="Arial" panose="020B0604020202020204" pitchFamily="34" charset="0"/>
              </a:rPr>
              <a:t>The authority of the </a:t>
            </a:r>
            <a:r>
              <a:rPr lang="en-US" sz="1800" u="sng" dirty="0">
                <a:solidFill>
                  <a:srgbClr val="0070C0"/>
                </a:solidFill>
                <a:latin typeface="Arial" panose="020B0604020202020204" pitchFamily="34" charset="0"/>
                <a:cs typeface="Arial" panose="020B0604020202020204" pitchFamily="34" charset="0"/>
              </a:rPr>
              <a:t>Blood </a:t>
            </a:r>
            <a:r>
              <a:rPr lang="en-US" sz="1800" dirty="0">
                <a:solidFill>
                  <a:srgbClr val="0070C0"/>
                </a:solidFill>
                <a:latin typeface="Arial" panose="020B0604020202020204" pitchFamily="34" charset="0"/>
                <a:cs typeface="Arial" panose="020B0604020202020204" pitchFamily="34" charset="0"/>
              </a:rPr>
              <a:t>(the DNA of Jesus, now in us!)</a:t>
            </a:r>
          </a:p>
          <a:p>
            <a:pPr marL="0" indent="0">
              <a:buNone/>
            </a:pPr>
            <a:endParaRPr lang="en-US" sz="1800" dirty="0">
              <a:solidFill>
                <a:srgbClr val="0070C0"/>
              </a:solidFill>
              <a:latin typeface="Arial" panose="020B0604020202020204" pitchFamily="34" charset="0"/>
              <a:cs typeface="Arial" panose="020B0604020202020204" pitchFamily="34" charset="0"/>
            </a:endParaRPr>
          </a:p>
          <a:p>
            <a:pPr marL="0" indent="0" algn="ctr">
              <a:buNone/>
            </a:pPr>
            <a:r>
              <a:rPr lang="en-US" b="1" dirty="0">
                <a:solidFill>
                  <a:schemeClr val="tx1"/>
                </a:solidFill>
                <a:latin typeface="Arial" panose="020B0604020202020204" pitchFamily="34" charset="0"/>
                <a:cs typeface="Arial" panose="020B0604020202020204" pitchFamily="34" charset="0"/>
              </a:rPr>
              <a:t>DAILY STEPS</a:t>
            </a:r>
          </a:p>
          <a:p>
            <a:pPr marL="457200" indent="-457200">
              <a:buAutoNum type="arabicPeriod"/>
            </a:pPr>
            <a:r>
              <a:rPr lang="en-US" sz="1800" dirty="0">
                <a:solidFill>
                  <a:schemeClr val="tx1"/>
                </a:solidFill>
                <a:latin typeface="Arial" panose="020B0604020202020204" pitchFamily="34" charset="0"/>
                <a:cs typeface="Arial" panose="020B0604020202020204" pitchFamily="34" charset="0"/>
              </a:rPr>
              <a:t>Submit yourself </a:t>
            </a:r>
            <a:r>
              <a:rPr lang="en-US" sz="1800" strike="sngStrike" dirty="0">
                <a:solidFill>
                  <a:srgbClr val="0070C0"/>
                </a:solidFill>
                <a:latin typeface="Arial" panose="020B0604020202020204" pitchFamily="34" charset="0"/>
                <a:cs typeface="Arial" panose="020B0604020202020204" pitchFamily="34" charset="0"/>
              </a:rPr>
              <a:t>daily</a:t>
            </a:r>
            <a:r>
              <a:rPr lang="en-US" sz="1800" dirty="0">
                <a:solidFill>
                  <a:srgbClr val="0070C0"/>
                </a:solidFill>
                <a:latin typeface="Arial" panose="020B0604020202020204" pitchFamily="34" charset="0"/>
                <a:cs typeface="Arial" panose="020B0604020202020204" pitchFamily="34" charset="0"/>
              </a:rPr>
              <a:t>.  COME NEAR TO GOD.</a:t>
            </a:r>
          </a:p>
          <a:p>
            <a:pPr marL="457200" indent="-457200">
              <a:buAutoNum type="arabicPeriod"/>
            </a:pPr>
            <a:r>
              <a:rPr lang="en-US" sz="1800" dirty="0">
                <a:solidFill>
                  <a:schemeClr val="tx1"/>
                </a:solidFill>
                <a:latin typeface="Arial" panose="020B0604020202020204" pitchFamily="34" charset="0"/>
                <a:cs typeface="Arial" panose="020B0604020202020204" pitchFamily="34" charset="0"/>
              </a:rPr>
              <a:t>Close any </a:t>
            </a:r>
            <a:r>
              <a:rPr lang="en-US" sz="1800" dirty="0">
                <a:solidFill>
                  <a:srgbClr val="0070C0"/>
                </a:solidFill>
                <a:latin typeface="Arial" panose="020B0604020202020204" pitchFamily="34" charset="0"/>
                <a:cs typeface="Arial" panose="020B0604020202020204" pitchFamily="34" charset="0"/>
              </a:rPr>
              <a:t>Open Doors.</a:t>
            </a:r>
          </a:p>
          <a:p>
            <a:pPr marL="457200" indent="-457200">
              <a:buAutoNum type="arabicPeriod"/>
            </a:pPr>
            <a:r>
              <a:rPr lang="en-US" sz="1800" dirty="0">
                <a:solidFill>
                  <a:schemeClr val="tx1"/>
                </a:solidFill>
                <a:latin typeface="Arial" panose="020B0604020202020204" pitchFamily="34" charset="0"/>
                <a:cs typeface="Arial" panose="020B0604020202020204" pitchFamily="34" charset="0"/>
              </a:rPr>
              <a:t>Confront your </a:t>
            </a:r>
            <a:r>
              <a:rPr lang="en-US" sz="1800" dirty="0">
                <a:solidFill>
                  <a:srgbClr val="0070C0"/>
                </a:solidFill>
                <a:latin typeface="Arial" panose="020B0604020202020204" pitchFamily="34" charset="0"/>
                <a:cs typeface="Arial" panose="020B0604020202020204" pitchFamily="34" charset="0"/>
              </a:rPr>
              <a:t>thoughts. </a:t>
            </a:r>
            <a:r>
              <a:rPr lang="en-US" sz="1800" dirty="0">
                <a:solidFill>
                  <a:schemeClr val="tx1"/>
                </a:solidFill>
                <a:latin typeface="Arial" panose="020B0604020202020204" pitchFamily="34" charset="0"/>
                <a:cs typeface="Arial" panose="020B0604020202020204" pitchFamily="34" charset="0"/>
              </a:rPr>
              <a:t>Change your mindsets, from “old man” to “new creation.”</a:t>
            </a:r>
            <a:endParaRPr lang="en-US" sz="1800" dirty="0">
              <a:solidFill>
                <a:srgbClr val="0070C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BC6B861-DDE3-4D7C-8541-71FCCF09B2BF}"/>
              </a:ext>
            </a:extLst>
          </p:cNvPr>
          <p:cNvPicPr>
            <a:picLocks noChangeAspect="1"/>
          </p:cNvPicPr>
          <p:nvPr/>
        </p:nvPicPr>
        <p:blipFill>
          <a:blip r:embed="rId2"/>
          <a:stretch>
            <a:fillRect/>
          </a:stretch>
        </p:blipFill>
        <p:spPr>
          <a:xfrm>
            <a:off x="1228725" y="1266092"/>
            <a:ext cx="4867275" cy="5209523"/>
          </a:xfrm>
          <a:prstGeom prst="rect">
            <a:avLst/>
          </a:prstGeom>
        </p:spPr>
      </p:pic>
      <p:sp>
        <p:nvSpPr>
          <p:cNvPr id="3" name="TextBox 2">
            <a:extLst>
              <a:ext uri="{FF2B5EF4-FFF2-40B4-BE49-F238E27FC236}">
                <a16:creationId xmlns:a16="http://schemas.microsoft.com/office/drawing/2014/main" id="{50422569-9B87-4207-8921-E85252687062}"/>
              </a:ext>
            </a:extLst>
          </p:cNvPr>
          <p:cNvSpPr txBox="1"/>
          <p:nvPr/>
        </p:nvSpPr>
        <p:spPr>
          <a:xfrm>
            <a:off x="7291608" y="6101858"/>
            <a:ext cx="3671667" cy="373757"/>
          </a:xfrm>
          <a:prstGeom prst="rect">
            <a:avLst/>
          </a:prstGeom>
          <a:noFill/>
        </p:spPr>
        <p:txBody>
          <a:bodyPr wrap="square" rtlCol="0">
            <a:spAutoFit/>
          </a:bodyPr>
          <a:lstStyle/>
          <a:p>
            <a:pPr marL="0" marR="0">
              <a:lnSpc>
                <a:spcPct val="107000"/>
              </a:lnSpc>
              <a:spcBef>
                <a:spcPts val="0"/>
              </a:spcBef>
              <a:spcAft>
                <a:spcPts val="0"/>
              </a:spcAft>
            </a:pPr>
            <a:r>
              <a:rPr lang="en-US" sz="1800" u="sng">
                <a:solidFill>
                  <a:srgbClr val="1155CC"/>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https://vimeo.com/359295448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9033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EE288-02C2-4D3F-89B3-3D079E68F538}"/>
              </a:ext>
            </a:extLst>
          </p:cNvPr>
          <p:cNvSpPr>
            <a:spLocks noGrp="1"/>
          </p:cNvSpPr>
          <p:nvPr>
            <p:ph type="title"/>
          </p:nvPr>
        </p:nvSpPr>
        <p:spPr>
          <a:xfrm>
            <a:off x="1251678" y="382385"/>
            <a:ext cx="9059940" cy="770010"/>
          </a:xfrm>
        </p:spPr>
        <p:txBody>
          <a:bodyPr>
            <a:normAutofit fontScale="90000"/>
          </a:bodyPr>
          <a:lstStyle/>
          <a:p>
            <a:r>
              <a:rPr lang="en-US" dirty="0"/>
              <a:t>KEY POINTS</a:t>
            </a:r>
          </a:p>
        </p:txBody>
      </p:sp>
      <p:sp>
        <p:nvSpPr>
          <p:cNvPr id="4" name="Content Placeholder 3">
            <a:extLst>
              <a:ext uri="{FF2B5EF4-FFF2-40B4-BE49-F238E27FC236}">
                <a16:creationId xmlns:a16="http://schemas.microsoft.com/office/drawing/2014/main" id="{D7B7BF28-E7F8-46DF-AFAC-8EEF7D99DDDA}"/>
              </a:ext>
            </a:extLst>
          </p:cNvPr>
          <p:cNvSpPr>
            <a:spLocks noGrp="1"/>
          </p:cNvSpPr>
          <p:nvPr>
            <p:ph sz="half" idx="2"/>
          </p:nvPr>
        </p:nvSpPr>
        <p:spPr>
          <a:xfrm>
            <a:off x="6863222" y="1266092"/>
            <a:ext cx="4800600" cy="4459459"/>
          </a:xfrm>
        </p:spPr>
        <p:txBody>
          <a:bodyPr>
            <a:normAutofit/>
          </a:bodyPr>
          <a:lstStyle/>
          <a:p>
            <a:pPr marL="0" indent="0">
              <a:buNone/>
            </a:pPr>
            <a:r>
              <a:rPr lang="en-US" sz="1800" b="1" dirty="0">
                <a:solidFill>
                  <a:schemeClr val="tx1"/>
                </a:solidFill>
                <a:latin typeface="Arial" panose="020B0604020202020204" pitchFamily="34" charset="0"/>
                <a:cs typeface="Arial" panose="020B0604020202020204" pitchFamily="34" charset="0"/>
              </a:rPr>
              <a:t>Honor in Action:</a:t>
            </a:r>
          </a:p>
          <a:p>
            <a:pPr marL="342900" indent="-342900">
              <a:spcBef>
                <a:spcPts val="0"/>
              </a:spcBef>
              <a:buFont typeface="+mj-lt"/>
              <a:buAutoNum type="arabicPeriod"/>
            </a:pPr>
            <a:r>
              <a:rPr lang="en-US" sz="1800" dirty="0">
                <a:solidFill>
                  <a:schemeClr val="tx1"/>
                </a:solidFill>
                <a:latin typeface="Arial" panose="020B0604020202020204" pitchFamily="34" charset="0"/>
                <a:cs typeface="Arial" panose="020B0604020202020204" pitchFamily="34" charset="0"/>
              </a:rPr>
              <a:t>Offer my body.</a:t>
            </a:r>
          </a:p>
          <a:p>
            <a:pPr marL="342900" indent="-342900">
              <a:spcBef>
                <a:spcPts val="0"/>
              </a:spcBef>
              <a:buFont typeface="+mj-lt"/>
              <a:buAutoNum type="arabicPeriod"/>
            </a:pPr>
            <a:r>
              <a:rPr lang="en-US" sz="1800" dirty="0">
                <a:solidFill>
                  <a:schemeClr val="tx1"/>
                </a:solidFill>
                <a:latin typeface="Arial" panose="020B0604020202020204" pitchFamily="34" charset="0"/>
                <a:cs typeface="Arial" panose="020B0604020202020204" pitchFamily="34" charset="0"/>
              </a:rPr>
              <a:t>Renew my mind.</a:t>
            </a:r>
          </a:p>
          <a:p>
            <a:pPr marL="342900" indent="-342900">
              <a:spcBef>
                <a:spcPts val="0"/>
              </a:spcBef>
              <a:buFont typeface="+mj-lt"/>
              <a:buAutoNum type="arabicPeriod"/>
            </a:pPr>
            <a:r>
              <a:rPr lang="en-US" sz="1800" dirty="0">
                <a:solidFill>
                  <a:schemeClr val="tx1"/>
                </a:solidFill>
                <a:latin typeface="Arial" panose="020B0604020202020204" pitchFamily="34" charset="0"/>
                <a:cs typeface="Arial" panose="020B0604020202020204" pitchFamily="34" charset="0"/>
              </a:rPr>
              <a:t>Surrender my will.</a:t>
            </a:r>
          </a:p>
          <a:p>
            <a:pPr marL="342900" indent="-342900">
              <a:spcBef>
                <a:spcPts val="0"/>
              </a:spcBef>
              <a:buFont typeface="+mj-lt"/>
              <a:buAutoNum type="arabicPeriod"/>
            </a:pPr>
            <a:endParaRPr lang="en-US" sz="1800" dirty="0">
              <a:solidFill>
                <a:schemeClr val="tx1"/>
              </a:solidFill>
              <a:latin typeface="Arial" panose="020B0604020202020204" pitchFamily="34" charset="0"/>
              <a:cs typeface="Arial" panose="020B0604020202020204" pitchFamily="34" charset="0"/>
            </a:endParaRPr>
          </a:p>
          <a:p>
            <a:pPr marL="0" indent="0">
              <a:spcBef>
                <a:spcPts val="0"/>
              </a:spcBef>
              <a:buNone/>
            </a:pPr>
            <a:r>
              <a:rPr lang="en-US" sz="1800" b="1" dirty="0">
                <a:solidFill>
                  <a:schemeClr val="tx1"/>
                </a:solidFill>
                <a:latin typeface="Arial" panose="020B0604020202020204" pitchFamily="34" charset="0"/>
                <a:cs typeface="Arial" panose="020B0604020202020204" pitchFamily="34" charset="0"/>
              </a:rPr>
              <a:t>Holding Your Territory and Victory!</a:t>
            </a:r>
          </a:p>
          <a:p>
            <a:pPr marL="342900" indent="-342900">
              <a:spcBef>
                <a:spcPts val="0"/>
              </a:spcBef>
              <a:buFont typeface="+mj-lt"/>
              <a:buAutoNum type="arabicPeriod"/>
            </a:pPr>
            <a:r>
              <a:rPr lang="en-US" sz="1800" dirty="0">
                <a:solidFill>
                  <a:schemeClr val="tx1"/>
                </a:solidFill>
                <a:latin typeface="Arial" panose="020B0604020202020204" pitchFamily="34" charset="0"/>
                <a:cs typeface="Arial" panose="020B0604020202020204" pitchFamily="34" charset="0"/>
              </a:rPr>
              <a:t>Recognize the enemy…that voice is NOT yours!</a:t>
            </a:r>
          </a:p>
          <a:p>
            <a:pPr marL="342900" indent="-342900">
              <a:spcBef>
                <a:spcPts val="0"/>
              </a:spcBef>
              <a:buFont typeface="+mj-lt"/>
              <a:buAutoNum type="arabicPeriod"/>
            </a:pPr>
            <a:r>
              <a:rPr lang="en-US" sz="1800" dirty="0">
                <a:solidFill>
                  <a:schemeClr val="tx1"/>
                </a:solidFill>
                <a:latin typeface="Arial" panose="020B0604020202020204" pitchFamily="34" charset="0"/>
                <a:cs typeface="Arial" panose="020B0604020202020204" pitchFamily="34" charset="0"/>
              </a:rPr>
              <a:t>Identity and address areas of bondage- generational sin, ungodly soul ties, curses &amp; wrong covenants</a:t>
            </a:r>
          </a:p>
          <a:p>
            <a:pPr marL="342900" indent="-342900">
              <a:spcBef>
                <a:spcPts val="0"/>
              </a:spcBef>
              <a:buFont typeface="+mj-lt"/>
              <a:buAutoNum type="arabicPeriod"/>
            </a:pPr>
            <a:r>
              <a:rPr lang="en-US" sz="1800" dirty="0">
                <a:solidFill>
                  <a:schemeClr val="tx1"/>
                </a:solidFill>
                <a:latin typeface="Arial" panose="020B0604020202020204" pitchFamily="34" charset="0"/>
                <a:cs typeface="Arial" panose="020B0604020202020204" pitchFamily="34" charset="0"/>
              </a:rPr>
              <a:t>PRACTICE righteousness. Sanctification is a PROCESS!</a:t>
            </a:r>
          </a:p>
          <a:p>
            <a:pPr marL="342900" indent="-342900">
              <a:spcBef>
                <a:spcPts val="0"/>
              </a:spcBef>
              <a:buFont typeface="+mj-lt"/>
              <a:buAutoNum type="arabicPeriod"/>
            </a:pPr>
            <a:endParaRPr lang="en-US" sz="1800" dirty="0">
              <a:solidFill>
                <a:schemeClr val="tx1"/>
              </a:solidFill>
              <a:latin typeface="Arial" panose="020B0604020202020204" pitchFamily="34" charset="0"/>
              <a:cs typeface="Arial" panose="020B0604020202020204" pitchFamily="34" charset="0"/>
            </a:endParaRPr>
          </a:p>
          <a:p>
            <a:pPr marL="0" indent="0">
              <a:spcBef>
                <a:spcPts val="0"/>
              </a:spcBef>
              <a:buNone/>
            </a:pPr>
            <a:endParaRPr lang="en-US" sz="1800" dirty="0">
              <a:solidFill>
                <a:schemeClr val="tx1"/>
              </a:solidFill>
              <a:latin typeface="Arial" panose="020B0604020202020204" pitchFamily="34" charset="0"/>
              <a:cs typeface="Arial" panose="020B0604020202020204" pitchFamily="34" charset="0"/>
            </a:endParaRPr>
          </a:p>
          <a:p>
            <a:pPr marL="0" indent="0">
              <a:buNone/>
            </a:pPr>
            <a:endParaRPr lang="en-US" sz="1800" dirty="0">
              <a:solidFill>
                <a:srgbClr val="0070C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BC6B861-DDE3-4D7C-8541-71FCCF09B2BF}"/>
              </a:ext>
            </a:extLst>
          </p:cNvPr>
          <p:cNvPicPr>
            <a:picLocks noChangeAspect="1"/>
          </p:cNvPicPr>
          <p:nvPr/>
        </p:nvPicPr>
        <p:blipFill>
          <a:blip r:embed="rId2"/>
          <a:stretch>
            <a:fillRect/>
          </a:stretch>
        </p:blipFill>
        <p:spPr>
          <a:xfrm>
            <a:off x="1228725" y="1266092"/>
            <a:ext cx="4867275" cy="5209523"/>
          </a:xfrm>
          <a:prstGeom prst="rect">
            <a:avLst/>
          </a:prstGeom>
        </p:spPr>
      </p:pic>
    </p:spTree>
    <p:extLst>
      <p:ext uri="{BB962C8B-B14F-4D97-AF65-F5344CB8AC3E}">
        <p14:creationId xmlns:p14="http://schemas.microsoft.com/office/powerpoint/2010/main" val="1414099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EE288-02C2-4D3F-89B3-3D079E68F538}"/>
              </a:ext>
            </a:extLst>
          </p:cNvPr>
          <p:cNvSpPr>
            <a:spLocks noGrp="1"/>
          </p:cNvSpPr>
          <p:nvPr>
            <p:ph type="title"/>
          </p:nvPr>
        </p:nvSpPr>
        <p:spPr>
          <a:xfrm>
            <a:off x="1251677" y="382385"/>
            <a:ext cx="10285535" cy="770010"/>
          </a:xfrm>
        </p:spPr>
        <p:txBody>
          <a:bodyPr>
            <a:normAutofit fontScale="90000"/>
          </a:bodyPr>
          <a:lstStyle/>
          <a:p>
            <a:r>
              <a:rPr lang="en-US" dirty="0"/>
              <a:t>CLAIM YOUR AUTHORITY </a:t>
            </a:r>
            <a:r>
              <a:rPr lang="en-US" sz="2200" dirty="0"/>
              <a:t>(Reminder from Week 10)</a:t>
            </a:r>
          </a:p>
        </p:txBody>
      </p:sp>
      <p:sp>
        <p:nvSpPr>
          <p:cNvPr id="4" name="Content Placeholder 3">
            <a:extLst>
              <a:ext uri="{FF2B5EF4-FFF2-40B4-BE49-F238E27FC236}">
                <a16:creationId xmlns:a16="http://schemas.microsoft.com/office/drawing/2014/main" id="{D7B7BF28-E7F8-46DF-AFAC-8EEF7D99DDDA}"/>
              </a:ext>
            </a:extLst>
          </p:cNvPr>
          <p:cNvSpPr>
            <a:spLocks noGrp="1"/>
          </p:cNvSpPr>
          <p:nvPr>
            <p:ph sz="half" idx="2"/>
          </p:nvPr>
        </p:nvSpPr>
        <p:spPr>
          <a:xfrm>
            <a:off x="6736613" y="1383110"/>
            <a:ext cx="4800600" cy="5092505"/>
          </a:xfrm>
        </p:spPr>
        <p:txBody>
          <a:bodyPr>
            <a:normAutofit fontScale="70000" lnSpcReduction="20000"/>
          </a:bodyPr>
          <a:lstStyle/>
          <a:p>
            <a:pPr marL="0" indent="0" algn="ctr">
              <a:buNone/>
            </a:pPr>
            <a:r>
              <a:rPr lang="en-US" sz="2300" b="1" dirty="0">
                <a:latin typeface="Arial" panose="020B0604020202020204" pitchFamily="34" charset="0"/>
                <a:cs typeface="Arial" panose="020B0604020202020204" pitchFamily="34" charset="0"/>
              </a:rPr>
              <a:t>ARMOR OF GOD</a:t>
            </a:r>
          </a:p>
          <a:p>
            <a:pPr marL="0" indent="0">
              <a:buNone/>
            </a:pPr>
            <a:r>
              <a:rPr lang="en-US" sz="2300" b="1" dirty="0">
                <a:solidFill>
                  <a:srgbClr val="000000"/>
                </a:solidFill>
                <a:effectLst/>
                <a:latin typeface="Arial" panose="020B0604020202020204" pitchFamily="34" charset="0"/>
                <a:cs typeface="Arial" panose="020B0604020202020204" pitchFamily="34" charset="0"/>
              </a:rPr>
              <a:t>Ephesians 6:10-17  </a:t>
            </a:r>
            <a:r>
              <a:rPr lang="en-US" sz="2300" b="0" i="0" dirty="0">
                <a:solidFill>
                  <a:srgbClr val="000000"/>
                </a:solidFill>
                <a:effectLst/>
                <a:latin typeface="Arial" panose="020B0604020202020204" pitchFamily="34" charset="0"/>
                <a:cs typeface="Arial" panose="020B0604020202020204" pitchFamily="34" charset="0"/>
              </a:rPr>
              <a:t>Finally, my brothers, be strong in the Lord and in the power of His might. Put on the whole armor of God that you may be able to stand against the schemes of the devil. For our fight is not against flesh and blood, but against principalities, against powers, against the rulers of the darkness of this world, and against spiritual forces of evil in the heavenly places.</a:t>
            </a:r>
          </a:p>
          <a:p>
            <a:pPr marL="0" indent="0">
              <a:buNone/>
            </a:pPr>
            <a:r>
              <a:rPr lang="en-US" sz="2300" b="0" i="0" dirty="0">
                <a:solidFill>
                  <a:srgbClr val="000000"/>
                </a:solidFill>
                <a:effectLst/>
                <a:latin typeface="Arial" panose="020B0604020202020204" pitchFamily="34" charset="0"/>
                <a:cs typeface="Arial" panose="020B0604020202020204" pitchFamily="34" charset="0"/>
              </a:rPr>
              <a:t>Therefore take up the whole armor of God that you may be able to resist in the evil day, and having done all, to stand. </a:t>
            </a:r>
            <a:r>
              <a:rPr lang="en-US" sz="2300" b="0" i="1" dirty="0">
                <a:solidFill>
                  <a:srgbClr val="002060"/>
                </a:solidFill>
                <a:effectLst/>
                <a:latin typeface="Arial" panose="020B0604020202020204" pitchFamily="34" charset="0"/>
                <a:cs typeface="Arial" panose="020B0604020202020204" pitchFamily="34" charset="0"/>
              </a:rPr>
              <a:t>Stand therefore, having your waist girded with </a:t>
            </a:r>
            <a:r>
              <a:rPr lang="en-US" sz="2300" b="1" i="1" dirty="0">
                <a:solidFill>
                  <a:srgbClr val="002060"/>
                </a:solidFill>
                <a:effectLst/>
                <a:latin typeface="Arial" panose="020B0604020202020204" pitchFamily="34" charset="0"/>
                <a:cs typeface="Arial" panose="020B0604020202020204" pitchFamily="34" charset="0"/>
              </a:rPr>
              <a:t>TRUTH</a:t>
            </a:r>
            <a:r>
              <a:rPr lang="en-US" sz="2300" b="0" i="1" dirty="0">
                <a:solidFill>
                  <a:srgbClr val="002060"/>
                </a:solidFill>
                <a:effectLst/>
                <a:latin typeface="Arial" panose="020B0604020202020204" pitchFamily="34" charset="0"/>
                <a:cs typeface="Arial" panose="020B0604020202020204" pitchFamily="34" charset="0"/>
              </a:rPr>
              <a:t>, having put on the breastplate of </a:t>
            </a:r>
            <a:r>
              <a:rPr lang="en-US" sz="2300" b="1" i="1" dirty="0">
                <a:solidFill>
                  <a:srgbClr val="002060"/>
                </a:solidFill>
                <a:effectLst/>
                <a:latin typeface="Arial" panose="020B0604020202020204" pitchFamily="34" charset="0"/>
                <a:cs typeface="Arial" panose="020B0604020202020204" pitchFamily="34" charset="0"/>
              </a:rPr>
              <a:t>RIGHTEOUSNESS</a:t>
            </a:r>
            <a:r>
              <a:rPr lang="en-US" sz="2300" b="0" i="1" dirty="0">
                <a:solidFill>
                  <a:srgbClr val="002060"/>
                </a:solidFill>
                <a:effectLst/>
                <a:latin typeface="Arial" panose="020B0604020202020204" pitchFamily="34" charset="0"/>
                <a:cs typeface="Arial" panose="020B0604020202020204" pitchFamily="34" charset="0"/>
              </a:rPr>
              <a:t>, </a:t>
            </a:r>
            <a:r>
              <a:rPr lang="en-US" sz="2300" b="1" i="1" baseline="30000" dirty="0">
                <a:solidFill>
                  <a:srgbClr val="002060"/>
                </a:solidFill>
                <a:effectLst/>
                <a:latin typeface="Arial" panose="020B0604020202020204" pitchFamily="34" charset="0"/>
                <a:cs typeface="Arial" panose="020B0604020202020204" pitchFamily="34" charset="0"/>
              </a:rPr>
              <a:t> </a:t>
            </a:r>
            <a:r>
              <a:rPr lang="en-US" sz="2300" b="0" i="1" dirty="0">
                <a:solidFill>
                  <a:srgbClr val="002060"/>
                </a:solidFill>
                <a:effectLst/>
                <a:latin typeface="Arial" panose="020B0604020202020204" pitchFamily="34" charset="0"/>
                <a:cs typeface="Arial" panose="020B0604020202020204" pitchFamily="34" charset="0"/>
              </a:rPr>
              <a:t>having your feet fitted with the readiness of the gospel of </a:t>
            </a:r>
            <a:r>
              <a:rPr lang="en-US" sz="2300" b="1" i="1" dirty="0">
                <a:solidFill>
                  <a:srgbClr val="002060"/>
                </a:solidFill>
                <a:effectLst/>
                <a:latin typeface="Arial" panose="020B0604020202020204" pitchFamily="34" charset="0"/>
                <a:cs typeface="Arial" panose="020B0604020202020204" pitchFamily="34" charset="0"/>
              </a:rPr>
              <a:t>PEACE</a:t>
            </a:r>
            <a:r>
              <a:rPr lang="en-US" sz="2300" b="0" i="1" dirty="0">
                <a:solidFill>
                  <a:srgbClr val="002060"/>
                </a:solidFill>
                <a:effectLst/>
                <a:latin typeface="Arial" panose="020B0604020202020204" pitchFamily="34" charset="0"/>
                <a:cs typeface="Arial" panose="020B0604020202020204" pitchFamily="34" charset="0"/>
              </a:rPr>
              <a:t>, and above all, taking the shield of </a:t>
            </a:r>
            <a:r>
              <a:rPr lang="en-US" sz="2300" b="1" i="1" dirty="0">
                <a:solidFill>
                  <a:srgbClr val="002060"/>
                </a:solidFill>
                <a:effectLst/>
                <a:latin typeface="Arial" panose="020B0604020202020204" pitchFamily="34" charset="0"/>
                <a:cs typeface="Arial" panose="020B0604020202020204" pitchFamily="34" charset="0"/>
              </a:rPr>
              <a:t>FAITH</a:t>
            </a:r>
            <a:r>
              <a:rPr lang="en-US" sz="2300" b="0" i="1" dirty="0">
                <a:solidFill>
                  <a:srgbClr val="002060"/>
                </a:solidFill>
                <a:effectLst/>
                <a:latin typeface="Arial" panose="020B0604020202020204" pitchFamily="34" charset="0"/>
                <a:cs typeface="Arial" panose="020B0604020202020204" pitchFamily="34" charset="0"/>
              </a:rPr>
              <a:t>, with which you will be able to extinguish all the fiery arrows of the evil one. Take the helmet of </a:t>
            </a:r>
            <a:r>
              <a:rPr lang="en-US" sz="2300" b="1" i="1" dirty="0">
                <a:solidFill>
                  <a:srgbClr val="002060"/>
                </a:solidFill>
                <a:effectLst/>
                <a:latin typeface="Arial" panose="020B0604020202020204" pitchFamily="34" charset="0"/>
                <a:cs typeface="Arial" panose="020B0604020202020204" pitchFamily="34" charset="0"/>
              </a:rPr>
              <a:t>SALVATION</a:t>
            </a:r>
            <a:r>
              <a:rPr lang="en-US" sz="2300" b="0" i="1" dirty="0">
                <a:solidFill>
                  <a:srgbClr val="002060"/>
                </a:solidFill>
                <a:effectLst/>
                <a:latin typeface="Arial" panose="020B0604020202020204" pitchFamily="34" charset="0"/>
                <a:cs typeface="Arial" panose="020B0604020202020204" pitchFamily="34" charset="0"/>
              </a:rPr>
              <a:t> and the sword of the </a:t>
            </a:r>
            <a:r>
              <a:rPr lang="en-US" sz="2300" b="1" i="1" dirty="0">
                <a:solidFill>
                  <a:srgbClr val="002060"/>
                </a:solidFill>
                <a:effectLst/>
                <a:latin typeface="Arial" panose="020B0604020202020204" pitchFamily="34" charset="0"/>
                <a:cs typeface="Arial" panose="020B0604020202020204" pitchFamily="34" charset="0"/>
              </a:rPr>
              <a:t>SPIRIT</a:t>
            </a:r>
            <a:r>
              <a:rPr lang="en-US" sz="2300" b="0" i="1" dirty="0">
                <a:solidFill>
                  <a:srgbClr val="002060"/>
                </a:solidFill>
                <a:effectLst/>
                <a:latin typeface="Arial" panose="020B0604020202020204" pitchFamily="34" charset="0"/>
                <a:cs typeface="Arial" panose="020B0604020202020204" pitchFamily="34" charset="0"/>
              </a:rPr>
              <a:t>, which is the </a:t>
            </a:r>
            <a:r>
              <a:rPr lang="en-US" sz="2300" b="1" i="1" dirty="0">
                <a:solidFill>
                  <a:srgbClr val="002060"/>
                </a:solidFill>
                <a:effectLst/>
                <a:latin typeface="Arial" panose="020B0604020202020204" pitchFamily="34" charset="0"/>
                <a:cs typeface="Arial" panose="020B0604020202020204" pitchFamily="34" charset="0"/>
              </a:rPr>
              <a:t>WORD</a:t>
            </a:r>
            <a:r>
              <a:rPr lang="en-US" sz="2300" b="0" i="1" dirty="0">
                <a:solidFill>
                  <a:srgbClr val="002060"/>
                </a:solidFill>
                <a:effectLst/>
                <a:latin typeface="Arial" panose="020B0604020202020204" pitchFamily="34" charset="0"/>
                <a:cs typeface="Arial" panose="020B0604020202020204" pitchFamily="34" charset="0"/>
              </a:rPr>
              <a:t> of God.</a:t>
            </a:r>
            <a:endParaRPr lang="en-US" sz="2300" b="1" i="1" dirty="0">
              <a:solidFill>
                <a:srgbClr val="002060"/>
              </a:solidFill>
              <a:effectLst/>
              <a:latin typeface="Arial" panose="020B0604020202020204" pitchFamily="34" charset="0"/>
              <a:cs typeface="Arial" panose="020B0604020202020204" pitchFamily="34" charset="0"/>
            </a:endParaRPr>
          </a:p>
          <a:p>
            <a:pPr marL="0" indent="0">
              <a:buNone/>
            </a:pPr>
            <a:endParaRPr lang="en-US" sz="1800" dirty="0">
              <a:solidFill>
                <a:srgbClr val="0070C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BC6B861-DDE3-4D7C-8541-71FCCF09B2BF}"/>
              </a:ext>
            </a:extLst>
          </p:cNvPr>
          <p:cNvPicPr>
            <a:picLocks noChangeAspect="1"/>
          </p:cNvPicPr>
          <p:nvPr/>
        </p:nvPicPr>
        <p:blipFill>
          <a:blip r:embed="rId2"/>
          <a:stretch>
            <a:fillRect/>
          </a:stretch>
        </p:blipFill>
        <p:spPr>
          <a:xfrm>
            <a:off x="1228725" y="1266092"/>
            <a:ext cx="4867275" cy="5209523"/>
          </a:xfrm>
          <a:prstGeom prst="rect">
            <a:avLst/>
          </a:prstGeom>
        </p:spPr>
      </p:pic>
    </p:spTree>
    <p:extLst>
      <p:ext uri="{BB962C8B-B14F-4D97-AF65-F5344CB8AC3E}">
        <p14:creationId xmlns:p14="http://schemas.microsoft.com/office/powerpoint/2010/main" val="2202986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8BCE6-FB04-4081-89C6-E922719E9ABA}"/>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8B4C9265-E95C-4EED-98DB-955BE5A0BE2C}"/>
              </a:ext>
            </a:extLst>
          </p:cNvPr>
          <p:cNvSpPr>
            <a:spLocks noGrp="1"/>
          </p:cNvSpPr>
          <p:nvPr>
            <p:ph sz="half" idx="1"/>
          </p:nvPr>
        </p:nvSpPr>
        <p:spPr>
          <a:xfrm>
            <a:off x="1157092" y="1233814"/>
            <a:ext cx="4800600" cy="3619500"/>
          </a:xfrm>
        </p:spPr>
        <p:txBody>
          <a:bodyPr>
            <a:noAutofit/>
          </a:bodyPr>
          <a:lstStyle/>
          <a:p>
            <a:pPr>
              <a:lnSpc>
                <a:spcPct val="100000"/>
              </a:lnSpc>
              <a:spcBef>
                <a:spcPts val="0"/>
              </a:spcBef>
            </a:pPr>
            <a:r>
              <a:rPr lang="en-US" sz="2400" dirty="0"/>
              <a:t>Describe </a:t>
            </a:r>
            <a:r>
              <a:rPr lang="en-US" sz="2400" u="sng" dirty="0"/>
              <a:t>justification</a:t>
            </a:r>
            <a:r>
              <a:rPr lang="en-US" sz="2400" dirty="0"/>
              <a:t> and </a:t>
            </a:r>
            <a:r>
              <a:rPr lang="en-US" sz="2400" u="sng" dirty="0"/>
              <a:t>sanctification</a:t>
            </a:r>
            <a:r>
              <a:rPr lang="en-US" sz="2400" dirty="0"/>
              <a:t>.</a:t>
            </a:r>
          </a:p>
          <a:p>
            <a:pPr>
              <a:lnSpc>
                <a:spcPct val="100000"/>
              </a:lnSpc>
              <a:spcBef>
                <a:spcPts val="0"/>
              </a:spcBef>
            </a:pPr>
            <a:r>
              <a:rPr lang="en-US" sz="2400" dirty="0"/>
              <a:t>What common lies does the enemy tell us about our ability to be used by God?</a:t>
            </a:r>
          </a:p>
          <a:p>
            <a:pPr>
              <a:lnSpc>
                <a:spcPct val="100000"/>
              </a:lnSpc>
              <a:spcBef>
                <a:spcPts val="0"/>
              </a:spcBef>
            </a:pPr>
            <a:r>
              <a:rPr lang="en-US" sz="2400" dirty="0"/>
              <a:t>Reflect on the “daily diet” you feed your eyes and ears. What may be drawing you away from spiritual order and thereby limiting your use in the Kingdom?</a:t>
            </a:r>
          </a:p>
          <a:p>
            <a:pPr>
              <a:lnSpc>
                <a:spcPct val="100000"/>
              </a:lnSpc>
              <a:spcBef>
                <a:spcPts val="0"/>
              </a:spcBef>
            </a:pPr>
            <a:r>
              <a:rPr lang="en-US" sz="2400" dirty="0"/>
              <a:t>Are there any “open doors” in your life? Do you know how to get them closed?</a:t>
            </a:r>
          </a:p>
        </p:txBody>
      </p:sp>
      <p:sp>
        <p:nvSpPr>
          <p:cNvPr id="4" name="Content Placeholder 3">
            <a:extLst>
              <a:ext uri="{FF2B5EF4-FFF2-40B4-BE49-F238E27FC236}">
                <a16:creationId xmlns:a16="http://schemas.microsoft.com/office/drawing/2014/main" id="{F77F1328-8C97-4A33-9B0F-3460DB406DE0}"/>
              </a:ext>
            </a:extLst>
          </p:cNvPr>
          <p:cNvSpPr>
            <a:spLocks noGrp="1"/>
          </p:cNvSpPr>
          <p:nvPr>
            <p:ph sz="half" idx="2"/>
          </p:nvPr>
        </p:nvSpPr>
        <p:spPr>
          <a:xfrm>
            <a:off x="7102258" y="2982971"/>
            <a:ext cx="4327742" cy="3619500"/>
          </a:xfrm>
        </p:spPr>
        <p:txBody>
          <a:bodyPr/>
          <a:lstStyle/>
          <a:p>
            <a:pPr marL="0" indent="0" algn="ctr">
              <a:buNone/>
            </a:pPr>
            <a:r>
              <a:rPr lang="en-US" b="1" i="1" dirty="0">
                <a:solidFill>
                  <a:schemeClr val="tx2">
                    <a:lumMod val="75000"/>
                    <a:lumOff val="25000"/>
                  </a:schemeClr>
                </a:solidFill>
              </a:rPr>
              <a:t>OPEN DOORS</a:t>
            </a:r>
          </a:p>
          <a:p>
            <a:pPr marL="457200" indent="-457200">
              <a:buAutoNum type="arabicPeriod"/>
            </a:pPr>
            <a:r>
              <a:rPr lang="en-US" i="1" dirty="0">
                <a:solidFill>
                  <a:schemeClr val="tx2">
                    <a:lumMod val="75000"/>
                    <a:lumOff val="25000"/>
                  </a:schemeClr>
                </a:solidFill>
              </a:rPr>
              <a:t>Anger, resentment, unforgiveness. Are you ready to release this?</a:t>
            </a:r>
          </a:p>
          <a:p>
            <a:pPr marL="457200" indent="-457200">
              <a:buAutoNum type="arabicPeriod"/>
            </a:pPr>
            <a:r>
              <a:rPr lang="en-US" i="1" dirty="0">
                <a:solidFill>
                  <a:schemeClr val="tx2">
                    <a:lumMod val="75000"/>
                    <a:lumOff val="25000"/>
                  </a:schemeClr>
                </a:solidFill>
              </a:rPr>
              <a:t>Unresolved conflict in relationships</a:t>
            </a:r>
          </a:p>
          <a:p>
            <a:pPr marL="457200" indent="-457200">
              <a:buAutoNum type="arabicPeriod"/>
            </a:pPr>
            <a:r>
              <a:rPr lang="en-US" i="1" dirty="0">
                <a:solidFill>
                  <a:schemeClr val="tx2">
                    <a:lumMod val="75000"/>
                    <a:lumOff val="25000"/>
                  </a:schemeClr>
                </a:solidFill>
              </a:rPr>
              <a:t>Known sin (addictions, pornography, adultery…)</a:t>
            </a:r>
          </a:p>
          <a:p>
            <a:pPr marL="457200" indent="-457200">
              <a:buAutoNum type="arabicPeriod"/>
            </a:pPr>
            <a:r>
              <a:rPr lang="en-US" i="1" dirty="0">
                <a:solidFill>
                  <a:schemeClr val="tx2">
                    <a:lumMod val="75000"/>
                    <a:lumOff val="25000"/>
                  </a:schemeClr>
                </a:solidFill>
              </a:rPr>
              <a:t>Friends, hobbies, movies and books that draw us away from God &amp; godliness.</a:t>
            </a:r>
          </a:p>
          <a:p>
            <a:pPr marL="457200" indent="-457200">
              <a:buAutoNum type="arabicPeriod"/>
            </a:pPr>
            <a:endParaRPr lang="en-US" dirty="0"/>
          </a:p>
        </p:txBody>
      </p:sp>
      <p:pic>
        <p:nvPicPr>
          <p:cNvPr id="8" name="Picture 7">
            <a:extLst>
              <a:ext uri="{FF2B5EF4-FFF2-40B4-BE49-F238E27FC236}">
                <a16:creationId xmlns:a16="http://schemas.microsoft.com/office/drawing/2014/main" id="{F69AF0D5-4DAB-442F-A194-C6898CA515C0}"/>
              </a:ext>
            </a:extLst>
          </p:cNvPr>
          <p:cNvPicPr>
            <a:picLocks noChangeAspect="1"/>
          </p:cNvPicPr>
          <p:nvPr/>
        </p:nvPicPr>
        <p:blipFill>
          <a:blip r:embed="rId2"/>
          <a:stretch>
            <a:fillRect/>
          </a:stretch>
        </p:blipFill>
        <p:spPr>
          <a:xfrm>
            <a:off x="8243887" y="255529"/>
            <a:ext cx="1571625" cy="2619375"/>
          </a:xfrm>
          <a:prstGeom prst="rect">
            <a:avLst/>
          </a:prstGeom>
        </p:spPr>
      </p:pic>
    </p:spTree>
    <p:extLst>
      <p:ext uri="{BB962C8B-B14F-4D97-AF65-F5344CB8AC3E}">
        <p14:creationId xmlns:p14="http://schemas.microsoft.com/office/powerpoint/2010/main" val="3407596646"/>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032C9D10-CA80-4BC9-9D59-B4B9486E9328}">
  <ds:schemaRefs>
    <ds:schemaRef ds:uri="http://schemas.microsoft.com/sharepoint/v3/contenttype/forms"/>
  </ds:schemaRefs>
</ds:datastoreItem>
</file>

<file path=customXml/itemProps2.xml><?xml version="1.0" encoding="utf-8"?>
<ds:datastoreItem xmlns:ds="http://schemas.openxmlformats.org/officeDocument/2006/customXml" ds:itemID="{DD0DBFED-7AB5-403D-9982-F81C20C3F5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55D5C12-9048-448D-A69C-F00736C0732E}">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otalTime>1514</TotalTime>
  <Words>888</Words>
  <Application>Microsoft Office PowerPoint</Application>
  <PresentationFormat>Widescreen</PresentationFormat>
  <Paragraphs>67</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Gill Sans MT</vt:lpstr>
      <vt:lpstr>Impact</vt:lpstr>
      <vt:lpstr>system-ui</vt:lpstr>
      <vt:lpstr>Badge</vt:lpstr>
      <vt:lpstr>CLASS 11 RESOURCES</vt:lpstr>
      <vt:lpstr>FREEDOM CLASS 11</vt:lpstr>
      <vt:lpstr>AGENDA</vt:lpstr>
      <vt:lpstr>Key scriptures</vt:lpstr>
      <vt:lpstr>CLAIM YOUR AUTHORITY (From Week 10)</vt:lpstr>
      <vt:lpstr>KEY POINTS</vt:lpstr>
      <vt:lpstr>CLAIM YOUR AUTHORITY (Reminder from Week 10)</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FREEDOM CLASS</dc:title>
  <dc:creator>barb rarden</dc:creator>
  <cp:lastModifiedBy>barb rarden</cp:lastModifiedBy>
  <cp:revision>18</cp:revision>
  <dcterms:created xsi:type="dcterms:W3CDTF">2020-09-05T23:56:38Z</dcterms:created>
  <dcterms:modified xsi:type="dcterms:W3CDTF">2020-11-28T14:40:26Z</dcterms:modified>
</cp:coreProperties>
</file>