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95" r:id="rId4"/>
    <p:sldId id="258" r:id="rId5"/>
    <p:sldId id="265" r:id="rId6"/>
    <p:sldId id="266" r:id="rId7"/>
    <p:sldId id="267" r:id="rId8"/>
    <p:sldId id="268" r:id="rId9"/>
    <p:sldId id="269" r:id="rId10"/>
    <p:sldId id="296" r:id="rId11"/>
    <p:sldId id="259" r:id="rId12"/>
    <p:sldId id="270" r:id="rId13"/>
    <p:sldId id="271" r:id="rId14"/>
    <p:sldId id="272" r:id="rId15"/>
    <p:sldId id="273" r:id="rId16"/>
    <p:sldId id="297" r:id="rId17"/>
    <p:sldId id="262" r:id="rId18"/>
    <p:sldId id="275" r:id="rId19"/>
    <p:sldId id="274" r:id="rId20"/>
    <p:sldId id="298" r:id="rId21"/>
    <p:sldId id="301" r:id="rId22"/>
    <p:sldId id="263" r:id="rId23"/>
    <p:sldId id="277" r:id="rId24"/>
    <p:sldId id="276" r:id="rId25"/>
    <p:sldId id="264" r:id="rId26"/>
    <p:sldId id="299" r:id="rId27"/>
    <p:sldId id="281" r:id="rId28"/>
    <p:sldId id="282" r:id="rId29"/>
    <p:sldId id="283" r:id="rId30"/>
    <p:sldId id="289" r:id="rId31"/>
    <p:sldId id="284" r:id="rId32"/>
    <p:sldId id="285" r:id="rId33"/>
    <p:sldId id="286" r:id="rId34"/>
    <p:sldId id="287" r:id="rId35"/>
    <p:sldId id="302" r:id="rId36"/>
    <p:sldId id="261" r:id="rId37"/>
    <p:sldId id="288" r:id="rId38"/>
    <p:sldId id="290" r:id="rId39"/>
    <p:sldId id="291" r:id="rId40"/>
    <p:sldId id="292" r:id="rId41"/>
    <p:sldId id="293" r:id="rId42"/>
    <p:sldId id="294" r:id="rId43"/>
    <p:sldId id="300" r:id="rId44"/>
    <p:sldId id="278" r:id="rId45"/>
    <p:sldId id="279" r:id="rId4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orient="horz" pos="2260" userDrawn="1">
          <p15:clr>
            <a:srgbClr val="A4A3A4"/>
          </p15:clr>
        </p15:guide>
        <p15:guide id="3"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525" autoAdjust="0"/>
    <p:restoredTop sz="94660"/>
  </p:normalViewPr>
  <p:slideViewPr>
    <p:cSldViewPr snapToGrid="0">
      <p:cViewPr varScale="1">
        <p:scale>
          <a:sx n="115" d="100"/>
          <a:sy n="115" d="100"/>
        </p:scale>
        <p:origin x="456" y="108"/>
      </p:cViewPr>
      <p:guideLst>
        <p:guide orient="horz" pos="2160"/>
        <p:guide orient="horz" pos="22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atin typeface="Georgia" panose="02040502050405020303" pitchFamily="18"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atin typeface="Georgia" panose="02040502050405020303"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10" name="Footer Placeholder 4"/>
          <p:cNvSpPr txBox="1">
            <a:spLocks/>
          </p:cNvSpPr>
          <p:nvPr/>
        </p:nvSpPr>
        <p:spPr>
          <a:xfrm>
            <a:off x="4191000" y="65087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3" name="Footer Placeholder 4"/>
          <p:cNvSpPr txBox="1">
            <a:spLocks/>
          </p:cNvSpPr>
          <p:nvPr/>
        </p:nvSpPr>
        <p:spPr>
          <a:xfrm>
            <a:off x="4191000" y="65087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6" name="Footer Placeholder 4"/>
          <p:cNvSpPr txBox="1">
            <a:spLocks/>
          </p:cNvSpPr>
          <p:nvPr/>
        </p:nvSpPr>
        <p:spPr>
          <a:xfrm>
            <a:off x="4191000" y="65087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9" name="Footer Placeholder 4"/>
          <p:cNvSpPr txBox="1">
            <a:spLocks/>
          </p:cNvSpPr>
          <p:nvPr/>
        </p:nvSpPr>
        <p:spPr>
          <a:xfrm>
            <a:off x="4191000" y="65087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23459739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090EEB4E-9BDD-4FD0-B0F2-8AD085060088}" type="datetimeFigureOut">
              <a:rPr lang="en-US" smtClean="0"/>
              <a:t>11/21/2016</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843211FA-57F6-4432-9CE6-7C6070788FB4}" type="slidenum">
              <a:rPr lang="en-US" smtClean="0"/>
              <a:t>‹#›</a:t>
            </a:fld>
            <a:endParaRPr lang="en-US"/>
          </a:p>
        </p:txBody>
      </p:sp>
    </p:spTree>
    <p:extLst>
      <p:ext uri="{BB962C8B-B14F-4D97-AF65-F5344CB8AC3E}">
        <p14:creationId xmlns:p14="http://schemas.microsoft.com/office/powerpoint/2010/main" val="21160521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090EEB4E-9BDD-4FD0-B0F2-8AD085060088}" type="datetimeFigureOut">
              <a:rPr lang="en-US" smtClean="0"/>
              <a:t>11/21/2016</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843211FA-57F6-4432-9CE6-7C6070788FB4}" type="slidenum">
              <a:rPr lang="en-US" smtClean="0"/>
              <a:t>‹#›</a:t>
            </a:fld>
            <a:endParaRPr lang="en-US"/>
          </a:p>
        </p:txBody>
      </p:sp>
    </p:spTree>
    <p:extLst>
      <p:ext uri="{BB962C8B-B14F-4D97-AF65-F5344CB8AC3E}">
        <p14:creationId xmlns:p14="http://schemas.microsoft.com/office/powerpoint/2010/main" val="40576244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atin typeface="Georgia" panose="02040502050405020303" pitchFamily="18" charset="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090EEB4E-9BDD-4FD0-B0F2-8AD085060088}" type="datetimeFigureOut">
              <a:rPr lang="en-US" smtClean="0"/>
              <a:t>11/21/2016</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843211FA-57F6-4432-9CE6-7C6070788FB4}" type="slidenum">
              <a:rPr lang="en-US" smtClean="0"/>
              <a:t>‹#›</a:t>
            </a:fld>
            <a:endParaRPr lang="en-US"/>
          </a:p>
        </p:txBody>
      </p:sp>
    </p:spTree>
    <p:extLst>
      <p:ext uri="{BB962C8B-B14F-4D97-AF65-F5344CB8AC3E}">
        <p14:creationId xmlns:p14="http://schemas.microsoft.com/office/powerpoint/2010/main" val="1911692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090EEB4E-9BDD-4FD0-B0F2-8AD085060088}" type="datetimeFigureOut">
              <a:rPr lang="en-US" smtClean="0"/>
              <a:t>11/21/2016</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843211FA-57F6-4432-9CE6-7C6070788FB4}" type="slidenum">
              <a:rPr lang="en-US" smtClean="0"/>
              <a:t>‹#›</a:t>
            </a:fld>
            <a:endParaRPr lang="en-US"/>
          </a:p>
        </p:txBody>
      </p:sp>
    </p:spTree>
    <p:extLst>
      <p:ext uri="{BB962C8B-B14F-4D97-AF65-F5344CB8AC3E}">
        <p14:creationId xmlns:p14="http://schemas.microsoft.com/office/powerpoint/2010/main" val="5684696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090EEB4E-9BDD-4FD0-B0F2-8AD085060088}" type="datetimeFigureOut">
              <a:rPr lang="en-US" smtClean="0"/>
              <a:t>11/21/2016</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843211FA-57F6-4432-9CE6-7C6070788FB4}" type="slidenum">
              <a:rPr lang="en-US" smtClean="0"/>
              <a:t>‹#›</a:t>
            </a:fld>
            <a:endParaRPr lang="en-US"/>
          </a:p>
        </p:txBody>
      </p:sp>
    </p:spTree>
    <p:extLst>
      <p:ext uri="{BB962C8B-B14F-4D97-AF65-F5344CB8AC3E}">
        <p14:creationId xmlns:p14="http://schemas.microsoft.com/office/powerpoint/2010/main" val="37615534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090EEB4E-9BDD-4FD0-B0F2-8AD085060088}" type="datetimeFigureOut">
              <a:rPr lang="en-US" smtClean="0"/>
              <a:t>11/21/2016</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843211FA-57F6-4432-9CE6-7C6070788FB4}" type="slidenum">
              <a:rPr lang="en-US" smtClean="0"/>
              <a:t>‹#›</a:t>
            </a:fld>
            <a:endParaRPr lang="en-US"/>
          </a:p>
        </p:txBody>
      </p:sp>
    </p:spTree>
    <p:extLst>
      <p:ext uri="{BB962C8B-B14F-4D97-AF65-F5344CB8AC3E}">
        <p14:creationId xmlns:p14="http://schemas.microsoft.com/office/powerpoint/2010/main" val="6567605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090EEB4E-9BDD-4FD0-B0F2-8AD085060088}" type="datetimeFigureOut">
              <a:rPr lang="en-US" smtClean="0"/>
              <a:t>11/21/2016</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843211FA-57F6-4432-9CE6-7C6070788FB4}" type="slidenum">
              <a:rPr lang="en-US" smtClean="0"/>
              <a:t>‹#›</a:t>
            </a:fld>
            <a:endParaRPr lang="en-US"/>
          </a:p>
        </p:txBody>
      </p:sp>
    </p:spTree>
    <p:extLst>
      <p:ext uri="{BB962C8B-B14F-4D97-AF65-F5344CB8AC3E}">
        <p14:creationId xmlns:p14="http://schemas.microsoft.com/office/powerpoint/2010/main" val="37141643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090EEB4E-9BDD-4FD0-B0F2-8AD085060088}" type="datetimeFigureOut">
              <a:rPr lang="en-US" smtClean="0"/>
              <a:t>11/21/2016</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843211FA-57F6-4432-9CE6-7C6070788FB4}" type="slidenum">
              <a:rPr lang="en-US" smtClean="0"/>
              <a:t>‹#›</a:t>
            </a:fld>
            <a:endParaRPr lang="en-US"/>
          </a:p>
        </p:txBody>
      </p:sp>
    </p:spTree>
    <p:extLst>
      <p:ext uri="{BB962C8B-B14F-4D97-AF65-F5344CB8AC3E}">
        <p14:creationId xmlns:p14="http://schemas.microsoft.com/office/powerpoint/2010/main" val="41139860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090EEB4E-9BDD-4FD0-B0F2-8AD085060088}" type="datetimeFigureOut">
              <a:rPr lang="en-US" smtClean="0"/>
              <a:t>11/21/2016</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843211FA-57F6-4432-9CE6-7C6070788FB4}" type="slidenum">
              <a:rPr lang="en-US" smtClean="0"/>
              <a:t>‹#›</a:t>
            </a:fld>
            <a:endParaRPr lang="en-US"/>
          </a:p>
        </p:txBody>
      </p:sp>
    </p:spTree>
    <p:extLst>
      <p:ext uri="{BB962C8B-B14F-4D97-AF65-F5344CB8AC3E}">
        <p14:creationId xmlns:p14="http://schemas.microsoft.com/office/powerpoint/2010/main" val="6720285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090EEB4E-9BDD-4FD0-B0F2-8AD085060088}" type="datetimeFigureOut">
              <a:rPr lang="en-US" smtClean="0"/>
              <a:t>11/21/2016</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843211FA-57F6-4432-9CE6-7C6070788FB4}" type="slidenum">
              <a:rPr lang="en-US" smtClean="0"/>
              <a:t>‹#›</a:t>
            </a:fld>
            <a:endParaRPr lang="en-US"/>
          </a:p>
        </p:txBody>
      </p:sp>
    </p:spTree>
    <p:extLst>
      <p:ext uri="{BB962C8B-B14F-4D97-AF65-F5344CB8AC3E}">
        <p14:creationId xmlns:p14="http://schemas.microsoft.com/office/powerpoint/2010/main" val="33183219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0" name="Picture 19"/>
          <p:cNvPicPr>
            <a:picLocks noChangeAspect="1"/>
          </p:cNvPicPr>
          <p:nvPr/>
        </p:nvPicPr>
        <p:blipFill rotWithShape="1">
          <a:blip r:embed="rId13" cstate="print">
            <a:extLst>
              <a:ext uri="{28A0092B-C50C-407E-A947-70E740481C1C}">
                <a14:useLocalDpi xmlns:a14="http://schemas.microsoft.com/office/drawing/2010/main" val="0"/>
              </a:ext>
            </a:extLst>
          </a:blip>
          <a:srcRect l="34076" t="-1" b="60898"/>
          <a:stretch/>
        </p:blipFill>
        <p:spPr>
          <a:xfrm>
            <a:off x="7039429" y="1"/>
            <a:ext cx="5152571" cy="798286"/>
          </a:xfrm>
          <a:prstGeom prst="rect">
            <a:avLst/>
          </a:prstGeom>
        </p:spPr>
      </p:pic>
      <p:pic>
        <p:nvPicPr>
          <p:cNvPr id="16" name="Picture 15"/>
          <p:cNvPicPr>
            <a:picLocks noChangeAspect="1"/>
          </p:cNvPicPr>
          <p:nvPr/>
        </p:nvPicPr>
        <p:blipFill rotWithShape="1">
          <a:blip r:embed="rId14" cstate="print">
            <a:extLst>
              <a:ext uri="{28A0092B-C50C-407E-A947-70E740481C1C}">
                <a14:useLocalDpi xmlns:a14="http://schemas.microsoft.com/office/drawing/2010/main" val="0"/>
              </a:ext>
            </a:extLst>
          </a:blip>
          <a:srcRect l="5142" t="13251" r="67524"/>
          <a:stretch/>
        </p:blipFill>
        <p:spPr>
          <a:xfrm>
            <a:off x="0" y="66141"/>
            <a:ext cx="1380189" cy="1144115"/>
          </a:xfrm>
          <a:prstGeom prst="rect">
            <a:avLst/>
          </a:prstGeom>
        </p:spPr>
      </p:pic>
      <p:pic>
        <p:nvPicPr>
          <p:cNvPr id="15" name="Picture 14"/>
          <p:cNvPicPr>
            <a:picLocks noChangeAspect="1"/>
          </p:cNvPicPr>
          <p:nvPr/>
        </p:nvPicPr>
        <p:blipFill rotWithShape="1">
          <a:blip r:embed="rId13" cstate="print">
            <a:extLst>
              <a:ext uri="{28A0092B-C50C-407E-A947-70E740481C1C}">
                <a14:useLocalDpi xmlns:a14="http://schemas.microsoft.com/office/drawing/2010/main" val="0"/>
              </a:ext>
            </a:extLst>
          </a:blip>
          <a:srcRect l="34076" t="-1" b="60898"/>
          <a:stretch/>
        </p:blipFill>
        <p:spPr>
          <a:xfrm>
            <a:off x="7039429" y="1"/>
            <a:ext cx="5152571" cy="798286"/>
          </a:xfrm>
          <a:prstGeom prst="rect">
            <a:avLst/>
          </a:prstGeom>
        </p:spPr>
      </p:pic>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3" name="Picture 12"/>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5894270" y="6302593"/>
            <a:ext cx="6475463" cy="471125"/>
          </a:xfrm>
          <a:prstGeom prst="rect">
            <a:avLst/>
          </a:prstGeom>
        </p:spPr>
      </p:pic>
      <p:pic>
        <p:nvPicPr>
          <p:cNvPr id="11" name="Picture 10"/>
          <p:cNvPicPr>
            <a:picLocks noChangeAspect="1"/>
          </p:cNvPicPr>
          <p:nvPr/>
        </p:nvPicPr>
        <p:blipFill rotWithShape="1">
          <a:blip r:embed="rId14" cstate="print">
            <a:extLst>
              <a:ext uri="{28A0092B-C50C-407E-A947-70E740481C1C}">
                <a14:useLocalDpi xmlns:a14="http://schemas.microsoft.com/office/drawing/2010/main" val="0"/>
              </a:ext>
            </a:extLst>
          </a:blip>
          <a:srcRect l="5142" t="13251" r="67524"/>
          <a:stretch/>
        </p:blipFill>
        <p:spPr>
          <a:xfrm>
            <a:off x="0" y="66141"/>
            <a:ext cx="1380189" cy="1144115"/>
          </a:xfrm>
          <a:prstGeom prst="rect">
            <a:avLst/>
          </a:prstGeom>
        </p:spPr>
      </p:pic>
      <p:pic>
        <p:nvPicPr>
          <p:cNvPr id="12" name="Picture 11"/>
          <p:cNvPicPr>
            <a:picLocks noChangeAspect="1"/>
          </p:cNvPicPr>
          <p:nvPr/>
        </p:nvPicPr>
        <p:blipFill rotWithShape="1">
          <a:blip r:embed="rId13" cstate="print">
            <a:extLst>
              <a:ext uri="{28A0092B-C50C-407E-A947-70E740481C1C}">
                <a14:useLocalDpi xmlns:a14="http://schemas.microsoft.com/office/drawing/2010/main" val="0"/>
              </a:ext>
            </a:extLst>
          </a:blip>
          <a:srcRect l="34076" t="-1" b="60898"/>
          <a:stretch/>
        </p:blipFill>
        <p:spPr>
          <a:xfrm>
            <a:off x="7039429" y="1"/>
            <a:ext cx="5152571" cy="798286"/>
          </a:xfrm>
          <a:prstGeom prst="rect">
            <a:avLst/>
          </a:prstGeom>
        </p:spPr>
      </p:pic>
      <p:pic>
        <p:nvPicPr>
          <p:cNvPr id="19" name="Picture 18"/>
          <p:cNvPicPr>
            <a:picLocks noChangeAspect="1"/>
          </p:cNvPicPr>
          <p:nvPr/>
        </p:nvPicPr>
        <p:blipFill rotWithShape="1">
          <a:blip r:embed="rId14" cstate="print">
            <a:extLst>
              <a:ext uri="{28A0092B-C50C-407E-A947-70E740481C1C}">
                <a14:useLocalDpi xmlns:a14="http://schemas.microsoft.com/office/drawing/2010/main" val="0"/>
              </a:ext>
            </a:extLst>
          </a:blip>
          <a:srcRect l="5142" t="13251" r="67524"/>
          <a:stretch/>
        </p:blipFill>
        <p:spPr>
          <a:xfrm>
            <a:off x="0" y="66141"/>
            <a:ext cx="1380189" cy="1144115"/>
          </a:xfrm>
          <a:prstGeom prst="rect">
            <a:avLst/>
          </a:prstGeom>
        </p:spPr>
      </p:pic>
      <p:pic>
        <p:nvPicPr>
          <p:cNvPr id="23" name="Picture 22"/>
          <p:cNvPicPr>
            <a:picLocks noChangeAspect="1"/>
          </p:cNvPicPr>
          <p:nvPr/>
        </p:nvPicPr>
        <p:blipFill rotWithShape="1">
          <a:blip r:embed="rId13" cstate="print">
            <a:extLst>
              <a:ext uri="{28A0092B-C50C-407E-A947-70E740481C1C}">
                <a14:useLocalDpi xmlns:a14="http://schemas.microsoft.com/office/drawing/2010/main" val="0"/>
              </a:ext>
            </a:extLst>
          </a:blip>
          <a:srcRect l="34076" t="-1" b="60898"/>
          <a:stretch/>
        </p:blipFill>
        <p:spPr>
          <a:xfrm>
            <a:off x="7039429" y="1"/>
            <a:ext cx="5152571" cy="798286"/>
          </a:xfrm>
          <a:prstGeom prst="rect">
            <a:avLst/>
          </a:prstGeom>
        </p:spPr>
      </p:pic>
      <p:pic>
        <p:nvPicPr>
          <p:cNvPr id="24" name="Picture 23"/>
          <p:cNvPicPr>
            <a:picLocks noChangeAspect="1"/>
          </p:cNvPicPr>
          <p:nvPr/>
        </p:nvPicPr>
        <p:blipFill rotWithShape="1">
          <a:blip r:embed="rId14" cstate="print">
            <a:extLst>
              <a:ext uri="{28A0092B-C50C-407E-A947-70E740481C1C}">
                <a14:useLocalDpi xmlns:a14="http://schemas.microsoft.com/office/drawing/2010/main" val="0"/>
              </a:ext>
            </a:extLst>
          </a:blip>
          <a:srcRect l="5142" t="13251" r="67524"/>
          <a:stretch/>
        </p:blipFill>
        <p:spPr>
          <a:xfrm>
            <a:off x="0" y="66141"/>
            <a:ext cx="1380189" cy="1144115"/>
          </a:xfrm>
          <a:prstGeom prst="rect">
            <a:avLst/>
          </a:prstGeom>
        </p:spPr>
      </p:pic>
      <p:pic>
        <p:nvPicPr>
          <p:cNvPr id="26" name="Picture 25"/>
          <p:cNvPicPr>
            <a:picLocks noChangeAspect="1"/>
          </p:cNvPicPr>
          <p:nvPr/>
        </p:nvPicPr>
        <p:blipFill rotWithShape="1">
          <a:blip r:embed="rId15" cstate="print">
            <a:extLst>
              <a:ext uri="{28A0092B-C50C-407E-A947-70E740481C1C}">
                <a14:useLocalDpi xmlns:a14="http://schemas.microsoft.com/office/drawing/2010/main" val="0"/>
              </a:ext>
            </a:extLst>
          </a:blip>
          <a:srcRect r="4328" b="-24400"/>
          <a:stretch/>
        </p:blipFill>
        <p:spPr>
          <a:xfrm>
            <a:off x="0" y="6302593"/>
            <a:ext cx="6158734" cy="582621"/>
          </a:xfrm>
          <a:prstGeom prst="rect">
            <a:avLst/>
          </a:prstGeom>
        </p:spPr>
      </p:pic>
    </p:spTree>
    <p:extLst>
      <p:ext uri="{BB962C8B-B14F-4D97-AF65-F5344CB8AC3E}">
        <p14:creationId xmlns:p14="http://schemas.microsoft.com/office/powerpoint/2010/main" val="18876661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742739"/>
            <a:ext cx="9144000" cy="2743200"/>
          </a:xfrm>
        </p:spPr>
        <p:txBody>
          <a:bodyPr>
            <a:normAutofit/>
          </a:bodyPr>
          <a:lstStyle/>
          <a:p>
            <a:r>
              <a:rPr lang="en-US" dirty="0" smtClean="0">
                <a:latin typeface="Segoe UI" panose="020B0502040204020203" pitchFamily="34" charset="0"/>
              </a:rPr>
              <a:t>Rise Standards</a:t>
            </a:r>
            <a:br>
              <a:rPr lang="en-US" dirty="0" smtClean="0">
                <a:latin typeface="Segoe UI" panose="020B0502040204020203" pitchFamily="34" charset="0"/>
              </a:rPr>
            </a:br>
            <a:r>
              <a:rPr lang="en-US" dirty="0" smtClean="0">
                <a:latin typeface="Segoe UI" panose="020B0502040204020203" pitchFamily="34" charset="0"/>
              </a:rPr>
              <a:t>for Writing </a:t>
            </a:r>
            <a:r>
              <a:rPr lang="en-US" dirty="0">
                <a:latin typeface="Segoe UI" panose="020B0502040204020203" pitchFamily="34" charset="0"/>
              </a:rPr>
              <a:t/>
            </a:r>
            <a:br>
              <a:rPr lang="en-US" dirty="0">
                <a:latin typeface="Segoe UI" panose="020B0502040204020203" pitchFamily="34" charset="0"/>
              </a:rPr>
            </a:br>
            <a:r>
              <a:rPr lang="en-US" dirty="0" smtClean="0">
                <a:latin typeface="Segoe UI" panose="020B0502040204020203" pitchFamily="34" charset="0"/>
              </a:rPr>
              <a:t>Contact Notes</a:t>
            </a:r>
            <a:endParaRPr lang="en-US" dirty="0">
              <a:latin typeface="Segoe UI" panose="020B0502040204020203" pitchFamily="34" charset="0"/>
            </a:endParaRPr>
          </a:p>
        </p:txBody>
      </p:sp>
    </p:spTree>
    <p:extLst>
      <p:ext uri="{BB962C8B-B14F-4D97-AF65-F5344CB8AC3E}">
        <p14:creationId xmlns:p14="http://schemas.microsoft.com/office/powerpoint/2010/main" val="42629420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7200" dirty="0" smtClean="0">
                <a:latin typeface="Segoe UI" panose="020B0502040204020203" pitchFamily="34" charset="0"/>
                <a:cs typeface="Segoe UI" panose="020B0502040204020203" pitchFamily="34" charset="0"/>
              </a:rPr>
              <a:t>When to Write </a:t>
            </a:r>
            <a:br>
              <a:rPr lang="en-US" sz="7200" dirty="0" smtClean="0">
                <a:latin typeface="Segoe UI" panose="020B0502040204020203" pitchFamily="34" charset="0"/>
                <a:cs typeface="Segoe UI" panose="020B0502040204020203" pitchFamily="34" charset="0"/>
              </a:rPr>
            </a:br>
            <a:r>
              <a:rPr lang="en-US" sz="7200" dirty="0" smtClean="0">
                <a:latin typeface="Segoe UI" panose="020B0502040204020203" pitchFamily="34" charset="0"/>
                <a:cs typeface="Segoe UI" panose="020B0502040204020203" pitchFamily="34" charset="0"/>
              </a:rPr>
              <a:t>Contact Notes</a:t>
            </a:r>
            <a:endParaRPr lang="en-US" sz="720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1690837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Segoe UI" panose="020B0502040204020203" pitchFamily="34" charset="0"/>
              </a:rPr>
              <a:t>When to Write Contact Notes</a:t>
            </a:r>
            <a:r>
              <a:rPr lang="en-US" dirty="0" smtClean="0"/>
              <a:t> </a:t>
            </a:r>
            <a:endParaRPr lang="en-US" dirty="0"/>
          </a:p>
        </p:txBody>
      </p:sp>
      <p:sp>
        <p:nvSpPr>
          <p:cNvPr id="3" name="Content Placeholder 2"/>
          <p:cNvSpPr>
            <a:spLocks noGrp="1"/>
          </p:cNvSpPr>
          <p:nvPr>
            <p:ph sz="half" idx="1"/>
          </p:nvPr>
        </p:nvSpPr>
        <p:spPr/>
        <p:txBody>
          <a:bodyPr>
            <a:normAutofit fontScale="40000" lnSpcReduction="20000"/>
          </a:bodyPr>
          <a:lstStyle/>
          <a:p>
            <a:pPr marL="0" lvl="1" indent="0">
              <a:buNone/>
            </a:pPr>
            <a:r>
              <a:rPr lang="en-US" sz="6000" dirty="0" smtClean="0">
                <a:latin typeface="Segoe UI" panose="020B0502040204020203" pitchFamily="34" charset="0"/>
              </a:rPr>
              <a:t>There </a:t>
            </a:r>
            <a:r>
              <a:rPr lang="en-US" sz="6000" dirty="0">
                <a:latin typeface="Segoe UI" panose="020B0502040204020203" pitchFamily="34" charset="0"/>
              </a:rPr>
              <a:t>has been a </a:t>
            </a:r>
            <a:r>
              <a:rPr lang="en-US" sz="6000" u="sng" dirty="0">
                <a:latin typeface="Segoe UI" panose="020B0502040204020203" pitchFamily="34" charset="0"/>
              </a:rPr>
              <a:t>face-to-face</a:t>
            </a:r>
            <a:r>
              <a:rPr lang="en-US" sz="6000" dirty="0">
                <a:latin typeface="Segoe UI" panose="020B0502040204020203" pitchFamily="34" charset="0"/>
              </a:rPr>
              <a:t> </a:t>
            </a:r>
            <a:r>
              <a:rPr lang="en-US" sz="6000" dirty="0" smtClean="0">
                <a:latin typeface="Segoe UI" panose="020B0502040204020203" pitchFamily="34" charset="0"/>
              </a:rPr>
              <a:t>visit:</a:t>
            </a:r>
          </a:p>
          <a:p>
            <a:pPr marL="228600" lvl="1" indent="0">
              <a:buNone/>
            </a:pPr>
            <a:endParaRPr lang="en-US" sz="5100" dirty="0" smtClean="0">
              <a:latin typeface="Segoe UI" panose="020B0502040204020203" pitchFamily="34" charset="0"/>
            </a:endParaRPr>
          </a:p>
          <a:p>
            <a:pPr marL="342900" lvl="1" indent="-342900"/>
            <a:r>
              <a:rPr lang="en-US" sz="6000" dirty="0" smtClean="0">
                <a:latin typeface="Segoe UI" panose="020B0502040204020203" pitchFamily="34" charset="0"/>
              </a:rPr>
              <a:t>This does not have to be completed in 245D programs unless there has been a significant event that happened during the day. </a:t>
            </a:r>
          </a:p>
          <a:p>
            <a:pPr marL="0" lvl="1" indent="0">
              <a:buNone/>
            </a:pPr>
            <a:r>
              <a:rPr lang="en-US" sz="5100" dirty="0" smtClean="0">
                <a:latin typeface="Segoe UI" panose="020B0502040204020203" pitchFamily="34" charset="0"/>
              </a:rPr>
              <a:t> </a:t>
            </a:r>
          </a:p>
          <a:p>
            <a:pPr marL="342900" lvl="1" indent="-342900"/>
            <a:r>
              <a:rPr lang="en-US" sz="6000" dirty="0" smtClean="0">
                <a:latin typeface="Segoe UI" panose="020B0502040204020203" pitchFamily="34" charset="0"/>
              </a:rPr>
              <a:t>Two face-to-face contact notes are required each month for the SE sub-program of Extended Employment (EE).</a:t>
            </a:r>
          </a:p>
          <a:p>
            <a:pPr marL="0" lvl="1" indent="0">
              <a:buNone/>
            </a:pPr>
            <a:endParaRPr lang="en-US" sz="3100" dirty="0" smtClean="0">
              <a:latin typeface="Segoe UI" panose="020B0502040204020203" pitchFamily="34" charset="0"/>
            </a:endParaRPr>
          </a:p>
        </p:txBody>
      </p:sp>
      <p:pic>
        <p:nvPicPr>
          <p:cNvPr id="9" name="Content Placeholder 8" descr="700 signatures reached! We still want more!"/>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167058" y="2013166"/>
            <a:ext cx="3584070" cy="3584070"/>
          </a:xfrm>
        </p:spPr>
      </p:pic>
    </p:spTree>
    <p:extLst>
      <p:ext uri="{BB962C8B-B14F-4D97-AF65-F5344CB8AC3E}">
        <p14:creationId xmlns:p14="http://schemas.microsoft.com/office/powerpoint/2010/main" val="15159316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Segoe UI" panose="020B0502040204020203" pitchFamily="34" charset="0"/>
              </a:rPr>
              <a:t>When to Write Contact Notes</a:t>
            </a:r>
            <a:r>
              <a:rPr lang="en-US" dirty="0"/>
              <a:t> </a:t>
            </a:r>
          </a:p>
        </p:txBody>
      </p:sp>
      <p:sp>
        <p:nvSpPr>
          <p:cNvPr id="5" name="Content Placeholder 4"/>
          <p:cNvSpPr>
            <a:spLocks noGrp="1"/>
          </p:cNvSpPr>
          <p:nvPr>
            <p:ph sz="half" idx="2"/>
          </p:nvPr>
        </p:nvSpPr>
        <p:spPr/>
        <p:txBody>
          <a:bodyPr/>
          <a:lstStyle/>
          <a:p>
            <a:pPr marL="0" indent="0">
              <a:buNone/>
            </a:pPr>
            <a:r>
              <a:rPr lang="en-US" sz="2400" u="sng" dirty="0">
                <a:latin typeface="Segoe UI" panose="020B0502040204020203" pitchFamily="34" charset="0"/>
                <a:cs typeface="Segoe UI" panose="020B0502040204020203" pitchFamily="34" charset="0"/>
              </a:rPr>
              <a:t>Service coordination or consultation</a:t>
            </a:r>
            <a:r>
              <a:rPr lang="en-US" sz="2400" dirty="0">
                <a:latin typeface="Segoe UI" panose="020B0502040204020203" pitchFamily="34" charset="0"/>
                <a:cs typeface="Segoe UI" panose="020B0502040204020203" pitchFamily="34" charset="0"/>
              </a:rPr>
              <a:t> has happened with another provider:</a:t>
            </a:r>
          </a:p>
          <a:p>
            <a:pPr marL="0" indent="0">
              <a:buNone/>
            </a:pPr>
            <a:endParaRPr lang="en-US" sz="2200" dirty="0">
              <a:latin typeface="Segoe UI" panose="020B0502040204020203" pitchFamily="34" charset="0"/>
              <a:cs typeface="Segoe UI" panose="020B0502040204020203" pitchFamily="34" charset="0"/>
            </a:endParaRPr>
          </a:p>
          <a:p>
            <a:pPr marL="685800"/>
            <a:r>
              <a:rPr lang="en-US" sz="2200" dirty="0">
                <a:latin typeface="Segoe UI" panose="020B0502040204020203" pitchFamily="34" charset="0"/>
                <a:cs typeface="Segoe UI" panose="020B0502040204020203" pitchFamily="34" charset="0"/>
              </a:rPr>
              <a:t>Document conversations with other providers that pertain to coordinating services for the person served.</a:t>
            </a:r>
          </a:p>
          <a:p>
            <a:pPr marL="457200" indent="0">
              <a:buNone/>
            </a:pPr>
            <a:endParaRPr lang="en-US" sz="2200" dirty="0">
              <a:latin typeface="Segoe UI" panose="020B0502040204020203" pitchFamily="34" charset="0"/>
              <a:cs typeface="Segoe UI" panose="020B0502040204020203" pitchFamily="34" charset="0"/>
            </a:endParaRPr>
          </a:p>
        </p:txBody>
      </p:sp>
      <p:pic>
        <p:nvPicPr>
          <p:cNvPr id="6" name="Content Placeholder 6" descr="Bullying is usually defined as any offensive or aggressive behaviour ..."/>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108364" y="1605799"/>
            <a:ext cx="3797011" cy="3919495"/>
          </a:xfrm>
        </p:spPr>
      </p:pic>
    </p:spTree>
    <p:extLst>
      <p:ext uri="{BB962C8B-B14F-4D97-AF65-F5344CB8AC3E}">
        <p14:creationId xmlns:p14="http://schemas.microsoft.com/office/powerpoint/2010/main" val="11505861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Segoe UI" panose="020B0502040204020203" pitchFamily="34" charset="0"/>
              </a:rPr>
              <a:t>When to Write Contact Notes</a:t>
            </a:r>
            <a:r>
              <a:rPr lang="en-US" dirty="0"/>
              <a:t> </a:t>
            </a:r>
          </a:p>
        </p:txBody>
      </p:sp>
      <p:sp>
        <p:nvSpPr>
          <p:cNvPr id="3" name="Content Placeholder 2"/>
          <p:cNvSpPr>
            <a:spLocks noGrp="1"/>
          </p:cNvSpPr>
          <p:nvPr>
            <p:ph sz="half" idx="1"/>
          </p:nvPr>
        </p:nvSpPr>
        <p:spPr/>
        <p:txBody>
          <a:bodyPr/>
          <a:lstStyle/>
          <a:p>
            <a:pPr marL="0" indent="0">
              <a:buNone/>
            </a:pPr>
            <a:r>
              <a:rPr lang="en-US" u="sng" dirty="0">
                <a:latin typeface="Segoe UI" panose="020B0502040204020203" pitchFamily="34" charset="0"/>
              </a:rPr>
              <a:t>Team meetings</a:t>
            </a:r>
            <a:r>
              <a:rPr lang="en-US" dirty="0">
                <a:latin typeface="Segoe UI" panose="020B0502040204020203" pitchFamily="34" charset="0"/>
              </a:rPr>
              <a:t> have occurred (annual meetings will be documented elsewhere)</a:t>
            </a:r>
          </a:p>
          <a:p>
            <a:endParaRPr lang="en-US" sz="2400" dirty="0" smtClean="0">
              <a:latin typeface="Segoe UI" panose="020B0502040204020203" pitchFamily="34" charset="0"/>
              <a:cs typeface="Segoe UI" panose="020B0502040204020203" pitchFamily="34" charset="0"/>
            </a:endParaRPr>
          </a:p>
          <a:p>
            <a:pPr marL="685800"/>
            <a:r>
              <a:rPr lang="en-US" sz="2400" dirty="0" smtClean="0">
                <a:latin typeface="Segoe UI" panose="020B0502040204020203" pitchFamily="34" charset="0"/>
                <a:cs typeface="Segoe UI" panose="020B0502040204020203" pitchFamily="34" charset="0"/>
              </a:rPr>
              <a:t>All team meetings should be have a contact note written describing topics discussed during the meeting.  </a:t>
            </a:r>
          </a:p>
        </p:txBody>
      </p:sp>
      <p:pic>
        <p:nvPicPr>
          <p:cNvPr id="5" name="Content Placeholder 4" descr="external image 010611085517clipart_board_meeting.jpg"/>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72200" y="2058194"/>
            <a:ext cx="5181600" cy="3886200"/>
          </a:xfrm>
        </p:spPr>
      </p:pic>
    </p:spTree>
    <p:extLst>
      <p:ext uri="{BB962C8B-B14F-4D97-AF65-F5344CB8AC3E}">
        <p14:creationId xmlns:p14="http://schemas.microsoft.com/office/powerpoint/2010/main" val="27626681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Segoe UI" panose="020B0502040204020203" pitchFamily="34" charset="0"/>
              </a:rPr>
              <a:t>When to Write Contact Notes</a:t>
            </a:r>
            <a:r>
              <a:rPr lang="en-US" dirty="0"/>
              <a:t> </a:t>
            </a:r>
          </a:p>
        </p:txBody>
      </p:sp>
      <p:sp>
        <p:nvSpPr>
          <p:cNvPr id="4" name="Content Placeholder 3"/>
          <p:cNvSpPr>
            <a:spLocks noGrp="1"/>
          </p:cNvSpPr>
          <p:nvPr>
            <p:ph sz="half" idx="2"/>
          </p:nvPr>
        </p:nvSpPr>
        <p:spPr/>
        <p:txBody>
          <a:bodyPr>
            <a:normAutofit fontScale="92500" lnSpcReduction="10000"/>
          </a:bodyPr>
          <a:lstStyle/>
          <a:p>
            <a:pPr marL="0" indent="0">
              <a:buNone/>
            </a:pPr>
            <a:r>
              <a:rPr lang="en-US" dirty="0">
                <a:latin typeface="Segoe UI" panose="020B0502040204020203" pitchFamily="34" charset="0"/>
              </a:rPr>
              <a:t>You have learned </a:t>
            </a:r>
            <a:r>
              <a:rPr lang="en-US" u="sng" dirty="0">
                <a:latin typeface="Segoe UI" panose="020B0502040204020203" pitchFamily="34" charset="0"/>
              </a:rPr>
              <a:t>pertinent information</a:t>
            </a:r>
            <a:r>
              <a:rPr lang="en-US" dirty="0">
                <a:latin typeface="Segoe UI" panose="020B0502040204020203" pitchFamily="34" charset="0"/>
              </a:rPr>
              <a:t> that needs to be recorded:</a:t>
            </a:r>
          </a:p>
          <a:p>
            <a:pPr marL="0" indent="0">
              <a:buNone/>
            </a:pPr>
            <a:endParaRPr lang="en-US" sz="2200" dirty="0">
              <a:latin typeface="Segoe UI" panose="020B0502040204020203" pitchFamily="34" charset="0"/>
            </a:endParaRPr>
          </a:p>
          <a:p>
            <a:pPr marL="685800"/>
            <a:r>
              <a:rPr lang="en-US" dirty="0">
                <a:latin typeface="Segoe UI" panose="020B0502040204020203" pitchFamily="34" charset="0"/>
              </a:rPr>
              <a:t>This includes pertinent information from communication books in DTH programs.  </a:t>
            </a:r>
            <a:endParaRPr lang="en-US" dirty="0" smtClean="0">
              <a:latin typeface="Segoe UI" panose="020B0502040204020203" pitchFamily="34" charset="0"/>
            </a:endParaRPr>
          </a:p>
          <a:p>
            <a:pPr marL="457200" indent="0">
              <a:buNone/>
            </a:pPr>
            <a:endParaRPr lang="en-US" sz="2200" dirty="0">
              <a:latin typeface="Segoe UI" panose="020B0502040204020203" pitchFamily="34" charset="0"/>
            </a:endParaRPr>
          </a:p>
          <a:p>
            <a:pPr marL="685800"/>
            <a:r>
              <a:rPr lang="en-US" dirty="0">
                <a:latin typeface="Segoe UI" panose="020B0502040204020203" pitchFamily="34" charset="0"/>
              </a:rPr>
              <a:t>Managers will outline program specific documentation needs</a:t>
            </a:r>
            <a:r>
              <a:rPr lang="en-US" dirty="0" smtClean="0">
                <a:latin typeface="Segoe UI" panose="020B0502040204020203" pitchFamily="34" charset="0"/>
              </a:rPr>
              <a:t>.</a:t>
            </a:r>
            <a:endParaRPr lang="en-US" dirty="0">
              <a:latin typeface="Segoe UI" panose="020B0502040204020203" pitchFamily="34" charset="0"/>
            </a:endParaRPr>
          </a:p>
          <a:p>
            <a:endParaRPr lang="en-US" dirty="0"/>
          </a:p>
        </p:txBody>
      </p:sp>
      <p:pic>
        <p:nvPicPr>
          <p:cNvPr id="7" name="Content Placeholder 6" descr="Important Changes to Higher Course"/>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94890" y="2219498"/>
            <a:ext cx="4484830" cy="3153396"/>
          </a:xfrm>
        </p:spPr>
      </p:pic>
    </p:spTree>
    <p:extLst>
      <p:ext uri="{BB962C8B-B14F-4D97-AF65-F5344CB8AC3E}">
        <p14:creationId xmlns:p14="http://schemas.microsoft.com/office/powerpoint/2010/main" val="3733664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Segoe UI" panose="020B0502040204020203" pitchFamily="34" charset="0"/>
              </a:rPr>
              <a:t>When to Write Contact Notes</a:t>
            </a:r>
            <a:r>
              <a:rPr lang="en-US" dirty="0"/>
              <a:t> </a:t>
            </a:r>
          </a:p>
        </p:txBody>
      </p:sp>
      <p:sp>
        <p:nvSpPr>
          <p:cNvPr id="3" name="Content Placeholder 2"/>
          <p:cNvSpPr>
            <a:spLocks noGrp="1"/>
          </p:cNvSpPr>
          <p:nvPr>
            <p:ph sz="half" idx="1"/>
          </p:nvPr>
        </p:nvSpPr>
        <p:spPr/>
        <p:txBody>
          <a:bodyPr/>
          <a:lstStyle/>
          <a:p>
            <a:pPr marL="0" indent="0">
              <a:buNone/>
            </a:pPr>
            <a:r>
              <a:rPr lang="en-US" dirty="0" smtClean="0">
                <a:latin typeface="Segoe UI" panose="020B0502040204020203" pitchFamily="34" charset="0"/>
              </a:rPr>
              <a:t>Weekly in the </a:t>
            </a:r>
            <a:r>
              <a:rPr lang="en-US" u="sng" dirty="0" smtClean="0">
                <a:latin typeface="Segoe UI" panose="020B0502040204020203" pitchFamily="34" charset="0"/>
              </a:rPr>
              <a:t>Adult </a:t>
            </a:r>
            <a:r>
              <a:rPr lang="en-US" u="sng" dirty="0">
                <a:latin typeface="Segoe UI" panose="020B0502040204020203" pitchFamily="34" charset="0"/>
              </a:rPr>
              <a:t>Day</a:t>
            </a:r>
            <a:r>
              <a:rPr lang="en-US" dirty="0">
                <a:latin typeface="Segoe UI" panose="020B0502040204020203" pitchFamily="34" charset="0"/>
              </a:rPr>
              <a:t> </a:t>
            </a:r>
            <a:r>
              <a:rPr lang="en-US" dirty="0" smtClean="0">
                <a:latin typeface="Segoe UI" panose="020B0502040204020203" pitchFamily="34" charset="0"/>
              </a:rPr>
              <a:t>program:</a:t>
            </a:r>
            <a:endParaRPr lang="en-US" dirty="0">
              <a:latin typeface="Segoe UI" panose="020B0502040204020203" pitchFamily="34" charset="0"/>
            </a:endParaRPr>
          </a:p>
          <a:p>
            <a:endParaRPr lang="en-US" sz="2400" dirty="0" smtClean="0">
              <a:latin typeface="Segoe UI" panose="020B0502040204020203" pitchFamily="34" charset="0"/>
              <a:cs typeface="Segoe UI" panose="020B0502040204020203" pitchFamily="34" charset="0"/>
            </a:endParaRPr>
          </a:p>
          <a:p>
            <a:pPr marL="685800"/>
            <a:r>
              <a:rPr lang="en-US" sz="2400" dirty="0" smtClean="0">
                <a:latin typeface="Segoe UI" panose="020B0502040204020203" pitchFamily="34" charset="0"/>
                <a:cs typeface="Segoe UI" panose="020B0502040204020203" pitchFamily="34" charset="0"/>
              </a:rPr>
              <a:t>Once a week a contact note should be written for people served in Adult Day to summarize the services provided for the week.  </a:t>
            </a:r>
          </a:p>
        </p:txBody>
      </p:sp>
      <p:pic>
        <p:nvPicPr>
          <p:cNvPr id="9" name="Content Placeholder 8" descr="weekly calendar- free printable!"/>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131248" y="1825625"/>
            <a:ext cx="3263503" cy="4351338"/>
          </a:xfrm>
        </p:spPr>
      </p:pic>
    </p:spTree>
    <p:extLst>
      <p:ext uri="{BB962C8B-B14F-4D97-AF65-F5344CB8AC3E}">
        <p14:creationId xmlns:p14="http://schemas.microsoft.com/office/powerpoint/2010/main" val="8331185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7200" dirty="0" smtClean="0">
                <a:latin typeface="Segoe UI" panose="020B0502040204020203" pitchFamily="34" charset="0"/>
                <a:cs typeface="Segoe UI" panose="020B0502040204020203" pitchFamily="34" charset="0"/>
              </a:rPr>
              <a:t>How to Refer to People</a:t>
            </a:r>
            <a:br>
              <a:rPr lang="en-US" sz="7200" dirty="0" smtClean="0">
                <a:latin typeface="Segoe UI" panose="020B0502040204020203" pitchFamily="34" charset="0"/>
                <a:cs typeface="Segoe UI" panose="020B0502040204020203" pitchFamily="34" charset="0"/>
              </a:rPr>
            </a:br>
            <a:endParaRPr lang="en-US" sz="480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2798890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Segoe UI" panose="020B0502040204020203" pitchFamily="34" charset="0"/>
                <a:cs typeface="Segoe UI" panose="020B0502040204020203" pitchFamily="34" charset="0"/>
              </a:rPr>
              <a:t>How to Refer to People</a:t>
            </a:r>
            <a:endParaRPr lang="en-US" dirty="0">
              <a:latin typeface="Segoe UI" panose="020B0502040204020203" pitchFamily="34" charset="0"/>
              <a:cs typeface="Segoe UI" panose="020B0502040204020203" pitchFamily="34" charset="0"/>
            </a:endParaRPr>
          </a:p>
        </p:txBody>
      </p:sp>
      <p:sp>
        <p:nvSpPr>
          <p:cNvPr id="3" name="Content Placeholder 2"/>
          <p:cNvSpPr>
            <a:spLocks noGrp="1"/>
          </p:cNvSpPr>
          <p:nvPr>
            <p:ph sz="half" idx="1"/>
          </p:nvPr>
        </p:nvSpPr>
        <p:spPr/>
        <p:txBody>
          <a:bodyPr>
            <a:normAutofit/>
          </a:bodyPr>
          <a:lstStyle/>
          <a:p>
            <a:pPr marL="0" lvl="0" indent="0">
              <a:buNone/>
            </a:pPr>
            <a:r>
              <a:rPr lang="en-US" dirty="0" smtClean="0">
                <a:latin typeface="Segoe UI" panose="020B0502040204020203" pitchFamily="34" charset="0"/>
                <a:cs typeface="Segoe UI" panose="020B0502040204020203" pitchFamily="34" charset="0"/>
              </a:rPr>
              <a:t>Write in the 1</a:t>
            </a:r>
            <a:r>
              <a:rPr lang="en-US" baseline="30000" dirty="0" smtClean="0">
                <a:latin typeface="Segoe UI" panose="020B0502040204020203" pitchFamily="34" charset="0"/>
                <a:cs typeface="Segoe UI" panose="020B0502040204020203" pitchFamily="34" charset="0"/>
              </a:rPr>
              <a:t>st</a:t>
            </a:r>
            <a:r>
              <a:rPr lang="en-US" dirty="0" smtClean="0">
                <a:latin typeface="Segoe UI" panose="020B0502040204020203" pitchFamily="34" charset="0"/>
                <a:cs typeface="Segoe UI" panose="020B0502040204020203" pitchFamily="34" charset="0"/>
              </a:rPr>
              <a:t> Person</a:t>
            </a:r>
          </a:p>
          <a:p>
            <a:pPr marL="0" lvl="0" indent="0">
              <a:buNone/>
            </a:pPr>
            <a:endParaRPr lang="en-US" sz="1200" dirty="0">
              <a:latin typeface="Segoe UI" panose="020B0502040204020203" pitchFamily="34" charset="0"/>
              <a:cs typeface="Segoe UI" panose="020B0502040204020203" pitchFamily="34" charset="0"/>
            </a:endParaRPr>
          </a:p>
          <a:p>
            <a:pPr marL="457200" lvl="1"/>
            <a:r>
              <a:rPr lang="en-US" sz="2200" dirty="0" smtClean="0">
                <a:latin typeface="Segoe UI" panose="020B0502040204020203" pitchFamily="34" charset="0"/>
                <a:cs typeface="Segoe UI" panose="020B0502040204020203" pitchFamily="34" charset="0"/>
              </a:rPr>
              <a:t>This means using “</a:t>
            </a:r>
            <a:r>
              <a:rPr lang="en-US" sz="2200" dirty="0">
                <a:latin typeface="Segoe UI" panose="020B0502040204020203" pitchFamily="34" charset="0"/>
                <a:cs typeface="Segoe UI" panose="020B0502040204020203" pitchFamily="34" charset="0"/>
              </a:rPr>
              <a:t>I” statements. </a:t>
            </a:r>
            <a:endParaRPr lang="en-US" sz="2200" dirty="0" smtClean="0">
              <a:latin typeface="Segoe UI" panose="020B0502040204020203" pitchFamily="34" charset="0"/>
              <a:cs typeface="Segoe UI" panose="020B0502040204020203" pitchFamily="34" charset="0"/>
            </a:endParaRPr>
          </a:p>
          <a:p>
            <a:pPr marL="457200" lvl="1"/>
            <a:r>
              <a:rPr lang="en-US" sz="2200" u="sng" dirty="0" smtClean="0">
                <a:latin typeface="Segoe UI" panose="020B0502040204020203" pitchFamily="34" charset="0"/>
                <a:cs typeface="Segoe UI" panose="020B0502040204020203" pitchFamily="34" charset="0"/>
              </a:rPr>
              <a:t>Don’t say</a:t>
            </a:r>
            <a:r>
              <a:rPr lang="en-US" sz="2200" dirty="0" smtClean="0">
                <a:latin typeface="Segoe UI" panose="020B0502040204020203" pitchFamily="34" charset="0"/>
                <a:cs typeface="Segoe UI" panose="020B0502040204020203" pitchFamily="34" charset="0"/>
              </a:rPr>
              <a:t>: This writer observed Jane running around the room.</a:t>
            </a:r>
          </a:p>
          <a:p>
            <a:pPr marL="457200" lvl="1"/>
            <a:r>
              <a:rPr lang="en-US" sz="2200" u="sng" dirty="0" smtClean="0">
                <a:latin typeface="Segoe UI" panose="020B0502040204020203" pitchFamily="34" charset="0"/>
                <a:cs typeface="Segoe UI" panose="020B0502040204020203" pitchFamily="34" charset="0"/>
              </a:rPr>
              <a:t>Do say</a:t>
            </a:r>
            <a:r>
              <a:rPr lang="en-US" sz="2200" dirty="0" smtClean="0">
                <a:latin typeface="Segoe UI" panose="020B0502040204020203" pitchFamily="34" charset="0"/>
                <a:cs typeface="Segoe UI" panose="020B0502040204020203" pitchFamily="34" charset="0"/>
              </a:rPr>
              <a:t>:  I observed Jane running around the room. </a:t>
            </a:r>
            <a:endParaRPr lang="en-US" sz="2200" dirty="0">
              <a:latin typeface="Segoe UI" panose="020B0502040204020203" pitchFamily="34" charset="0"/>
              <a:cs typeface="Segoe UI" panose="020B0502040204020203" pitchFamily="34" charset="0"/>
            </a:endParaRPr>
          </a:p>
          <a:p>
            <a:pPr marL="457200" lvl="1"/>
            <a:r>
              <a:rPr lang="en-US" sz="2200" dirty="0">
                <a:latin typeface="Segoe UI" panose="020B0502040204020203" pitchFamily="34" charset="0"/>
                <a:cs typeface="Segoe UI" panose="020B0502040204020203" pitchFamily="34" charset="0"/>
              </a:rPr>
              <a:t>When writing a direct quote from another person be sure to use quotation marks. </a:t>
            </a:r>
          </a:p>
          <a:p>
            <a:pPr marL="914400" lvl="2" indent="0">
              <a:buNone/>
            </a:pPr>
            <a:r>
              <a:rPr lang="en-US" u="sng" dirty="0">
                <a:latin typeface="Segoe UI" panose="020B0502040204020203" pitchFamily="34" charset="0"/>
                <a:cs typeface="Segoe UI" panose="020B0502040204020203" pitchFamily="34" charset="0"/>
              </a:rPr>
              <a:t>Example</a:t>
            </a:r>
            <a:r>
              <a:rPr lang="en-US" dirty="0">
                <a:latin typeface="Segoe UI" panose="020B0502040204020203" pitchFamily="34" charset="0"/>
                <a:cs typeface="Segoe UI" panose="020B0502040204020203" pitchFamily="34" charset="0"/>
              </a:rPr>
              <a:t>: Bob said “I want to find a job in the community.”</a:t>
            </a:r>
          </a:p>
          <a:p>
            <a:endParaRPr lang="en-US" dirty="0"/>
          </a:p>
        </p:txBody>
      </p:sp>
      <p:pic>
        <p:nvPicPr>
          <p:cNvPr id="7" name="Content Placeholder 6" descr="Original file ‎ (SVG file, nominally 100 × 100 pixels, file size ..."/>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587331" y="1825625"/>
            <a:ext cx="4351338" cy="4351338"/>
          </a:xfrm>
        </p:spPr>
      </p:pic>
    </p:spTree>
    <p:extLst>
      <p:ext uri="{BB962C8B-B14F-4D97-AF65-F5344CB8AC3E}">
        <p14:creationId xmlns:p14="http://schemas.microsoft.com/office/powerpoint/2010/main" val="20898366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Segoe UI" panose="020B0502040204020203" pitchFamily="34" charset="0"/>
                <a:cs typeface="Segoe UI" panose="020B0502040204020203" pitchFamily="34" charset="0"/>
              </a:rPr>
              <a:t>How to Refer to People</a:t>
            </a:r>
            <a:endParaRPr lang="en-US" dirty="0"/>
          </a:p>
        </p:txBody>
      </p:sp>
      <p:sp>
        <p:nvSpPr>
          <p:cNvPr id="4" name="Content Placeholder 3"/>
          <p:cNvSpPr>
            <a:spLocks noGrp="1"/>
          </p:cNvSpPr>
          <p:nvPr>
            <p:ph sz="half" idx="2"/>
          </p:nvPr>
        </p:nvSpPr>
        <p:spPr/>
        <p:txBody>
          <a:bodyPr>
            <a:normAutofit/>
          </a:bodyPr>
          <a:lstStyle/>
          <a:p>
            <a:pPr marL="0" indent="0">
              <a:buNone/>
            </a:pPr>
            <a:r>
              <a:rPr lang="en-US" dirty="0" smtClean="0">
                <a:latin typeface="Segoe UI" panose="020B0502040204020203" pitchFamily="34" charset="0"/>
                <a:cs typeface="Segoe UI" panose="020B0502040204020203" pitchFamily="34" charset="0"/>
              </a:rPr>
              <a:t>Don’t put </a:t>
            </a:r>
            <a:r>
              <a:rPr lang="en-US" i="1" dirty="0" smtClean="0">
                <a:latin typeface="Segoe UI" panose="020B0502040204020203" pitchFamily="34" charset="0"/>
                <a:cs typeface="Segoe UI" panose="020B0502040204020203" pitchFamily="34" charset="0"/>
              </a:rPr>
              <a:t>your</a:t>
            </a:r>
            <a:r>
              <a:rPr lang="en-US" dirty="0" smtClean="0">
                <a:latin typeface="Segoe UI" panose="020B0502040204020203" pitchFamily="34" charset="0"/>
                <a:cs typeface="Segoe UI" panose="020B0502040204020203" pitchFamily="34" charset="0"/>
              </a:rPr>
              <a:t> feelings or observations in quotes</a:t>
            </a:r>
          </a:p>
          <a:p>
            <a:pPr marL="457200"/>
            <a:r>
              <a:rPr lang="en-US" sz="2200" u="sng" dirty="0" smtClean="0">
                <a:latin typeface="Segoe UI" panose="020B0502040204020203" pitchFamily="34" charset="0"/>
                <a:cs typeface="Segoe UI" panose="020B0502040204020203" pitchFamily="34" charset="0"/>
              </a:rPr>
              <a:t>Don’t say</a:t>
            </a:r>
            <a:r>
              <a:rPr lang="en-US" sz="2200" dirty="0" smtClean="0">
                <a:latin typeface="Segoe UI" panose="020B0502040204020203" pitchFamily="34" charset="0"/>
                <a:cs typeface="Segoe UI" panose="020B0502040204020203" pitchFamily="34" charset="0"/>
              </a:rPr>
              <a:t>: “Sue seems frustrated with her job and may want to quit”</a:t>
            </a:r>
          </a:p>
          <a:p>
            <a:pPr marL="457200"/>
            <a:r>
              <a:rPr lang="en-US" sz="2200" dirty="0" smtClean="0">
                <a:latin typeface="Segoe UI" panose="020B0502040204020203" pitchFamily="34" charset="0"/>
                <a:cs typeface="Segoe UI" panose="020B0502040204020203" pitchFamily="34" charset="0"/>
              </a:rPr>
              <a:t>The above statement is an observation, not a direct quote.  </a:t>
            </a:r>
          </a:p>
          <a:p>
            <a:pPr marL="457200"/>
            <a:r>
              <a:rPr lang="en-US" sz="2200" dirty="0" smtClean="0">
                <a:latin typeface="Segoe UI" panose="020B0502040204020203" pitchFamily="34" charset="0"/>
                <a:cs typeface="Segoe UI" panose="020B0502040204020203" pitchFamily="34" charset="0"/>
              </a:rPr>
              <a:t>If Sue did say this, then follow the example below.  </a:t>
            </a:r>
          </a:p>
          <a:p>
            <a:pPr marL="457200"/>
            <a:r>
              <a:rPr lang="en-US" sz="2200" u="sng" dirty="0" smtClean="0">
                <a:latin typeface="Segoe UI" panose="020B0502040204020203" pitchFamily="34" charset="0"/>
                <a:cs typeface="Segoe UI" panose="020B0502040204020203" pitchFamily="34" charset="0"/>
              </a:rPr>
              <a:t>Do say</a:t>
            </a:r>
            <a:r>
              <a:rPr lang="en-US" sz="2200" dirty="0" smtClean="0">
                <a:latin typeface="Segoe UI" panose="020B0502040204020203" pitchFamily="34" charset="0"/>
                <a:cs typeface="Segoe UI" panose="020B0502040204020203" pitchFamily="34" charset="0"/>
              </a:rPr>
              <a:t>: Sue stated, “I am frustrated with this job and want to quit.”</a:t>
            </a:r>
            <a:endParaRPr lang="en-US" sz="2200" dirty="0">
              <a:latin typeface="Segoe UI" panose="020B0502040204020203" pitchFamily="34" charset="0"/>
              <a:cs typeface="Segoe UI" panose="020B0502040204020203" pitchFamily="34" charset="0"/>
            </a:endParaRPr>
          </a:p>
        </p:txBody>
      </p:sp>
      <p:pic>
        <p:nvPicPr>
          <p:cNvPr id="7" name="Content Placeholder 6" descr="Quotation Marks Free Stock Photo - Public Domain Pictures"/>
          <p:cNvPicPr>
            <a:picLocks noGrp="1" noChangeAspect="1"/>
          </p:cNvPicPr>
          <p:nvPr>
            <p:ph sz="half" idx="1"/>
          </p:nvPr>
        </p:nvPicPr>
        <p:blipFill>
          <a:blip r:embed="rId2"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838200" y="1988026"/>
            <a:ext cx="5181600" cy="4026535"/>
          </a:xfrm>
        </p:spPr>
      </p:pic>
    </p:spTree>
    <p:extLst>
      <p:ext uri="{BB962C8B-B14F-4D97-AF65-F5344CB8AC3E}">
        <p14:creationId xmlns:p14="http://schemas.microsoft.com/office/powerpoint/2010/main" val="1820949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Segoe UI" panose="020B0502040204020203" pitchFamily="34" charset="0"/>
                <a:cs typeface="Segoe UI" panose="020B0502040204020203" pitchFamily="34" charset="0"/>
              </a:rPr>
              <a:t>How to Refer to People</a:t>
            </a:r>
            <a:endParaRPr lang="en-US" dirty="0">
              <a:latin typeface="Segoe UI" panose="020B0502040204020203" pitchFamily="34" charset="0"/>
              <a:cs typeface="Segoe UI" panose="020B0502040204020203" pitchFamily="34" charset="0"/>
            </a:endParaRPr>
          </a:p>
        </p:txBody>
      </p:sp>
      <p:sp>
        <p:nvSpPr>
          <p:cNvPr id="3" name="Content Placeholder 2"/>
          <p:cNvSpPr>
            <a:spLocks noGrp="1"/>
          </p:cNvSpPr>
          <p:nvPr>
            <p:ph idx="1"/>
          </p:nvPr>
        </p:nvSpPr>
        <p:spPr/>
        <p:txBody>
          <a:bodyPr>
            <a:normAutofit/>
          </a:bodyPr>
          <a:lstStyle/>
          <a:p>
            <a:pPr marL="228600" lvl="1"/>
            <a:r>
              <a:rPr lang="en-US" dirty="0" smtClean="0">
                <a:latin typeface="Segoe UI" panose="020B0502040204020203" pitchFamily="34" charset="0"/>
                <a:cs typeface="Segoe UI" panose="020B0502040204020203" pitchFamily="34" charset="0"/>
              </a:rPr>
              <a:t>If </a:t>
            </a:r>
            <a:r>
              <a:rPr lang="en-US" dirty="0">
                <a:latin typeface="Segoe UI" panose="020B0502040204020203" pitchFamily="34" charset="0"/>
                <a:cs typeface="Segoe UI" panose="020B0502040204020203" pitchFamily="34" charset="0"/>
              </a:rPr>
              <a:t>you are writing a case note for Jane, but part of the documentation involves another person </a:t>
            </a:r>
            <a:r>
              <a:rPr lang="en-US" dirty="0" smtClean="0">
                <a:latin typeface="Segoe UI" panose="020B0502040204020203" pitchFamily="34" charset="0"/>
                <a:cs typeface="Segoe UI" panose="020B0502040204020203" pitchFamily="34" charset="0"/>
              </a:rPr>
              <a:t>served, simply </a:t>
            </a:r>
            <a:r>
              <a:rPr lang="en-US" dirty="0">
                <a:latin typeface="Segoe UI" panose="020B0502040204020203" pitchFamily="34" charset="0"/>
                <a:cs typeface="Segoe UI" panose="020B0502040204020203" pitchFamily="34" charset="0"/>
              </a:rPr>
              <a:t>refer to them as another person served. </a:t>
            </a:r>
          </a:p>
          <a:p>
            <a:pPr marL="914400" lvl="2" indent="0">
              <a:buNone/>
            </a:pPr>
            <a:r>
              <a:rPr lang="en-US" u="sng" dirty="0">
                <a:latin typeface="Segoe UI" panose="020B0502040204020203" pitchFamily="34" charset="0"/>
                <a:cs typeface="Segoe UI" panose="020B0502040204020203" pitchFamily="34" charset="0"/>
              </a:rPr>
              <a:t>Example</a:t>
            </a:r>
            <a:r>
              <a:rPr lang="en-US" dirty="0">
                <a:latin typeface="Segoe UI" panose="020B0502040204020203" pitchFamily="34" charset="0"/>
                <a:cs typeface="Segoe UI" panose="020B0502040204020203" pitchFamily="34" charset="0"/>
              </a:rPr>
              <a:t>: Jane was visibly upset after talking with another person served by Rise.</a:t>
            </a:r>
          </a:p>
          <a:p>
            <a:pPr marL="228600" lvl="1"/>
            <a:r>
              <a:rPr lang="en-US" dirty="0">
                <a:latin typeface="Segoe UI" panose="020B0502040204020203" pitchFamily="34" charset="0"/>
                <a:cs typeface="Segoe UI" panose="020B0502040204020203" pitchFamily="34" charset="0"/>
              </a:rPr>
              <a:t>If you are referring to a team member, Rise or otherwise, in the contact note be sure to write out their name and title when first referring to them.  After that you can list their first name.  </a:t>
            </a:r>
          </a:p>
          <a:p>
            <a:pPr marL="914400" lvl="2" indent="0">
              <a:buNone/>
            </a:pPr>
            <a:r>
              <a:rPr lang="en-US" u="sng" dirty="0">
                <a:latin typeface="Segoe UI" panose="020B0502040204020203" pitchFamily="34" charset="0"/>
                <a:cs typeface="Segoe UI" panose="020B0502040204020203" pitchFamily="34" charset="0"/>
              </a:rPr>
              <a:t>Example</a:t>
            </a:r>
            <a:r>
              <a:rPr lang="en-US" dirty="0">
                <a:latin typeface="Segoe UI" panose="020B0502040204020203" pitchFamily="34" charset="0"/>
                <a:cs typeface="Segoe UI" panose="020B0502040204020203" pitchFamily="34" charset="0"/>
              </a:rPr>
              <a:t>: I spoke with </a:t>
            </a:r>
            <a:r>
              <a:rPr lang="en-US" dirty="0" err="1">
                <a:latin typeface="Segoe UI" panose="020B0502040204020203" pitchFamily="34" charset="0"/>
                <a:cs typeface="Segoe UI" panose="020B0502040204020203" pitchFamily="34" charset="0"/>
              </a:rPr>
              <a:t>LaNay</a:t>
            </a:r>
            <a:r>
              <a:rPr lang="en-US" dirty="0">
                <a:latin typeface="Segoe UI" panose="020B0502040204020203" pitchFamily="34" charset="0"/>
                <a:cs typeface="Segoe UI" panose="020B0502040204020203" pitchFamily="34" charset="0"/>
              </a:rPr>
              <a:t> </a:t>
            </a:r>
            <a:r>
              <a:rPr lang="en-US" dirty="0" err="1">
                <a:latin typeface="Segoe UI" panose="020B0502040204020203" pitchFamily="34" charset="0"/>
                <a:cs typeface="Segoe UI" panose="020B0502040204020203" pitchFamily="34" charset="0"/>
              </a:rPr>
              <a:t>Koralesky</a:t>
            </a:r>
            <a:r>
              <a:rPr lang="en-US" dirty="0">
                <a:latin typeface="Segoe UI" panose="020B0502040204020203" pitchFamily="34" charset="0"/>
                <a:cs typeface="Segoe UI" panose="020B0502040204020203" pitchFamily="34" charset="0"/>
              </a:rPr>
              <a:t>, VRS Counselor, to discuss placement efforts for Jane.  After providing an update, </a:t>
            </a:r>
            <a:r>
              <a:rPr lang="en-US" dirty="0" err="1">
                <a:latin typeface="Segoe UI" panose="020B0502040204020203" pitchFamily="34" charset="0"/>
                <a:cs typeface="Segoe UI" panose="020B0502040204020203" pitchFamily="34" charset="0"/>
              </a:rPr>
              <a:t>LaNay</a:t>
            </a:r>
            <a:r>
              <a:rPr lang="en-US" dirty="0">
                <a:latin typeface="Segoe UI" panose="020B0502040204020203" pitchFamily="34" charset="0"/>
                <a:cs typeface="Segoe UI" panose="020B0502040204020203" pitchFamily="34" charset="0"/>
              </a:rPr>
              <a:t> had some feedback regarding this. </a:t>
            </a:r>
          </a:p>
          <a:p>
            <a:pPr marL="914400" lvl="2" indent="0">
              <a:buNone/>
            </a:pPr>
            <a:r>
              <a:rPr lang="en-US" u="sng" dirty="0">
                <a:latin typeface="Segoe UI" panose="020B0502040204020203" pitchFamily="34" charset="0"/>
                <a:cs typeface="Segoe UI" panose="020B0502040204020203" pitchFamily="34" charset="0"/>
              </a:rPr>
              <a:t>Example</a:t>
            </a:r>
            <a:r>
              <a:rPr lang="en-US" dirty="0">
                <a:latin typeface="Segoe UI" panose="020B0502040204020203" pitchFamily="34" charset="0"/>
                <a:cs typeface="Segoe UI" panose="020B0502040204020203" pitchFamily="34" charset="0"/>
              </a:rPr>
              <a:t>: I was talking with Anne Mornes, Rise Mental Health Coordinator, regarding Jane’s absenteeism.  Anne suggested completing a 4 + 1 exercise with Jane to help us determine how best to support her with this new job. </a:t>
            </a:r>
          </a:p>
          <a:p>
            <a:endParaRPr lang="en-US" dirty="0"/>
          </a:p>
        </p:txBody>
      </p:sp>
    </p:spTree>
    <p:extLst>
      <p:ext uri="{BB962C8B-B14F-4D97-AF65-F5344CB8AC3E}">
        <p14:creationId xmlns:p14="http://schemas.microsoft.com/office/powerpoint/2010/main" val="26396138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Segoe UI" panose="020B0502040204020203" pitchFamily="34" charset="0"/>
              </a:rPr>
              <a:t>Introduction </a:t>
            </a:r>
            <a:endParaRPr lang="en-US" dirty="0">
              <a:latin typeface="Segoe UI" panose="020B0502040204020203" pitchFamily="34" charset="0"/>
            </a:endParaRPr>
          </a:p>
        </p:txBody>
      </p:sp>
      <p:sp>
        <p:nvSpPr>
          <p:cNvPr id="7" name="Content Placeholder 6"/>
          <p:cNvSpPr>
            <a:spLocks noGrp="1"/>
          </p:cNvSpPr>
          <p:nvPr>
            <p:ph sz="half" idx="1"/>
          </p:nvPr>
        </p:nvSpPr>
        <p:spPr/>
        <p:txBody>
          <a:bodyPr>
            <a:normAutofit fontScale="92500"/>
          </a:bodyPr>
          <a:lstStyle/>
          <a:p>
            <a:r>
              <a:rPr lang="en-US" dirty="0" smtClean="0">
                <a:latin typeface="Segoe UI" panose="020B0502040204020203" pitchFamily="34" charset="0"/>
              </a:rPr>
              <a:t>There is a motto in this field that states “if it’s not written down, it didn’t happen.”</a:t>
            </a:r>
          </a:p>
          <a:p>
            <a:r>
              <a:rPr lang="en-US" dirty="0" smtClean="0">
                <a:latin typeface="Segoe UI" panose="020B0502040204020203" pitchFamily="34" charset="0"/>
              </a:rPr>
              <a:t>Contact Notes are an important part of documenting the services we provide to the people we support.  </a:t>
            </a:r>
          </a:p>
          <a:p>
            <a:r>
              <a:rPr lang="en-US" dirty="0" smtClean="0">
                <a:latin typeface="Segoe UI" panose="020B0502040204020203" pitchFamily="34" charset="0"/>
              </a:rPr>
              <a:t>This presentation will walk you through the do’s and don'ts of writing Contact Notes.  </a:t>
            </a:r>
            <a:endParaRPr lang="en-US" dirty="0">
              <a:latin typeface="Segoe UI" panose="020B0502040204020203" pitchFamily="34" charset="0"/>
            </a:endParaRPr>
          </a:p>
        </p:txBody>
      </p:sp>
      <p:pic>
        <p:nvPicPr>
          <p:cNvPr id="4" name="Content Placeholder 3" descr="working_on_computer_500_clr.gif"/>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587331" y="1825625"/>
            <a:ext cx="4351338" cy="4351338"/>
          </a:xfrm>
        </p:spPr>
      </p:pic>
    </p:spTree>
    <p:extLst>
      <p:ext uri="{BB962C8B-B14F-4D97-AF65-F5344CB8AC3E}">
        <p14:creationId xmlns:p14="http://schemas.microsoft.com/office/powerpoint/2010/main" val="323414497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7200" dirty="0" smtClean="0">
                <a:latin typeface="Segoe UI" panose="020B0502040204020203" pitchFamily="34" charset="0"/>
                <a:cs typeface="Segoe UI" panose="020B0502040204020203" pitchFamily="34" charset="0"/>
              </a:rPr>
              <a:t>Content of the </a:t>
            </a:r>
            <a:br>
              <a:rPr lang="en-US" sz="7200" dirty="0" smtClean="0">
                <a:latin typeface="Segoe UI" panose="020B0502040204020203" pitchFamily="34" charset="0"/>
                <a:cs typeface="Segoe UI" panose="020B0502040204020203" pitchFamily="34" charset="0"/>
              </a:rPr>
            </a:br>
            <a:r>
              <a:rPr lang="en-US" sz="7200" dirty="0" smtClean="0">
                <a:latin typeface="Segoe UI" panose="020B0502040204020203" pitchFamily="34" charset="0"/>
                <a:cs typeface="Segoe UI" panose="020B0502040204020203" pitchFamily="34" charset="0"/>
              </a:rPr>
              <a:t>Contact Note</a:t>
            </a:r>
            <a:endParaRPr lang="en-US" sz="720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48456790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Segoe UI" panose="020B0502040204020203" pitchFamily="34" charset="0"/>
                <a:cs typeface="Segoe UI" panose="020B0502040204020203" pitchFamily="34" charset="0"/>
              </a:rPr>
              <a:t>Content of the Contact Note</a:t>
            </a:r>
            <a:endParaRPr lang="en-US" dirty="0">
              <a:latin typeface="Segoe UI" panose="020B0502040204020203" pitchFamily="34" charset="0"/>
              <a:cs typeface="Segoe UI" panose="020B0502040204020203" pitchFamily="34" charset="0"/>
            </a:endParaRPr>
          </a:p>
        </p:txBody>
      </p:sp>
      <p:sp>
        <p:nvSpPr>
          <p:cNvPr id="7" name="Content Placeholder 6"/>
          <p:cNvSpPr>
            <a:spLocks noGrp="1"/>
          </p:cNvSpPr>
          <p:nvPr>
            <p:ph sz="half" idx="2"/>
          </p:nvPr>
        </p:nvSpPr>
        <p:spPr/>
        <p:txBody>
          <a:bodyPr>
            <a:noAutofit/>
          </a:bodyPr>
          <a:lstStyle/>
          <a:p>
            <a:r>
              <a:rPr lang="en-US" sz="1900" dirty="0">
                <a:latin typeface="Segoe UI" panose="020B0502040204020203" pitchFamily="34" charset="0"/>
                <a:cs typeface="Segoe UI" panose="020B0502040204020203" pitchFamily="34" charset="0"/>
              </a:rPr>
              <a:t>The information people include in Contact Notes can vary greatly.  </a:t>
            </a:r>
          </a:p>
          <a:p>
            <a:r>
              <a:rPr lang="en-US" sz="1900" dirty="0">
                <a:latin typeface="Segoe UI" panose="020B0502040204020203" pitchFamily="34" charset="0"/>
                <a:cs typeface="Segoe UI" panose="020B0502040204020203" pitchFamily="34" charset="0"/>
              </a:rPr>
              <a:t>Some people write two sentences after spending an hour with a person served.  This is not enough information.  </a:t>
            </a:r>
          </a:p>
          <a:p>
            <a:r>
              <a:rPr lang="en-US" sz="1900" dirty="0">
                <a:latin typeface="Segoe UI" panose="020B0502040204020203" pitchFamily="34" charset="0"/>
                <a:cs typeface="Segoe UI" panose="020B0502040204020203" pitchFamily="34" charset="0"/>
              </a:rPr>
              <a:t>Other people try to capture every moment of the meeting which results in very long notes.  This is too much information.  </a:t>
            </a:r>
          </a:p>
          <a:p>
            <a:r>
              <a:rPr lang="en-US" sz="1900" dirty="0">
                <a:latin typeface="Segoe UI" panose="020B0502040204020203" pitchFamily="34" charset="0"/>
                <a:cs typeface="Segoe UI" panose="020B0502040204020203" pitchFamily="34" charset="0"/>
              </a:rPr>
              <a:t>Think of the “goldilocks” approach – just right.  </a:t>
            </a:r>
          </a:p>
          <a:p>
            <a:r>
              <a:rPr lang="en-US" sz="1900" dirty="0" smtClean="0">
                <a:latin typeface="Segoe UI" panose="020B0502040204020203" pitchFamily="34" charset="0"/>
                <a:cs typeface="Segoe UI" panose="020B0502040204020203" pitchFamily="34" charset="0"/>
              </a:rPr>
              <a:t>To create consistency across programs we </a:t>
            </a:r>
            <a:r>
              <a:rPr lang="en-US" sz="1900" dirty="0">
                <a:latin typeface="Segoe UI" panose="020B0502040204020203" pitchFamily="34" charset="0"/>
                <a:cs typeface="Segoe UI" panose="020B0502040204020203" pitchFamily="34" charset="0"/>
              </a:rPr>
              <a:t>are going to use a formula to write our Contact Notes: </a:t>
            </a:r>
          </a:p>
          <a:p>
            <a:pPr marL="457200" lvl="1" indent="0">
              <a:buNone/>
            </a:pPr>
            <a:r>
              <a:rPr lang="en-US" sz="1900" dirty="0">
                <a:latin typeface="Segoe UI" panose="020B0502040204020203" pitchFamily="34" charset="0"/>
                <a:cs typeface="Segoe UI" panose="020B0502040204020203" pitchFamily="34" charset="0"/>
              </a:rPr>
              <a:t>Data – Assessment - </a:t>
            </a:r>
            <a:r>
              <a:rPr lang="en-US" sz="1900" dirty="0" smtClean="0">
                <a:latin typeface="Segoe UI" panose="020B0502040204020203" pitchFamily="34" charset="0"/>
                <a:cs typeface="Segoe UI" panose="020B0502040204020203" pitchFamily="34" charset="0"/>
              </a:rPr>
              <a:t>Plan</a:t>
            </a:r>
            <a:endParaRPr lang="en-US" sz="1900" dirty="0">
              <a:latin typeface="Segoe UI" panose="020B0502040204020203" pitchFamily="34" charset="0"/>
              <a:cs typeface="Segoe UI" panose="020B0502040204020203" pitchFamily="34" charset="0"/>
            </a:endParaRPr>
          </a:p>
        </p:txBody>
      </p:sp>
      <p:pic>
        <p:nvPicPr>
          <p:cNvPr id="10" name="Content Placeholder 9" descr="File:Balanced scale of Justice.svg"/>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838200" y="2013075"/>
            <a:ext cx="4731327" cy="3714830"/>
          </a:xfrm>
        </p:spPr>
      </p:pic>
    </p:spTree>
    <p:extLst>
      <p:ext uri="{BB962C8B-B14F-4D97-AF65-F5344CB8AC3E}">
        <p14:creationId xmlns:p14="http://schemas.microsoft.com/office/powerpoint/2010/main" val="75635248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Segoe UI" panose="020B0502040204020203" pitchFamily="34" charset="0"/>
                <a:cs typeface="Segoe UI" panose="020B0502040204020203" pitchFamily="34" charset="0"/>
              </a:rPr>
              <a:t>Content of the Contact Note</a:t>
            </a:r>
            <a:endParaRPr lang="en-US" dirty="0">
              <a:latin typeface="Segoe UI" panose="020B0502040204020203" pitchFamily="34" charset="0"/>
              <a:cs typeface="Segoe UI" panose="020B0502040204020203" pitchFamily="34" charset="0"/>
            </a:endParaRPr>
          </a:p>
        </p:txBody>
      </p:sp>
      <p:sp>
        <p:nvSpPr>
          <p:cNvPr id="3" name="Content Placeholder 2"/>
          <p:cNvSpPr>
            <a:spLocks noGrp="1"/>
          </p:cNvSpPr>
          <p:nvPr>
            <p:ph sz="half" idx="1"/>
          </p:nvPr>
        </p:nvSpPr>
        <p:spPr/>
        <p:txBody>
          <a:bodyPr>
            <a:normAutofit/>
          </a:bodyPr>
          <a:lstStyle/>
          <a:p>
            <a:pPr marL="0" indent="0">
              <a:buNone/>
            </a:pPr>
            <a:r>
              <a:rPr lang="en-US" sz="3200" dirty="0" smtClean="0">
                <a:latin typeface="Segoe UI" panose="020B0502040204020203" pitchFamily="34" charset="0"/>
                <a:cs typeface="Segoe UI" panose="020B0502040204020203" pitchFamily="34" charset="0"/>
              </a:rPr>
              <a:t>Data - Assessment – Plan</a:t>
            </a:r>
          </a:p>
          <a:p>
            <a:pPr marL="0" indent="0">
              <a:buNone/>
            </a:pPr>
            <a:endParaRPr lang="en-US" sz="2000" dirty="0">
              <a:latin typeface="Segoe UI" panose="020B0502040204020203" pitchFamily="34" charset="0"/>
              <a:cs typeface="Segoe UI" panose="020B0502040204020203" pitchFamily="34" charset="0"/>
            </a:endParaRPr>
          </a:p>
          <a:p>
            <a:pPr lvl="0"/>
            <a:r>
              <a:rPr lang="en-US" sz="2400" u="sng" dirty="0">
                <a:latin typeface="Segoe UI" panose="020B0502040204020203" pitchFamily="34" charset="0"/>
                <a:cs typeface="Segoe UI" panose="020B0502040204020203" pitchFamily="34" charset="0"/>
              </a:rPr>
              <a:t>Data</a:t>
            </a:r>
            <a:r>
              <a:rPr lang="en-US" sz="2400" dirty="0">
                <a:latin typeface="Segoe UI" panose="020B0502040204020203" pitchFamily="34" charset="0"/>
                <a:cs typeface="Segoe UI" panose="020B0502040204020203" pitchFamily="34" charset="0"/>
              </a:rPr>
              <a:t>: </a:t>
            </a:r>
            <a:r>
              <a:rPr lang="en-US" sz="2400" dirty="0" smtClean="0">
                <a:latin typeface="Segoe UI" panose="020B0502040204020203" pitchFamily="34" charset="0"/>
                <a:cs typeface="Segoe UI" panose="020B0502040204020203" pitchFamily="34" charset="0"/>
              </a:rPr>
              <a:t>General overview</a:t>
            </a:r>
          </a:p>
          <a:p>
            <a:pPr marL="0" lvl="0" indent="0">
              <a:buNone/>
            </a:pPr>
            <a:endParaRPr lang="en-US" sz="2400" dirty="0" smtClean="0">
              <a:latin typeface="Segoe UI" panose="020B0502040204020203" pitchFamily="34" charset="0"/>
              <a:cs typeface="Segoe UI" panose="020B0502040204020203" pitchFamily="34" charset="0"/>
            </a:endParaRPr>
          </a:p>
          <a:p>
            <a:pPr lvl="0"/>
            <a:r>
              <a:rPr lang="en-US" sz="2400" u="sng" dirty="0" smtClean="0">
                <a:latin typeface="Segoe UI" panose="020B0502040204020203" pitchFamily="34" charset="0"/>
                <a:cs typeface="Segoe UI" panose="020B0502040204020203" pitchFamily="34" charset="0"/>
              </a:rPr>
              <a:t>Assessment</a:t>
            </a:r>
            <a:r>
              <a:rPr lang="en-US" sz="2400" dirty="0">
                <a:latin typeface="Segoe UI" panose="020B0502040204020203" pitchFamily="34" charset="0"/>
                <a:cs typeface="Segoe UI" panose="020B0502040204020203" pitchFamily="34" charset="0"/>
              </a:rPr>
              <a:t>: What </a:t>
            </a:r>
            <a:r>
              <a:rPr lang="en-US" sz="2400" dirty="0" smtClean="0">
                <a:latin typeface="Segoe UI" panose="020B0502040204020203" pitchFamily="34" charset="0"/>
                <a:cs typeface="Segoe UI" panose="020B0502040204020203" pitchFamily="34" charset="0"/>
              </a:rPr>
              <a:t>was </a:t>
            </a:r>
            <a:r>
              <a:rPr lang="en-US" sz="2400" dirty="0">
                <a:latin typeface="Segoe UI" panose="020B0502040204020203" pitchFamily="34" charset="0"/>
                <a:cs typeface="Segoe UI" panose="020B0502040204020203" pitchFamily="34" charset="0"/>
              </a:rPr>
              <a:t>the person’s </a:t>
            </a:r>
            <a:r>
              <a:rPr lang="en-US" sz="2400" dirty="0" smtClean="0">
                <a:latin typeface="Segoe UI" panose="020B0502040204020203" pitchFamily="34" charset="0"/>
                <a:cs typeface="Segoe UI" panose="020B0502040204020203" pitchFamily="34" charset="0"/>
              </a:rPr>
              <a:t>response </a:t>
            </a:r>
            <a:r>
              <a:rPr lang="en-US" sz="2400" dirty="0">
                <a:latin typeface="Segoe UI" panose="020B0502040204020203" pitchFamily="34" charset="0"/>
                <a:cs typeface="Segoe UI" panose="020B0502040204020203" pitchFamily="34" charset="0"/>
              </a:rPr>
              <a:t>to the items being discussed</a:t>
            </a:r>
            <a:r>
              <a:rPr lang="en-US" sz="2400" dirty="0" smtClean="0">
                <a:latin typeface="Segoe UI" panose="020B0502040204020203" pitchFamily="34" charset="0"/>
                <a:cs typeface="Segoe UI" panose="020B0502040204020203" pitchFamily="34" charset="0"/>
              </a:rPr>
              <a:t>?</a:t>
            </a:r>
          </a:p>
          <a:p>
            <a:pPr marL="0" lvl="0" indent="0">
              <a:buNone/>
            </a:pPr>
            <a:endParaRPr lang="en-US" sz="2400" dirty="0">
              <a:latin typeface="Segoe UI" panose="020B0502040204020203" pitchFamily="34" charset="0"/>
              <a:cs typeface="Segoe UI" panose="020B0502040204020203" pitchFamily="34" charset="0"/>
            </a:endParaRPr>
          </a:p>
          <a:p>
            <a:pPr lvl="0"/>
            <a:r>
              <a:rPr lang="en-US" sz="2400" u="sng" dirty="0">
                <a:latin typeface="Segoe UI" panose="020B0502040204020203" pitchFamily="34" charset="0"/>
                <a:cs typeface="Segoe UI" panose="020B0502040204020203" pitchFamily="34" charset="0"/>
              </a:rPr>
              <a:t>Plan</a:t>
            </a:r>
            <a:r>
              <a:rPr lang="en-US" sz="2400" dirty="0">
                <a:latin typeface="Segoe UI" panose="020B0502040204020203" pitchFamily="34" charset="0"/>
                <a:cs typeface="Segoe UI" panose="020B0502040204020203" pitchFamily="34" charset="0"/>
              </a:rPr>
              <a:t>: What </a:t>
            </a:r>
            <a:r>
              <a:rPr lang="en-US" sz="2400" dirty="0" smtClean="0">
                <a:latin typeface="Segoe UI" panose="020B0502040204020203" pitchFamily="34" charset="0"/>
                <a:cs typeface="Segoe UI" panose="020B0502040204020203" pitchFamily="34" charset="0"/>
              </a:rPr>
              <a:t>are you/others </a:t>
            </a:r>
            <a:r>
              <a:rPr lang="en-US" sz="2400" dirty="0">
                <a:latin typeface="Segoe UI" panose="020B0502040204020203" pitchFamily="34" charset="0"/>
                <a:cs typeface="Segoe UI" panose="020B0502040204020203" pitchFamily="34" charset="0"/>
              </a:rPr>
              <a:t>going to do moving forward?</a:t>
            </a:r>
          </a:p>
          <a:p>
            <a:endParaRPr lang="en-US" dirty="0"/>
          </a:p>
        </p:txBody>
      </p:sp>
      <p:pic>
        <p:nvPicPr>
          <p:cNvPr id="5" name="Content Placeholder 4" descr="File:WikiProject Council project list icon.svg - Wikimedia Commons"/>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351634" y="1842251"/>
            <a:ext cx="4822732" cy="4351338"/>
          </a:xfrm>
        </p:spPr>
      </p:pic>
    </p:spTree>
    <p:extLst>
      <p:ext uri="{BB962C8B-B14F-4D97-AF65-F5344CB8AC3E}">
        <p14:creationId xmlns:p14="http://schemas.microsoft.com/office/powerpoint/2010/main" val="180510543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Segoe UI" panose="020B0502040204020203" pitchFamily="34" charset="0"/>
                <a:cs typeface="Segoe UI" panose="020B0502040204020203" pitchFamily="34" charset="0"/>
              </a:rPr>
              <a:t>Content of the Contact Note</a:t>
            </a:r>
            <a:endParaRPr lang="en-US" dirty="0"/>
          </a:p>
        </p:txBody>
      </p:sp>
      <p:sp>
        <p:nvSpPr>
          <p:cNvPr id="3" name="Content Placeholder 2"/>
          <p:cNvSpPr>
            <a:spLocks noGrp="1"/>
          </p:cNvSpPr>
          <p:nvPr>
            <p:ph idx="1"/>
          </p:nvPr>
        </p:nvSpPr>
        <p:spPr/>
        <p:txBody>
          <a:bodyPr>
            <a:normAutofit lnSpcReduction="10000"/>
          </a:bodyPr>
          <a:lstStyle/>
          <a:p>
            <a:pPr marL="0" lvl="0" indent="0">
              <a:buNone/>
            </a:pPr>
            <a:r>
              <a:rPr lang="en-US" u="sng" dirty="0" smtClean="0">
                <a:latin typeface="Segoe UI" panose="020B0502040204020203" pitchFamily="34" charset="0"/>
                <a:cs typeface="Segoe UI" panose="020B0502040204020203" pitchFamily="34" charset="0"/>
              </a:rPr>
              <a:t>Ask </a:t>
            </a:r>
            <a:r>
              <a:rPr lang="en-US" u="sng" dirty="0">
                <a:latin typeface="Segoe UI" panose="020B0502040204020203" pitchFamily="34" charset="0"/>
                <a:cs typeface="Segoe UI" panose="020B0502040204020203" pitchFamily="34" charset="0"/>
              </a:rPr>
              <a:t>yourself this</a:t>
            </a:r>
            <a:r>
              <a:rPr lang="en-US" dirty="0">
                <a:latin typeface="Segoe UI" panose="020B0502040204020203" pitchFamily="34" charset="0"/>
                <a:cs typeface="Segoe UI" panose="020B0502040204020203" pitchFamily="34" charset="0"/>
              </a:rPr>
              <a:t>:  If it doesn’t relate to services or supports we are providing, does it need to be included in the Contact Note</a:t>
            </a:r>
            <a:r>
              <a:rPr lang="en-US" dirty="0" smtClean="0">
                <a:latin typeface="Segoe UI" panose="020B0502040204020203" pitchFamily="34" charset="0"/>
                <a:cs typeface="Segoe UI" panose="020B0502040204020203" pitchFamily="34" charset="0"/>
              </a:rPr>
              <a:t>?</a:t>
            </a:r>
          </a:p>
          <a:p>
            <a:pPr marL="685800"/>
            <a:r>
              <a:rPr lang="en-US" sz="2400" dirty="0" smtClean="0">
                <a:latin typeface="Segoe UI" panose="020B0502040204020203" pitchFamily="34" charset="0"/>
                <a:cs typeface="Segoe UI" panose="020B0502040204020203" pitchFamily="34" charset="0"/>
              </a:rPr>
              <a:t>Below is an example of an actual case note written by a former Rise employee (the name of the person served has been changed).  </a:t>
            </a:r>
            <a:endParaRPr lang="en-US" sz="2400" dirty="0">
              <a:latin typeface="Segoe UI" panose="020B0502040204020203" pitchFamily="34" charset="0"/>
              <a:cs typeface="Segoe UI" panose="020B0502040204020203" pitchFamily="34" charset="0"/>
            </a:endParaRPr>
          </a:p>
          <a:p>
            <a:pPr marL="914400" lvl="1" indent="0">
              <a:buNone/>
            </a:pPr>
            <a:r>
              <a:rPr lang="en-US" sz="1800" dirty="0" smtClean="0">
                <a:latin typeface="Segoe UI" panose="020B0502040204020203" pitchFamily="34" charset="0"/>
                <a:cs typeface="Segoe UI" panose="020B0502040204020203" pitchFamily="34" charset="0"/>
              </a:rPr>
              <a:t>“I </a:t>
            </a:r>
            <a:r>
              <a:rPr lang="en-US" sz="1800" dirty="0">
                <a:latin typeface="Segoe UI" panose="020B0502040204020203" pitchFamily="34" charset="0"/>
                <a:cs typeface="Segoe UI" panose="020B0502040204020203" pitchFamily="34" charset="0"/>
              </a:rPr>
              <a:t>asked Jane how her Girls Night Out was 2 weeks ago.  She smiled and said it was fun.  She wishes they could do this more often than twice a year. I suggested she invite everyone to her apartment.  She laughed and said her place is too small.  ‘The floor would collapse!’  Things are fine at work.”</a:t>
            </a:r>
          </a:p>
          <a:p>
            <a:pPr marL="685800"/>
            <a:r>
              <a:rPr lang="en-US" sz="2400" dirty="0" smtClean="0">
                <a:latin typeface="Segoe UI" panose="020B0502040204020203" pitchFamily="34" charset="0"/>
                <a:cs typeface="Segoe UI" panose="020B0502040204020203" pitchFamily="34" charset="0"/>
              </a:rPr>
              <a:t>This was a case note for follow-up services.  The last 5 words state that things are fine at work however there is no documentation about the conversation around work and how we are supporting Jane at work.   The contact note should relate to the services we are providing.  If it doesn’t relate, leave it out.  </a:t>
            </a:r>
            <a:endParaRPr lang="en-US" sz="240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99445045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Segoe UI" panose="020B0502040204020203" pitchFamily="34" charset="0"/>
                <a:cs typeface="Segoe UI" panose="020B0502040204020203" pitchFamily="34" charset="0"/>
              </a:rPr>
              <a:t>Content of the Contact Note</a:t>
            </a:r>
            <a:endParaRPr lang="en-US" dirty="0">
              <a:latin typeface="Segoe UI" panose="020B0502040204020203" pitchFamily="34" charset="0"/>
              <a:cs typeface="Segoe UI" panose="020B0502040204020203" pitchFamily="34" charset="0"/>
            </a:endParaRPr>
          </a:p>
        </p:txBody>
      </p:sp>
      <p:sp>
        <p:nvSpPr>
          <p:cNvPr id="4" name="Content Placeholder 3"/>
          <p:cNvSpPr>
            <a:spLocks noGrp="1"/>
          </p:cNvSpPr>
          <p:nvPr>
            <p:ph sz="half" idx="2"/>
          </p:nvPr>
        </p:nvSpPr>
        <p:spPr>
          <a:xfrm>
            <a:off x="6172200" y="1825625"/>
            <a:ext cx="5364018" cy="4351338"/>
          </a:xfrm>
        </p:spPr>
        <p:txBody>
          <a:bodyPr>
            <a:normAutofit fontScale="92500" lnSpcReduction="10000"/>
          </a:bodyPr>
          <a:lstStyle/>
          <a:p>
            <a:pPr marL="0" lvl="0" indent="0">
              <a:buNone/>
            </a:pPr>
            <a:r>
              <a:rPr lang="en-US" u="sng" dirty="0">
                <a:latin typeface="Segoe UI" panose="020B0502040204020203" pitchFamily="34" charset="0"/>
                <a:cs typeface="Segoe UI" panose="020B0502040204020203" pitchFamily="34" charset="0"/>
              </a:rPr>
              <a:t>Program Specifics</a:t>
            </a:r>
            <a:r>
              <a:rPr lang="en-US" dirty="0">
                <a:latin typeface="Segoe UI" panose="020B0502040204020203" pitchFamily="34" charset="0"/>
                <a:cs typeface="Segoe UI" panose="020B0502040204020203" pitchFamily="34" charset="0"/>
              </a:rPr>
              <a:t>: There are some specific contact note requirements based on funding stream.  Below are some examples:</a:t>
            </a:r>
          </a:p>
          <a:p>
            <a:pPr lvl="1"/>
            <a:r>
              <a:rPr lang="en-US" u="sng" dirty="0">
                <a:latin typeface="Segoe UI" panose="020B0502040204020203" pitchFamily="34" charset="0"/>
                <a:cs typeface="Segoe UI" panose="020B0502040204020203" pitchFamily="34" charset="0"/>
              </a:rPr>
              <a:t>ARMHS</a:t>
            </a:r>
            <a:r>
              <a:rPr lang="en-US" dirty="0">
                <a:latin typeface="Segoe UI" panose="020B0502040204020203" pitchFamily="34" charset="0"/>
                <a:cs typeface="Segoe UI" panose="020B0502040204020203" pitchFamily="34" charset="0"/>
              </a:rPr>
              <a:t>: Please follow the GIRPS format (Goal/Objective, Intervention, Response, Plan, and Significant Observations)</a:t>
            </a:r>
          </a:p>
          <a:p>
            <a:pPr lvl="1"/>
            <a:r>
              <a:rPr lang="en-US" u="sng" dirty="0">
                <a:latin typeface="Segoe UI" panose="020B0502040204020203" pitchFamily="34" charset="0"/>
                <a:cs typeface="Segoe UI" panose="020B0502040204020203" pitchFamily="34" charset="0"/>
              </a:rPr>
              <a:t>EE</a:t>
            </a:r>
            <a:r>
              <a:rPr lang="en-US" dirty="0">
                <a:latin typeface="Segoe UI" panose="020B0502040204020203" pitchFamily="34" charset="0"/>
                <a:cs typeface="Segoe UI" panose="020B0502040204020203" pitchFamily="34" charset="0"/>
              </a:rPr>
              <a:t>: Contact notes need to tie back to Outcomes outlined in the person’s plan.  There must also be two fact-to-face visits each month in order to bill for that month.  </a:t>
            </a:r>
          </a:p>
          <a:p>
            <a:endParaRPr lang="en-US" dirty="0"/>
          </a:p>
        </p:txBody>
      </p:sp>
      <p:pic>
        <p:nvPicPr>
          <p:cNvPr id="9" name="Content Placeholder 8" descr="Let me help you with advice that should see you smiling to the bank in ..."/>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70499" y="2225963"/>
            <a:ext cx="5014483" cy="2833183"/>
          </a:xfrm>
        </p:spPr>
      </p:pic>
    </p:spTree>
    <p:extLst>
      <p:ext uri="{BB962C8B-B14F-4D97-AF65-F5344CB8AC3E}">
        <p14:creationId xmlns:p14="http://schemas.microsoft.com/office/powerpoint/2010/main" val="230493641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Segoe UI" panose="020B0502040204020203" pitchFamily="34" charset="0"/>
                <a:cs typeface="Segoe UI" panose="020B0502040204020203" pitchFamily="34" charset="0"/>
              </a:rPr>
              <a:t>General Information</a:t>
            </a:r>
            <a:endParaRPr lang="en-US" dirty="0">
              <a:latin typeface="Segoe UI" panose="020B0502040204020203" pitchFamily="34" charset="0"/>
              <a:cs typeface="Segoe UI" panose="020B0502040204020203" pitchFamily="34" charset="0"/>
            </a:endParaRPr>
          </a:p>
        </p:txBody>
      </p:sp>
      <p:sp>
        <p:nvSpPr>
          <p:cNvPr id="3" name="Content Placeholder 2"/>
          <p:cNvSpPr>
            <a:spLocks noGrp="1"/>
          </p:cNvSpPr>
          <p:nvPr>
            <p:ph idx="1"/>
          </p:nvPr>
        </p:nvSpPr>
        <p:spPr/>
        <p:txBody>
          <a:bodyPr>
            <a:normAutofit/>
          </a:bodyPr>
          <a:lstStyle/>
          <a:p>
            <a:pPr lvl="0"/>
            <a:r>
              <a:rPr lang="en-US" dirty="0" smtClean="0">
                <a:latin typeface="Segoe UI" panose="020B0502040204020203" pitchFamily="34" charset="0"/>
                <a:cs typeface="Segoe UI" panose="020B0502040204020203" pitchFamily="34" charset="0"/>
              </a:rPr>
              <a:t>All </a:t>
            </a:r>
            <a:r>
              <a:rPr lang="en-US" dirty="0">
                <a:latin typeface="Segoe UI" panose="020B0502040204020203" pitchFamily="34" charset="0"/>
                <a:cs typeface="Segoe UI" panose="020B0502040204020203" pitchFamily="34" charset="0"/>
              </a:rPr>
              <a:t>contact notes should be </a:t>
            </a:r>
            <a:r>
              <a:rPr lang="en-US" dirty="0" smtClean="0">
                <a:latin typeface="Segoe UI" panose="020B0502040204020203" pitchFamily="34" charset="0"/>
                <a:cs typeface="Segoe UI" panose="020B0502040204020203" pitchFamily="34" charset="0"/>
              </a:rPr>
              <a:t>entered into CD within </a:t>
            </a:r>
            <a:r>
              <a:rPr lang="en-US" dirty="0">
                <a:latin typeface="Segoe UI" panose="020B0502040204020203" pitchFamily="34" charset="0"/>
                <a:cs typeface="Segoe UI" panose="020B0502040204020203" pitchFamily="34" charset="0"/>
              </a:rPr>
              <a:t>one week. </a:t>
            </a:r>
            <a:endParaRPr lang="en-US" dirty="0" smtClean="0">
              <a:latin typeface="Segoe UI" panose="020B0502040204020203" pitchFamily="34" charset="0"/>
              <a:cs typeface="Segoe UI" panose="020B0502040204020203" pitchFamily="34" charset="0"/>
            </a:endParaRPr>
          </a:p>
          <a:p>
            <a:pPr marL="0" lvl="0" indent="0">
              <a:buNone/>
            </a:pPr>
            <a:r>
              <a:rPr lang="en-US" dirty="0" smtClean="0">
                <a:latin typeface="Segoe UI" panose="020B0502040204020203" pitchFamily="34" charset="0"/>
                <a:cs typeface="Segoe UI" panose="020B0502040204020203" pitchFamily="34" charset="0"/>
              </a:rPr>
              <a:t> </a:t>
            </a:r>
            <a:endParaRPr lang="en-US" dirty="0">
              <a:latin typeface="Segoe UI" panose="020B0502040204020203" pitchFamily="34" charset="0"/>
              <a:cs typeface="Segoe UI" panose="020B0502040204020203" pitchFamily="34" charset="0"/>
            </a:endParaRPr>
          </a:p>
          <a:p>
            <a:pPr lvl="0"/>
            <a:r>
              <a:rPr lang="en-US" dirty="0">
                <a:latin typeface="Segoe UI" panose="020B0502040204020203" pitchFamily="34" charset="0"/>
                <a:cs typeface="Segoe UI" panose="020B0502040204020203" pitchFamily="34" charset="0"/>
              </a:rPr>
              <a:t>Please remember that these are professional and legal documents.  Re-read the contact note for spelling errors and to ensure you have recorded things correctly.  </a:t>
            </a:r>
            <a:endParaRPr lang="en-US" dirty="0" smtClean="0">
              <a:latin typeface="Segoe UI" panose="020B0502040204020203" pitchFamily="34" charset="0"/>
              <a:cs typeface="Segoe UI" panose="020B0502040204020203" pitchFamily="34" charset="0"/>
            </a:endParaRPr>
          </a:p>
          <a:p>
            <a:pPr marL="0" lvl="0" indent="0">
              <a:buNone/>
            </a:pPr>
            <a:endParaRPr lang="en-US" dirty="0">
              <a:latin typeface="Segoe UI" panose="020B0502040204020203" pitchFamily="34" charset="0"/>
              <a:cs typeface="Segoe UI" panose="020B0502040204020203" pitchFamily="34" charset="0"/>
            </a:endParaRPr>
          </a:p>
          <a:p>
            <a:r>
              <a:rPr lang="en-US" b="1" dirty="0">
                <a:solidFill>
                  <a:srgbClr val="FF0000"/>
                </a:solidFill>
                <a:latin typeface="Segoe UI" panose="020B0502040204020203" pitchFamily="34" charset="0"/>
              </a:rPr>
              <a:t>REMEMBER</a:t>
            </a:r>
            <a:r>
              <a:rPr lang="en-US" dirty="0">
                <a:latin typeface="Segoe UI" panose="020B0502040204020203" pitchFamily="34" charset="0"/>
              </a:rPr>
              <a:t>: Don’t click on “Mark Complete” as the </a:t>
            </a:r>
            <a:r>
              <a:rPr lang="en-US" dirty="0" smtClean="0">
                <a:latin typeface="Segoe UI" panose="020B0502040204020203" pitchFamily="34" charset="0"/>
              </a:rPr>
              <a:t>Contact Note will </a:t>
            </a:r>
            <a:r>
              <a:rPr lang="en-US" dirty="0">
                <a:latin typeface="Segoe UI" panose="020B0502040204020203" pitchFamily="34" charset="0"/>
              </a:rPr>
              <a:t>then be saved and can’t </a:t>
            </a:r>
            <a:r>
              <a:rPr lang="en-US" b="1" u="sng" dirty="0">
                <a:solidFill>
                  <a:srgbClr val="FF0000"/>
                </a:solidFill>
                <a:effectLst>
                  <a:outerShdw blurRad="38100" dist="38100" dir="2700000" algn="tl">
                    <a:srgbClr val="000000">
                      <a:alpha val="43137"/>
                    </a:srgbClr>
                  </a:outerShdw>
                </a:effectLst>
                <a:latin typeface="Segoe UI" panose="020B0502040204020203" pitchFamily="34" charset="0"/>
              </a:rPr>
              <a:t>ever</a:t>
            </a:r>
            <a:r>
              <a:rPr lang="en-US" dirty="0">
                <a:latin typeface="Segoe UI" panose="020B0502040204020203" pitchFamily="34" charset="0"/>
              </a:rPr>
              <a:t> be altered.  </a:t>
            </a:r>
          </a:p>
          <a:p>
            <a:endParaRPr lang="en-US" dirty="0"/>
          </a:p>
        </p:txBody>
      </p:sp>
    </p:spTree>
    <p:extLst>
      <p:ext uri="{BB962C8B-B14F-4D97-AF65-F5344CB8AC3E}">
        <p14:creationId xmlns:p14="http://schemas.microsoft.com/office/powerpoint/2010/main" val="392607155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7200" dirty="0" smtClean="0">
                <a:latin typeface="Segoe UI" panose="020B0502040204020203" pitchFamily="34" charset="0"/>
                <a:cs typeface="Segoe UI" panose="020B0502040204020203" pitchFamily="34" charset="0"/>
              </a:rPr>
              <a:t>CareDirector</a:t>
            </a:r>
            <a:br>
              <a:rPr lang="en-US" sz="7200" dirty="0" smtClean="0">
                <a:latin typeface="Segoe UI" panose="020B0502040204020203" pitchFamily="34" charset="0"/>
                <a:cs typeface="Segoe UI" panose="020B0502040204020203" pitchFamily="34" charset="0"/>
              </a:rPr>
            </a:br>
            <a:endParaRPr lang="en-US" sz="480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07141476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latin typeface="Segoe UI" panose="020B0502040204020203" pitchFamily="34" charset="0"/>
                <a:cs typeface="Segoe UI" panose="020B0502040204020203" pitchFamily="34" charset="0"/>
              </a:rPr>
              <a:t>CareDirector</a:t>
            </a:r>
            <a:endParaRPr lang="en-US" dirty="0">
              <a:latin typeface="Segoe UI" panose="020B0502040204020203" pitchFamily="34" charset="0"/>
              <a:cs typeface="Segoe UI" panose="020B0502040204020203" pitchFamily="34" charset="0"/>
            </a:endParaRPr>
          </a:p>
        </p:txBody>
      </p:sp>
      <p:sp>
        <p:nvSpPr>
          <p:cNvPr id="5" name="Content Placeholder 4"/>
          <p:cNvSpPr>
            <a:spLocks noGrp="1"/>
          </p:cNvSpPr>
          <p:nvPr>
            <p:ph sz="half" idx="1"/>
          </p:nvPr>
        </p:nvSpPr>
        <p:spPr/>
        <p:txBody>
          <a:bodyPr/>
          <a:lstStyle/>
          <a:p>
            <a:r>
              <a:rPr lang="en-US" dirty="0" smtClean="0">
                <a:latin typeface="Segoe UI" panose="020B0502040204020203" pitchFamily="34" charset="0"/>
                <a:cs typeface="Segoe UI" panose="020B0502040204020203" pitchFamily="34" charset="0"/>
              </a:rPr>
              <a:t>To start a Contact Note in CareDirector click on the blue “File” tab. </a:t>
            </a:r>
          </a:p>
          <a:p>
            <a:r>
              <a:rPr lang="en-US" dirty="0" smtClean="0">
                <a:latin typeface="Segoe UI" panose="020B0502040204020203" pitchFamily="34" charset="0"/>
                <a:cs typeface="Segoe UI" panose="020B0502040204020203" pitchFamily="34" charset="0"/>
              </a:rPr>
              <a:t>Click on “New Activity” and then “Contact Note”.</a:t>
            </a:r>
          </a:p>
          <a:p>
            <a:r>
              <a:rPr lang="en-US" dirty="0" smtClean="0">
                <a:latin typeface="Segoe UI" panose="020B0502040204020203" pitchFamily="34" charset="0"/>
                <a:cs typeface="Segoe UI" panose="020B0502040204020203" pitchFamily="34" charset="0"/>
              </a:rPr>
              <a:t>Make sure NOT to click on “File” in the toolbar ribbon, but rather the blue “File” tab.  </a:t>
            </a:r>
            <a:endParaRPr lang="en-US" dirty="0">
              <a:latin typeface="Segoe UI" panose="020B0502040204020203" pitchFamily="34" charset="0"/>
              <a:cs typeface="Segoe UI" panose="020B0502040204020203" pitchFamily="34" charset="0"/>
            </a:endParaRPr>
          </a:p>
        </p:txBody>
      </p:sp>
      <p:pic>
        <p:nvPicPr>
          <p:cNvPr id="7" name="Content Placeholder 6"/>
          <p:cNvPicPr>
            <a:picLocks noGrp="1" noChangeAspect="1"/>
          </p:cNvPicPr>
          <p:nvPr>
            <p:ph sz="half" idx="2"/>
          </p:nvPr>
        </p:nvPicPr>
        <p:blipFill>
          <a:blip r:embed="rId2"/>
          <a:stretch>
            <a:fillRect/>
          </a:stretch>
        </p:blipFill>
        <p:spPr>
          <a:xfrm>
            <a:off x="7077572" y="2128057"/>
            <a:ext cx="3680223" cy="3548424"/>
          </a:xfrm>
          <a:prstGeom prst="rect">
            <a:avLst/>
          </a:prstGeom>
        </p:spPr>
      </p:pic>
    </p:spTree>
    <p:extLst>
      <p:ext uri="{BB962C8B-B14F-4D97-AF65-F5344CB8AC3E}">
        <p14:creationId xmlns:p14="http://schemas.microsoft.com/office/powerpoint/2010/main" val="143001069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Segoe UI" panose="020B0502040204020203" pitchFamily="34" charset="0"/>
                <a:cs typeface="Segoe UI" panose="020B0502040204020203" pitchFamily="34" charset="0"/>
              </a:rPr>
              <a:t>CareDirector</a:t>
            </a:r>
            <a:endParaRPr lang="en-US" dirty="0">
              <a:latin typeface="Segoe UI" panose="020B0502040204020203" pitchFamily="34" charset="0"/>
              <a:cs typeface="Segoe UI" panose="020B0502040204020203" pitchFamily="34" charset="0"/>
            </a:endParaRPr>
          </a:p>
        </p:txBody>
      </p:sp>
      <p:sp>
        <p:nvSpPr>
          <p:cNvPr id="6" name="Content Placeholder 5"/>
          <p:cNvSpPr>
            <a:spLocks noGrp="1"/>
          </p:cNvSpPr>
          <p:nvPr>
            <p:ph idx="1"/>
          </p:nvPr>
        </p:nvSpPr>
        <p:spPr/>
        <p:txBody>
          <a:bodyPr/>
          <a:lstStyle/>
          <a:p>
            <a:r>
              <a:rPr lang="en-US" u="sng" dirty="0" smtClean="0">
                <a:latin typeface="Segoe UI" panose="020B0502040204020203" pitchFamily="34" charset="0"/>
                <a:cs typeface="Segoe UI" panose="020B0502040204020203" pitchFamily="34" charset="0"/>
              </a:rPr>
              <a:t>Date</a:t>
            </a:r>
            <a:r>
              <a:rPr lang="en-US" dirty="0" smtClean="0">
                <a:latin typeface="Segoe UI" panose="020B0502040204020203" pitchFamily="34" charset="0"/>
                <a:cs typeface="Segoe UI" panose="020B0502040204020203" pitchFamily="34" charset="0"/>
              </a:rPr>
              <a:t>: This will automatically fill-in on the date you are typing the contact note.  If the contact note is for a different day, please be sure to choose the correct date.  </a:t>
            </a:r>
          </a:p>
          <a:p>
            <a:r>
              <a:rPr lang="en-US" u="sng" dirty="0" smtClean="0">
                <a:latin typeface="Segoe UI" panose="020B0502040204020203" pitchFamily="34" charset="0"/>
                <a:cs typeface="Segoe UI" panose="020B0502040204020203" pitchFamily="34" charset="0"/>
              </a:rPr>
              <a:t>Owner</a:t>
            </a:r>
            <a:r>
              <a:rPr lang="en-US" dirty="0" smtClean="0">
                <a:latin typeface="Segoe UI" panose="020B0502040204020203" pitchFamily="34" charset="0"/>
                <a:cs typeface="Segoe UI" panose="020B0502040204020203" pitchFamily="34" charset="0"/>
              </a:rPr>
              <a:t>: This will automatically fill-in as you.</a:t>
            </a:r>
          </a:p>
          <a:p>
            <a:pPr marL="0" indent="0">
              <a:buNone/>
            </a:pPr>
            <a:endParaRPr lang="en-US" dirty="0" smtClean="0">
              <a:latin typeface="Segoe UI" panose="020B0502040204020203" pitchFamily="34" charset="0"/>
              <a:cs typeface="Segoe UI" panose="020B0502040204020203" pitchFamily="34" charset="0"/>
            </a:endParaRPr>
          </a:p>
          <a:p>
            <a:endParaRPr lang="en-US" dirty="0">
              <a:latin typeface="Segoe UI" panose="020B0502040204020203" pitchFamily="34" charset="0"/>
              <a:cs typeface="Segoe UI" panose="020B0502040204020203" pitchFamily="34" charset="0"/>
            </a:endParaRPr>
          </a:p>
          <a:p>
            <a:endParaRPr lang="en-US" dirty="0" smtClean="0">
              <a:latin typeface="Segoe UI" panose="020B0502040204020203" pitchFamily="34" charset="0"/>
              <a:cs typeface="Segoe UI" panose="020B0502040204020203" pitchFamily="34" charset="0"/>
            </a:endParaRPr>
          </a:p>
          <a:p>
            <a:endParaRPr lang="en-US" dirty="0">
              <a:latin typeface="Segoe UI" panose="020B0502040204020203" pitchFamily="34" charset="0"/>
              <a:cs typeface="Segoe UI" panose="020B0502040204020203" pitchFamily="34" charset="0"/>
            </a:endParaRPr>
          </a:p>
          <a:p>
            <a:endParaRPr lang="en-US" dirty="0" smtClean="0">
              <a:latin typeface="Segoe UI" panose="020B0502040204020203" pitchFamily="34" charset="0"/>
              <a:cs typeface="Segoe UI" panose="020B0502040204020203" pitchFamily="34" charset="0"/>
            </a:endParaRPr>
          </a:p>
          <a:p>
            <a:endParaRPr lang="en-US" dirty="0">
              <a:latin typeface="Segoe UI" panose="020B0502040204020203" pitchFamily="34" charset="0"/>
              <a:cs typeface="Segoe UI" panose="020B0502040204020203" pitchFamily="34" charset="0"/>
            </a:endParaRPr>
          </a:p>
          <a:p>
            <a:endParaRPr lang="en-US" dirty="0" smtClean="0">
              <a:latin typeface="Segoe UI" panose="020B0502040204020203" pitchFamily="34" charset="0"/>
              <a:cs typeface="Segoe UI" panose="020B0502040204020203" pitchFamily="34" charset="0"/>
            </a:endParaRPr>
          </a:p>
          <a:p>
            <a:endParaRPr lang="en-US" dirty="0">
              <a:latin typeface="Segoe UI" panose="020B0502040204020203" pitchFamily="34" charset="0"/>
              <a:cs typeface="Segoe UI" panose="020B0502040204020203" pitchFamily="34" charset="0"/>
            </a:endParaRPr>
          </a:p>
          <a:p>
            <a:endParaRPr lang="en-US" dirty="0">
              <a:latin typeface="Segoe UI" panose="020B0502040204020203" pitchFamily="34" charset="0"/>
              <a:cs typeface="Segoe UI" panose="020B0502040204020203" pitchFamily="34" charset="0"/>
            </a:endParaRPr>
          </a:p>
        </p:txBody>
      </p:sp>
      <p:pic>
        <p:nvPicPr>
          <p:cNvPr id="8" name="Picture 7"/>
          <p:cNvPicPr>
            <a:picLocks noChangeAspect="1"/>
          </p:cNvPicPr>
          <p:nvPr/>
        </p:nvPicPr>
        <p:blipFill>
          <a:blip r:embed="rId2"/>
          <a:stretch>
            <a:fillRect/>
          </a:stretch>
        </p:blipFill>
        <p:spPr>
          <a:xfrm>
            <a:off x="2742680" y="3706610"/>
            <a:ext cx="6191250" cy="2038350"/>
          </a:xfrm>
          <a:prstGeom prst="rect">
            <a:avLst/>
          </a:prstGeom>
        </p:spPr>
      </p:pic>
    </p:spTree>
    <p:extLst>
      <p:ext uri="{BB962C8B-B14F-4D97-AF65-F5344CB8AC3E}">
        <p14:creationId xmlns:p14="http://schemas.microsoft.com/office/powerpoint/2010/main" val="428839445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Segoe UI" panose="020B0502040204020203" pitchFamily="34" charset="0"/>
                <a:cs typeface="Segoe UI" panose="020B0502040204020203" pitchFamily="34" charset="0"/>
              </a:rPr>
              <a:t>CareDirector</a:t>
            </a:r>
            <a:endParaRPr lang="en-US" dirty="0">
              <a:latin typeface="Segoe UI" panose="020B0502040204020203" pitchFamily="34" charset="0"/>
              <a:cs typeface="Segoe UI" panose="020B0502040204020203" pitchFamily="34" charset="0"/>
            </a:endParaRPr>
          </a:p>
        </p:txBody>
      </p:sp>
      <p:sp>
        <p:nvSpPr>
          <p:cNvPr id="3" name="Content Placeholder 2"/>
          <p:cNvSpPr>
            <a:spLocks noGrp="1"/>
          </p:cNvSpPr>
          <p:nvPr>
            <p:ph idx="1"/>
          </p:nvPr>
        </p:nvSpPr>
        <p:spPr/>
        <p:txBody>
          <a:bodyPr/>
          <a:lstStyle/>
          <a:p>
            <a:r>
              <a:rPr lang="en-US" sz="2400" u="sng" dirty="0" smtClean="0">
                <a:latin typeface="Segoe UI" panose="020B0502040204020203" pitchFamily="34" charset="0"/>
                <a:cs typeface="Segoe UI" panose="020B0502040204020203" pitchFamily="34" charset="0"/>
              </a:rPr>
              <a:t>Regarding</a:t>
            </a:r>
            <a:r>
              <a:rPr lang="en-US" sz="2400" dirty="0" smtClean="0">
                <a:latin typeface="Segoe UI" panose="020B0502040204020203" pitchFamily="34" charset="0"/>
                <a:cs typeface="Segoe UI" panose="020B0502040204020203" pitchFamily="34" charset="0"/>
              </a:rPr>
              <a:t>: Choose the name of the person served who is the subject of the Contact Note</a:t>
            </a:r>
          </a:p>
          <a:p>
            <a:endParaRPr lang="en-US" sz="2400" dirty="0" smtClean="0">
              <a:latin typeface="Segoe UI" panose="020B0502040204020203" pitchFamily="34" charset="0"/>
              <a:cs typeface="Segoe UI" panose="020B0502040204020203" pitchFamily="34" charset="0"/>
            </a:endParaRPr>
          </a:p>
          <a:p>
            <a:pPr marL="0" indent="0">
              <a:buNone/>
            </a:pPr>
            <a:endParaRPr lang="en-US" sz="2400" u="sng" dirty="0">
              <a:latin typeface="Segoe UI" panose="020B0502040204020203" pitchFamily="34" charset="0"/>
              <a:cs typeface="Segoe UI" panose="020B0502040204020203" pitchFamily="34" charset="0"/>
            </a:endParaRPr>
          </a:p>
          <a:p>
            <a:r>
              <a:rPr lang="en-US" sz="2400" u="sng" dirty="0" smtClean="0">
                <a:latin typeface="Segoe UI" panose="020B0502040204020203" pitchFamily="34" charset="0"/>
                <a:cs typeface="Segoe UI" panose="020B0502040204020203" pitchFamily="34" charset="0"/>
              </a:rPr>
              <a:t>Duration </a:t>
            </a:r>
            <a:r>
              <a:rPr lang="en-US" sz="2400" dirty="0" smtClean="0">
                <a:latin typeface="Segoe UI" panose="020B0502040204020203" pitchFamily="34" charset="0"/>
                <a:cs typeface="Segoe UI" panose="020B0502040204020203" pitchFamily="34" charset="0"/>
              </a:rPr>
              <a:t>(minutes):This is not a required field.  You can enter this if helpful or required for your program.  If you do use this field, make sure you are entering time in minutes vs. hours.  </a:t>
            </a:r>
          </a:p>
          <a:p>
            <a:endParaRPr lang="en-US" dirty="0">
              <a:latin typeface="Segoe UI" panose="020B0502040204020203" pitchFamily="34" charset="0"/>
              <a:cs typeface="Segoe UI" panose="020B0502040204020203" pitchFamily="34" charset="0"/>
            </a:endParaRPr>
          </a:p>
          <a:p>
            <a:pPr marL="0" indent="0">
              <a:buNone/>
            </a:pPr>
            <a:endParaRPr lang="en-US" dirty="0">
              <a:latin typeface="Segoe UI" panose="020B0502040204020203" pitchFamily="34" charset="0"/>
              <a:cs typeface="Segoe UI" panose="020B0502040204020203" pitchFamily="34" charset="0"/>
            </a:endParaRPr>
          </a:p>
        </p:txBody>
      </p:sp>
      <p:pic>
        <p:nvPicPr>
          <p:cNvPr id="5" name="Picture 4"/>
          <p:cNvPicPr>
            <a:picLocks noChangeAspect="1"/>
          </p:cNvPicPr>
          <p:nvPr/>
        </p:nvPicPr>
        <p:blipFill>
          <a:blip r:embed="rId2"/>
          <a:stretch>
            <a:fillRect/>
          </a:stretch>
        </p:blipFill>
        <p:spPr>
          <a:xfrm>
            <a:off x="1667914" y="2701132"/>
            <a:ext cx="8972550" cy="485775"/>
          </a:xfrm>
          <a:prstGeom prst="rect">
            <a:avLst/>
          </a:prstGeom>
        </p:spPr>
      </p:pic>
      <p:pic>
        <p:nvPicPr>
          <p:cNvPr id="6" name="Picture 5"/>
          <p:cNvPicPr>
            <a:picLocks noChangeAspect="1"/>
          </p:cNvPicPr>
          <p:nvPr/>
        </p:nvPicPr>
        <p:blipFill>
          <a:blip r:embed="rId3"/>
          <a:stretch>
            <a:fillRect/>
          </a:stretch>
        </p:blipFill>
        <p:spPr>
          <a:xfrm>
            <a:off x="1620289" y="4725959"/>
            <a:ext cx="9067800" cy="781050"/>
          </a:xfrm>
          <a:prstGeom prst="rect">
            <a:avLst/>
          </a:prstGeom>
        </p:spPr>
      </p:pic>
    </p:spTree>
    <p:extLst>
      <p:ext uri="{BB962C8B-B14F-4D97-AF65-F5344CB8AC3E}">
        <p14:creationId xmlns:p14="http://schemas.microsoft.com/office/powerpoint/2010/main" val="9761753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7200" dirty="0" smtClean="0">
                <a:latin typeface="Segoe UI" panose="020B0502040204020203" pitchFamily="34" charset="0"/>
                <a:cs typeface="Segoe UI" panose="020B0502040204020203" pitchFamily="34" charset="0"/>
              </a:rPr>
              <a:t>Activity Tracking</a:t>
            </a:r>
            <a:br>
              <a:rPr lang="en-US" sz="7200" dirty="0" smtClean="0">
                <a:latin typeface="Segoe UI" panose="020B0502040204020203" pitchFamily="34" charset="0"/>
                <a:cs typeface="Segoe UI" panose="020B0502040204020203" pitchFamily="34" charset="0"/>
              </a:rPr>
            </a:br>
            <a:endParaRPr lang="en-US" sz="480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50280677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Segoe UI" panose="020B0502040204020203" pitchFamily="34" charset="0"/>
                <a:cs typeface="Segoe UI" panose="020B0502040204020203" pitchFamily="34" charset="0"/>
              </a:rPr>
              <a:t>CareDirector</a:t>
            </a:r>
            <a:endParaRPr lang="en-US" dirty="0">
              <a:latin typeface="Segoe UI" panose="020B0502040204020203" pitchFamily="34" charset="0"/>
              <a:cs typeface="Segoe UI" panose="020B0502040204020203" pitchFamily="34" charset="0"/>
            </a:endParaRPr>
          </a:p>
        </p:txBody>
      </p:sp>
      <p:sp>
        <p:nvSpPr>
          <p:cNvPr id="3" name="Content Placeholder 2"/>
          <p:cNvSpPr>
            <a:spLocks noGrp="1"/>
          </p:cNvSpPr>
          <p:nvPr>
            <p:ph idx="1"/>
          </p:nvPr>
        </p:nvSpPr>
        <p:spPr/>
        <p:txBody>
          <a:bodyPr>
            <a:normAutofit/>
          </a:bodyPr>
          <a:lstStyle/>
          <a:p>
            <a:pPr marL="0" indent="0">
              <a:buNone/>
            </a:pPr>
            <a:r>
              <a:rPr lang="en-US" sz="2600" u="sng" dirty="0">
                <a:latin typeface="Segoe UI" panose="020B0502040204020203" pitchFamily="34" charset="0"/>
                <a:cs typeface="Segoe UI" panose="020B0502040204020203" pitchFamily="34" charset="0"/>
              </a:rPr>
              <a:t>Subject</a:t>
            </a:r>
            <a:r>
              <a:rPr lang="en-US" sz="2600" dirty="0">
                <a:latin typeface="Segoe UI" panose="020B0502040204020203" pitchFamily="34" charset="0"/>
                <a:cs typeface="Segoe UI" panose="020B0502040204020203" pitchFamily="34" charset="0"/>
              </a:rPr>
              <a:t>:  </a:t>
            </a:r>
            <a:r>
              <a:rPr lang="en-US" sz="2600" dirty="0" smtClean="0">
                <a:latin typeface="Segoe UI" panose="020B0502040204020203" pitchFamily="34" charset="0"/>
                <a:cs typeface="Segoe UI" panose="020B0502040204020203" pitchFamily="34" charset="0"/>
              </a:rPr>
              <a:t>The </a:t>
            </a:r>
            <a:r>
              <a:rPr lang="en-US" sz="2600" dirty="0" smtClean="0">
                <a:latin typeface="Segoe UI" panose="020B0502040204020203" pitchFamily="34" charset="0"/>
              </a:rPr>
              <a:t>subject </a:t>
            </a:r>
            <a:r>
              <a:rPr lang="en-US" sz="2600" dirty="0">
                <a:latin typeface="Segoe UI" panose="020B0502040204020203" pitchFamily="34" charset="0"/>
              </a:rPr>
              <a:t>line of the Contact Note should contain the principle activity of the service delivery.  </a:t>
            </a:r>
            <a:r>
              <a:rPr lang="en-US" sz="2600" dirty="0" smtClean="0">
                <a:latin typeface="Segoe UI" panose="020B0502040204020203" pitchFamily="34" charset="0"/>
              </a:rPr>
              <a:t>Do </a:t>
            </a:r>
            <a:r>
              <a:rPr lang="en-US" sz="2600" dirty="0">
                <a:latin typeface="Segoe UI" panose="020B0502040204020203" pitchFamily="34" charset="0"/>
              </a:rPr>
              <a:t>NOT </a:t>
            </a:r>
            <a:r>
              <a:rPr lang="en-US" sz="2600" dirty="0" smtClean="0">
                <a:latin typeface="Segoe UI" panose="020B0502040204020203" pitchFamily="34" charset="0"/>
              </a:rPr>
              <a:t>put </a:t>
            </a:r>
            <a:r>
              <a:rPr lang="en-US" sz="2600" dirty="0">
                <a:latin typeface="Segoe UI" panose="020B0502040204020203" pitchFamily="34" charset="0"/>
              </a:rPr>
              <a:t>in the person’s name or a date, as those fields will automatically show in the search feature.  Examples of </a:t>
            </a:r>
            <a:r>
              <a:rPr lang="en-US" sz="2600" dirty="0" smtClean="0">
                <a:latin typeface="Segoe UI" panose="020B0502040204020203" pitchFamily="34" charset="0"/>
              </a:rPr>
              <a:t>subject lines could </a:t>
            </a:r>
            <a:r>
              <a:rPr lang="en-US" sz="2600" dirty="0">
                <a:latin typeface="Segoe UI" panose="020B0502040204020203" pitchFamily="34" charset="0"/>
              </a:rPr>
              <a:t>include: </a:t>
            </a:r>
          </a:p>
          <a:p>
            <a:pPr marL="457200"/>
            <a:r>
              <a:rPr lang="en-US" sz="2400" dirty="0">
                <a:latin typeface="Segoe UI" panose="020B0502040204020203" pitchFamily="34" charset="0"/>
              </a:rPr>
              <a:t>Eval</a:t>
            </a:r>
          </a:p>
          <a:p>
            <a:pPr marL="457200"/>
            <a:r>
              <a:rPr lang="en-US" sz="2400" dirty="0">
                <a:latin typeface="Segoe UI" panose="020B0502040204020203" pitchFamily="34" charset="0"/>
              </a:rPr>
              <a:t>ARMHS					</a:t>
            </a:r>
          </a:p>
          <a:p>
            <a:pPr marL="457200"/>
            <a:r>
              <a:rPr lang="en-US" sz="2400" dirty="0">
                <a:latin typeface="Segoe UI" panose="020B0502040204020203" pitchFamily="34" charset="0"/>
              </a:rPr>
              <a:t>Placement</a:t>
            </a:r>
          </a:p>
          <a:p>
            <a:pPr marL="457200"/>
            <a:r>
              <a:rPr lang="en-US" sz="2400" dirty="0">
                <a:latin typeface="Segoe UI" panose="020B0502040204020203" pitchFamily="34" charset="0"/>
              </a:rPr>
              <a:t>Team Meeting</a:t>
            </a:r>
          </a:p>
          <a:p>
            <a:pPr marL="457200"/>
            <a:r>
              <a:rPr lang="en-US" sz="2400" dirty="0">
                <a:latin typeface="Segoe UI" panose="020B0502040204020203" pitchFamily="34" charset="0"/>
              </a:rPr>
              <a:t>Transportation Issue</a:t>
            </a:r>
          </a:p>
          <a:p>
            <a:pPr marL="457200"/>
            <a:r>
              <a:rPr lang="en-US" sz="2400" dirty="0">
                <a:latin typeface="Segoe UI" panose="020B0502040204020203" pitchFamily="34" charset="0"/>
              </a:rPr>
              <a:t>Hospitalization</a:t>
            </a:r>
            <a:endParaRPr lang="en-US" dirty="0">
              <a:latin typeface="Segoe UI" panose="020B0502040204020203" pitchFamily="34" charset="0"/>
            </a:endParaRPr>
          </a:p>
          <a:p>
            <a:endParaRPr lang="en-US" dirty="0">
              <a:latin typeface="Segoe UI" panose="020B0502040204020203" pitchFamily="34" charset="0"/>
              <a:cs typeface="Segoe UI" panose="020B0502040204020203" pitchFamily="34" charset="0"/>
            </a:endParaRPr>
          </a:p>
          <a:p>
            <a:endParaRPr lang="en-US" dirty="0"/>
          </a:p>
        </p:txBody>
      </p:sp>
      <p:pic>
        <p:nvPicPr>
          <p:cNvPr id="4" name="Picture 3"/>
          <p:cNvPicPr>
            <a:picLocks noChangeAspect="1"/>
          </p:cNvPicPr>
          <p:nvPr/>
        </p:nvPicPr>
        <p:blipFill>
          <a:blip r:embed="rId2"/>
          <a:stretch>
            <a:fillRect/>
          </a:stretch>
        </p:blipFill>
        <p:spPr>
          <a:xfrm>
            <a:off x="3288896" y="4099029"/>
            <a:ext cx="8440362" cy="627203"/>
          </a:xfrm>
          <a:prstGeom prst="rect">
            <a:avLst/>
          </a:prstGeom>
        </p:spPr>
      </p:pic>
    </p:spTree>
    <p:extLst>
      <p:ext uri="{BB962C8B-B14F-4D97-AF65-F5344CB8AC3E}">
        <p14:creationId xmlns:p14="http://schemas.microsoft.com/office/powerpoint/2010/main" val="398229884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Segoe UI" panose="020B0502040204020203" pitchFamily="34" charset="0"/>
                <a:cs typeface="Segoe UI" panose="020B0502040204020203" pitchFamily="34" charset="0"/>
              </a:rPr>
              <a:t>CareDirector</a:t>
            </a:r>
            <a:endParaRPr lang="en-US" dirty="0">
              <a:latin typeface="Segoe UI" panose="020B0502040204020203" pitchFamily="34" charset="0"/>
              <a:cs typeface="Segoe UI" panose="020B0502040204020203" pitchFamily="34" charset="0"/>
            </a:endParaRPr>
          </a:p>
        </p:txBody>
      </p:sp>
      <p:sp>
        <p:nvSpPr>
          <p:cNvPr id="3" name="Content Placeholder 2"/>
          <p:cNvSpPr>
            <a:spLocks noGrp="1"/>
          </p:cNvSpPr>
          <p:nvPr>
            <p:ph idx="1"/>
          </p:nvPr>
        </p:nvSpPr>
        <p:spPr/>
        <p:txBody>
          <a:bodyPr>
            <a:normAutofit/>
          </a:bodyPr>
          <a:lstStyle/>
          <a:p>
            <a:pPr marL="0" indent="0">
              <a:buNone/>
            </a:pPr>
            <a:r>
              <a:rPr lang="en-US" u="sng" dirty="0" smtClean="0">
                <a:latin typeface="Segoe UI" panose="020B0502040204020203" pitchFamily="34" charset="0"/>
                <a:cs typeface="Segoe UI" panose="020B0502040204020203" pitchFamily="34" charset="0"/>
              </a:rPr>
              <a:t>Category</a:t>
            </a:r>
            <a:r>
              <a:rPr lang="en-US" dirty="0" smtClean="0">
                <a:latin typeface="Segoe UI" panose="020B0502040204020203" pitchFamily="34" charset="0"/>
                <a:cs typeface="Segoe UI" panose="020B0502040204020203" pitchFamily="34" charset="0"/>
              </a:rPr>
              <a:t>: This is a required field.  It can be helpful to further categorize the Contact Note and can be used as a sorting tool for reporting purposes.  </a:t>
            </a:r>
          </a:p>
          <a:p>
            <a:pPr marL="0" indent="0">
              <a:buNone/>
            </a:pPr>
            <a:endParaRPr lang="en-US" dirty="0" smtClean="0">
              <a:latin typeface="Segoe UI" panose="020B0502040204020203" pitchFamily="34" charset="0"/>
              <a:cs typeface="Segoe UI" panose="020B0502040204020203" pitchFamily="34" charset="0"/>
            </a:endParaRPr>
          </a:p>
          <a:p>
            <a:pPr marL="0" indent="0">
              <a:buNone/>
            </a:pPr>
            <a:endParaRPr lang="en-US" dirty="0" smtClean="0">
              <a:latin typeface="Segoe UI" panose="020B0502040204020203" pitchFamily="34" charset="0"/>
              <a:cs typeface="Segoe UI" panose="020B0502040204020203" pitchFamily="34" charset="0"/>
            </a:endParaRPr>
          </a:p>
        </p:txBody>
      </p:sp>
      <p:pic>
        <p:nvPicPr>
          <p:cNvPr id="6" name="Picture 5"/>
          <p:cNvPicPr>
            <a:picLocks noChangeAspect="1"/>
          </p:cNvPicPr>
          <p:nvPr/>
        </p:nvPicPr>
        <p:blipFill>
          <a:blip r:embed="rId2"/>
          <a:stretch>
            <a:fillRect/>
          </a:stretch>
        </p:blipFill>
        <p:spPr>
          <a:xfrm>
            <a:off x="1909762" y="4282353"/>
            <a:ext cx="8372475" cy="1285875"/>
          </a:xfrm>
          <a:prstGeom prst="rect">
            <a:avLst/>
          </a:prstGeom>
        </p:spPr>
      </p:pic>
      <p:pic>
        <p:nvPicPr>
          <p:cNvPr id="7" name="Picture 6"/>
          <p:cNvPicPr>
            <a:picLocks noChangeAspect="1"/>
          </p:cNvPicPr>
          <p:nvPr/>
        </p:nvPicPr>
        <p:blipFill>
          <a:blip r:embed="rId3"/>
          <a:stretch>
            <a:fillRect/>
          </a:stretch>
        </p:blipFill>
        <p:spPr>
          <a:xfrm>
            <a:off x="1409699" y="3286197"/>
            <a:ext cx="9372600" cy="619125"/>
          </a:xfrm>
          <a:prstGeom prst="rect">
            <a:avLst/>
          </a:prstGeom>
        </p:spPr>
      </p:pic>
    </p:spTree>
    <p:extLst>
      <p:ext uri="{BB962C8B-B14F-4D97-AF65-F5344CB8AC3E}">
        <p14:creationId xmlns:p14="http://schemas.microsoft.com/office/powerpoint/2010/main" val="257007248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Segoe UI" panose="020B0502040204020203" pitchFamily="34" charset="0"/>
                <a:cs typeface="Segoe UI" panose="020B0502040204020203" pitchFamily="34" charset="0"/>
              </a:rPr>
              <a:t>CareDirector</a:t>
            </a:r>
            <a:endParaRPr lang="en-US" dirty="0">
              <a:latin typeface="Segoe UI" panose="020B0502040204020203" pitchFamily="34" charset="0"/>
              <a:cs typeface="Segoe UI" panose="020B0502040204020203" pitchFamily="34" charset="0"/>
            </a:endParaRPr>
          </a:p>
        </p:txBody>
      </p:sp>
      <p:sp>
        <p:nvSpPr>
          <p:cNvPr id="3" name="Content Placeholder 2"/>
          <p:cNvSpPr>
            <a:spLocks noGrp="1"/>
          </p:cNvSpPr>
          <p:nvPr>
            <p:ph idx="1"/>
          </p:nvPr>
        </p:nvSpPr>
        <p:spPr/>
        <p:txBody>
          <a:bodyPr>
            <a:normAutofit/>
          </a:bodyPr>
          <a:lstStyle/>
          <a:p>
            <a:pPr marL="0" indent="0">
              <a:buNone/>
            </a:pPr>
            <a:r>
              <a:rPr lang="en-US" u="sng" dirty="0" smtClean="0">
                <a:latin typeface="Segoe UI" panose="020B0502040204020203" pitchFamily="34" charset="0"/>
                <a:cs typeface="Segoe UI" panose="020B0502040204020203" pitchFamily="34" charset="0"/>
              </a:rPr>
              <a:t>Sub-Category</a:t>
            </a:r>
            <a:r>
              <a:rPr lang="en-US" dirty="0" smtClean="0">
                <a:latin typeface="Segoe UI" panose="020B0502040204020203" pitchFamily="34" charset="0"/>
                <a:cs typeface="Segoe UI" panose="020B0502040204020203" pitchFamily="34" charset="0"/>
              </a:rPr>
              <a:t>:</a:t>
            </a:r>
          </a:p>
          <a:p>
            <a:r>
              <a:rPr lang="en-US" dirty="0" smtClean="0">
                <a:latin typeface="Segoe UI" panose="020B0502040204020203" pitchFamily="34" charset="0"/>
                <a:cs typeface="Segoe UI" panose="020B0502040204020203" pitchFamily="34" charset="0"/>
              </a:rPr>
              <a:t>Each category has its own set of sub-categories. </a:t>
            </a:r>
          </a:p>
          <a:p>
            <a:pPr marL="0" indent="0">
              <a:buNone/>
            </a:pPr>
            <a:endParaRPr lang="en-US" sz="1400" dirty="0" smtClean="0">
              <a:latin typeface="Segoe UI" panose="020B0502040204020203" pitchFamily="34" charset="0"/>
              <a:cs typeface="Segoe UI" panose="020B0502040204020203" pitchFamily="34" charset="0"/>
            </a:endParaRPr>
          </a:p>
          <a:p>
            <a:r>
              <a:rPr lang="en-US" dirty="0" smtClean="0">
                <a:latin typeface="Segoe UI" panose="020B0502040204020203" pitchFamily="34" charset="0"/>
                <a:cs typeface="Segoe UI" panose="020B0502040204020203" pitchFamily="34" charset="0"/>
              </a:rPr>
              <a:t>This allows you to further define and categorize the Contact Note.  </a:t>
            </a:r>
          </a:p>
          <a:p>
            <a:pPr marL="0" indent="0">
              <a:buNone/>
            </a:pPr>
            <a:endParaRPr lang="en-US" sz="1400" dirty="0" smtClean="0">
              <a:latin typeface="Segoe UI" panose="020B0502040204020203" pitchFamily="34" charset="0"/>
              <a:cs typeface="Segoe UI" panose="020B0502040204020203" pitchFamily="34" charset="0"/>
            </a:endParaRPr>
          </a:p>
          <a:p>
            <a:r>
              <a:rPr lang="en-US" dirty="0" smtClean="0">
                <a:latin typeface="Segoe UI" panose="020B0502040204020203" pitchFamily="34" charset="0"/>
                <a:cs typeface="Segoe UI" panose="020B0502040204020203" pitchFamily="34" charset="0"/>
              </a:rPr>
              <a:t>The Sub-Category is an optional field.</a:t>
            </a:r>
          </a:p>
          <a:p>
            <a:endParaRPr lang="en-US" dirty="0"/>
          </a:p>
          <a:p>
            <a:pPr marL="0" indent="0">
              <a:buNone/>
            </a:pPr>
            <a:endParaRPr lang="en-US" dirty="0" smtClean="0"/>
          </a:p>
        </p:txBody>
      </p:sp>
      <p:pic>
        <p:nvPicPr>
          <p:cNvPr id="4" name="Picture 3"/>
          <p:cNvPicPr>
            <a:picLocks noChangeAspect="1"/>
          </p:cNvPicPr>
          <p:nvPr/>
        </p:nvPicPr>
        <p:blipFill>
          <a:blip r:embed="rId2"/>
          <a:stretch>
            <a:fillRect/>
          </a:stretch>
        </p:blipFill>
        <p:spPr>
          <a:xfrm>
            <a:off x="1419225" y="5254596"/>
            <a:ext cx="9353550" cy="638175"/>
          </a:xfrm>
          <a:prstGeom prst="rect">
            <a:avLst/>
          </a:prstGeom>
        </p:spPr>
      </p:pic>
    </p:spTree>
    <p:extLst>
      <p:ext uri="{BB962C8B-B14F-4D97-AF65-F5344CB8AC3E}">
        <p14:creationId xmlns:p14="http://schemas.microsoft.com/office/powerpoint/2010/main" val="312600581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Segoe UI" panose="020B0502040204020203" pitchFamily="34" charset="0"/>
                <a:cs typeface="Segoe UI" panose="020B0502040204020203" pitchFamily="34" charset="0"/>
              </a:rPr>
              <a:t>CareDirector</a:t>
            </a:r>
            <a:endParaRPr lang="en-US" dirty="0">
              <a:latin typeface="Segoe UI" panose="020B0502040204020203" pitchFamily="34" charset="0"/>
              <a:cs typeface="Segoe UI" panose="020B0502040204020203" pitchFamily="34" charset="0"/>
            </a:endParaRPr>
          </a:p>
        </p:txBody>
      </p:sp>
      <p:sp>
        <p:nvSpPr>
          <p:cNvPr id="3" name="Content Placeholder 2"/>
          <p:cNvSpPr>
            <a:spLocks noGrp="1"/>
          </p:cNvSpPr>
          <p:nvPr>
            <p:ph idx="1"/>
          </p:nvPr>
        </p:nvSpPr>
        <p:spPr/>
        <p:txBody>
          <a:bodyPr/>
          <a:lstStyle/>
          <a:p>
            <a:r>
              <a:rPr lang="en-US" u="sng" dirty="0" smtClean="0">
                <a:latin typeface="Segoe UI" panose="020B0502040204020203" pitchFamily="34" charset="0"/>
                <a:cs typeface="Segoe UI" panose="020B0502040204020203" pitchFamily="34" charset="0"/>
              </a:rPr>
              <a:t>Location</a:t>
            </a:r>
            <a:r>
              <a:rPr lang="en-US" dirty="0" smtClean="0">
                <a:latin typeface="Segoe UI" panose="020B0502040204020203" pitchFamily="34" charset="0"/>
                <a:cs typeface="Segoe UI" panose="020B0502040204020203" pitchFamily="34" charset="0"/>
              </a:rPr>
              <a:t>:  This is an optional field.  If helpful to your program, please indicate if whether the contact with the person served occurred in the community, a home, or an office.  </a:t>
            </a:r>
          </a:p>
          <a:p>
            <a:r>
              <a:rPr lang="en-US" u="sng" dirty="0" smtClean="0">
                <a:latin typeface="Segoe UI" panose="020B0502040204020203" pitchFamily="34" charset="0"/>
                <a:cs typeface="Segoe UI" panose="020B0502040204020203" pitchFamily="34" charset="0"/>
              </a:rPr>
              <a:t>Outcome</a:t>
            </a:r>
            <a:r>
              <a:rPr lang="en-US" dirty="0" smtClean="0">
                <a:latin typeface="Segoe UI" panose="020B0502040204020203" pitchFamily="34" charset="0"/>
                <a:cs typeface="Segoe UI" panose="020B0502040204020203" pitchFamily="34" charset="0"/>
              </a:rPr>
              <a:t>:  The Outcome section of CareDirector has not been built yet.  At this time, leave this field blank.  In the future you will have the ability to tie a Contact Note with a specific outcome.  </a:t>
            </a:r>
          </a:p>
          <a:p>
            <a:endParaRPr lang="en-US" dirty="0">
              <a:latin typeface="Segoe UI" panose="020B0502040204020203" pitchFamily="34" charset="0"/>
              <a:cs typeface="Segoe UI" panose="020B0502040204020203" pitchFamily="34" charset="0"/>
            </a:endParaRPr>
          </a:p>
          <a:p>
            <a:endParaRPr lang="en-US" dirty="0" smtClean="0">
              <a:latin typeface="Segoe UI" panose="020B0502040204020203" pitchFamily="34" charset="0"/>
              <a:cs typeface="Segoe UI" panose="020B0502040204020203" pitchFamily="34" charset="0"/>
            </a:endParaRPr>
          </a:p>
          <a:p>
            <a:endParaRPr lang="en-US" dirty="0">
              <a:latin typeface="Segoe UI" panose="020B0502040204020203" pitchFamily="34" charset="0"/>
              <a:cs typeface="Segoe UI" panose="020B0502040204020203" pitchFamily="34" charset="0"/>
            </a:endParaRPr>
          </a:p>
        </p:txBody>
      </p:sp>
      <p:pic>
        <p:nvPicPr>
          <p:cNvPr id="4" name="Picture 3"/>
          <p:cNvPicPr>
            <a:picLocks noChangeAspect="1"/>
          </p:cNvPicPr>
          <p:nvPr/>
        </p:nvPicPr>
        <p:blipFill>
          <a:blip r:embed="rId2"/>
          <a:stretch>
            <a:fillRect/>
          </a:stretch>
        </p:blipFill>
        <p:spPr>
          <a:xfrm>
            <a:off x="1467889" y="4774378"/>
            <a:ext cx="9372600" cy="1000125"/>
          </a:xfrm>
          <a:prstGeom prst="rect">
            <a:avLst/>
          </a:prstGeom>
        </p:spPr>
      </p:pic>
    </p:spTree>
    <p:extLst>
      <p:ext uri="{BB962C8B-B14F-4D97-AF65-F5344CB8AC3E}">
        <p14:creationId xmlns:p14="http://schemas.microsoft.com/office/powerpoint/2010/main" val="409580187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Segoe UI" panose="020B0502040204020203" pitchFamily="34" charset="0"/>
                <a:cs typeface="Segoe UI" panose="020B0502040204020203" pitchFamily="34" charset="0"/>
              </a:rPr>
              <a:t>CareDirector</a:t>
            </a:r>
            <a:endParaRPr lang="en-US" dirty="0">
              <a:latin typeface="Segoe UI" panose="020B0502040204020203" pitchFamily="34" charset="0"/>
              <a:cs typeface="Segoe UI" panose="020B0502040204020203" pitchFamily="34" charset="0"/>
            </a:endParaRPr>
          </a:p>
        </p:txBody>
      </p:sp>
      <p:sp>
        <p:nvSpPr>
          <p:cNvPr id="3" name="Content Placeholder 2"/>
          <p:cNvSpPr>
            <a:spLocks noGrp="1"/>
          </p:cNvSpPr>
          <p:nvPr>
            <p:ph idx="1"/>
          </p:nvPr>
        </p:nvSpPr>
        <p:spPr/>
        <p:txBody>
          <a:bodyPr/>
          <a:lstStyle/>
          <a:p>
            <a:pPr marL="0" indent="0">
              <a:buNone/>
            </a:pPr>
            <a:r>
              <a:rPr lang="en-US" dirty="0" smtClean="0">
                <a:latin typeface="Segoe UI" panose="020B0502040204020203" pitchFamily="34" charset="0"/>
                <a:cs typeface="Segoe UI" panose="020B0502040204020203" pitchFamily="34" charset="0"/>
              </a:rPr>
              <a:t>Body of the </a:t>
            </a:r>
            <a:r>
              <a:rPr lang="en-US" u="sng" dirty="0" smtClean="0">
                <a:latin typeface="Segoe UI" panose="020B0502040204020203" pitchFamily="34" charset="0"/>
                <a:cs typeface="Segoe UI" panose="020B0502040204020203" pitchFamily="34" charset="0"/>
              </a:rPr>
              <a:t>Contact Note</a:t>
            </a:r>
            <a:r>
              <a:rPr lang="en-US" dirty="0" smtClean="0">
                <a:latin typeface="Segoe UI" panose="020B0502040204020203" pitchFamily="34" charset="0"/>
                <a:cs typeface="Segoe UI" panose="020B0502040204020203" pitchFamily="34" charset="0"/>
              </a:rPr>
              <a:t>:</a:t>
            </a:r>
          </a:p>
          <a:p>
            <a:r>
              <a:rPr lang="en-US" sz="2400" dirty="0" smtClean="0">
                <a:latin typeface="Segoe UI" panose="020B0502040204020203" pitchFamily="34" charset="0"/>
                <a:cs typeface="Segoe UI" panose="020B0502040204020203" pitchFamily="34" charset="0"/>
              </a:rPr>
              <a:t>As noted below, you can change the font size and use spellcheck.  </a:t>
            </a:r>
          </a:p>
          <a:p>
            <a:r>
              <a:rPr lang="en-US" sz="2400" dirty="0" smtClean="0">
                <a:latin typeface="Segoe UI" panose="020B0502040204020203" pitchFamily="34" charset="0"/>
                <a:cs typeface="Segoe UI" panose="020B0502040204020203" pitchFamily="34" charset="0"/>
              </a:rPr>
              <a:t>Please remember that Contact Notes are professional and legal documents.  Read through what you typed and look for any spelling or grammatical errors.   </a:t>
            </a:r>
          </a:p>
          <a:p>
            <a:pPr marL="0" indent="0">
              <a:buNone/>
            </a:pPr>
            <a:endParaRPr lang="en-US" dirty="0">
              <a:latin typeface="Segoe UI" panose="020B0502040204020203" pitchFamily="34" charset="0"/>
              <a:cs typeface="Segoe UI" panose="020B0502040204020203" pitchFamily="34" charset="0"/>
            </a:endParaRPr>
          </a:p>
        </p:txBody>
      </p:sp>
      <p:pic>
        <p:nvPicPr>
          <p:cNvPr id="5" name="Picture 4"/>
          <p:cNvPicPr>
            <a:picLocks noChangeAspect="1"/>
          </p:cNvPicPr>
          <p:nvPr/>
        </p:nvPicPr>
        <p:blipFill>
          <a:blip r:embed="rId2"/>
          <a:stretch>
            <a:fillRect/>
          </a:stretch>
        </p:blipFill>
        <p:spPr>
          <a:xfrm>
            <a:off x="2824699" y="3900602"/>
            <a:ext cx="6542601" cy="2411298"/>
          </a:xfrm>
          <a:prstGeom prst="rect">
            <a:avLst/>
          </a:prstGeom>
          <a:ln>
            <a:solidFill>
              <a:schemeClr val="accent2"/>
            </a:solidFill>
          </a:ln>
        </p:spPr>
      </p:pic>
    </p:spTree>
    <p:extLst>
      <p:ext uri="{BB962C8B-B14F-4D97-AF65-F5344CB8AC3E}">
        <p14:creationId xmlns:p14="http://schemas.microsoft.com/office/powerpoint/2010/main" val="404233202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7200" dirty="0" smtClean="0">
                <a:latin typeface="Segoe UI" panose="020B0502040204020203" pitchFamily="34" charset="0"/>
                <a:cs typeface="Segoe UI" panose="020B0502040204020203" pitchFamily="34" charset="0"/>
              </a:rPr>
              <a:t>CareDirector - Customizations</a:t>
            </a:r>
            <a:endParaRPr lang="en-US" sz="720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00079856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Segoe UI" panose="020B0502040204020203" pitchFamily="34" charset="0"/>
                <a:cs typeface="Segoe UI" panose="020B0502040204020203" pitchFamily="34" charset="0"/>
              </a:rPr>
              <a:t>CareDirector – Customizations </a:t>
            </a:r>
            <a:endParaRPr lang="en-US" dirty="0">
              <a:latin typeface="Segoe UI" panose="020B0502040204020203" pitchFamily="34" charset="0"/>
              <a:cs typeface="Segoe UI" panose="020B0502040204020203" pitchFamily="34" charset="0"/>
            </a:endParaRPr>
          </a:p>
        </p:txBody>
      </p:sp>
      <p:sp>
        <p:nvSpPr>
          <p:cNvPr id="3" name="Content Placeholder 2"/>
          <p:cNvSpPr>
            <a:spLocks noGrp="1"/>
          </p:cNvSpPr>
          <p:nvPr>
            <p:ph idx="1"/>
          </p:nvPr>
        </p:nvSpPr>
        <p:spPr/>
        <p:txBody>
          <a:bodyPr>
            <a:normAutofit fontScale="92500" lnSpcReduction="20000"/>
          </a:bodyPr>
          <a:lstStyle/>
          <a:p>
            <a:pPr marL="0" indent="0">
              <a:buNone/>
            </a:pPr>
            <a:r>
              <a:rPr lang="en-US" u="sng" dirty="0" smtClean="0">
                <a:latin typeface="Segoe UI" panose="020B0502040204020203" pitchFamily="34" charset="0"/>
                <a:cs typeface="Segoe UI" panose="020B0502040204020203" pitchFamily="34" charset="0"/>
              </a:rPr>
              <a:t>Support Activities</a:t>
            </a:r>
            <a:r>
              <a:rPr lang="en-US" dirty="0" smtClean="0">
                <a:latin typeface="Segoe UI" panose="020B0502040204020203" pitchFamily="34" charset="0"/>
                <a:cs typeface="Segoe UI" panose="020B0502040204020203" pitchFamily="34" charset="0"/>
              </a:rPr>
              <a:t>:</a:t>
            </a:r>
          </a:p>
          <a:p>
            <a:r>
              <a:rPr lang="en-US" dirty="0" smtClean="0">
                <a:latin typeface="Segoe UI" panose="020B0502040204020203" pitchFamily="34" charset="0"/>
                <a:cs typeface="Segoe UI" panose="020B0502040204020203" pitchFamily="34" charset="0"/>
              </a:rPr>
              <a:t>The items on the remaining slides, in the CD section, are all customizations made to the Contact Note.  </a:t>
            </a:r>
          </a:p>
          <a:p>
            <a:r>
              <a:rPr lang="en-US" dirty="0" smtClean="0">
                <a:latin typeface="Segoe UI" panose="020B0502040204020203" pitchFamily="34" charset="0"/>
                <a:cs typeface="Segoe UI" panose="020B0502040204020203" pitchFamily="34" charset="0"/>
              </a:rPr>
              <a:t>We have one contact note template that must meet multiple needs in various programs. </a:t>
            </a:r>
            <a:endParaRPr lang="en-US" dirty="0">
              <a:latin typeface="Segoe UI" panose="020B0502040204020203" pitchFamily="34" charset="0"/>
              <a:cs typeface="Segoe UI" panose="020B0502040204020203" pitchFamily="34" charset="0"/>
            </a:endParaRPr>
          </a:p>
          <a:p>
            <a:pPr lvl="0"/>
            <a:r>
              <a:rPr lang="en-US" dirty="0" smtClean="0">
                <a:latin typeface="Segoe UI" panose="020B0502040204020203" pitchFamily="34" charset="0"/>
                <a:cs typeface="Segoe UI" panose="020B0502040204020203" pitchFamily="34" charset="0"/>
              </a:rPr>
              <a:t>These fields were </a:t>
            </a:r>
            <a:r>
              <a:rPr lang="en-US" dirty="0">
                <a:latin typeface="Segoe UI" panose="020B0502040204020203" pitchFamily="34" charset="0"/>
                <a:cs typeface="Segoe UI" panose="020B0502040204020203" pitchFamily="34" charset="0"/>
              </a:rPr>
              <a:t>created for </a:t>
            </a:r>
            <a:r>
              <a:rPr lang="en-US" dirty="0" smtClean="0">
                <a:latin typeface="Segoe UI" panose="020B0502040204020203" pitchFamily="34" charset="0"/>
                <a:cs typeface="Segoe UI" panose="020B0502040204020203" pitchFamily="34" charset="0"/>
              </a:rPr>
              <a:t>IPS, Placement, and ARMHS.  While it is not possible to customize for every specific program need, in the case of these three services it was seen as necessary given their strict reporting requirements.   </a:t>
            </a:r>
            <a:endParaRPr lang="en-US" dirty="0">
              <a:latin typeface="Segoe UI" panose="020B0502040204020203" pitchFamily="34" charset="0"/>
              <a:cs typeface="Segoe UI" panose="020B0502040204020203" pitchFamily="34" charset="0"/>
            </a:endParaRPr>
          </a:p>
          <a:p>
            <a:pPr lvl="0"/>
            <a:r>
              <a:rPr lang="en-US" dirty="0" smtClean="0">
                <a:latin typeface="Segoe UI" panose="020B0502040204020203" pitchFamily="34" charset="0"/>
                <a:cs typeface="Segoe UI" panose="020B0502040204020203" pitchFamily="34" charset="0"/>
              </a:rPr>
              <a:t>These fields are </a:t>
            </a:r>
            <a:r>
              <a:rPr lang="en-US" dirty="0">
                <a:latin typeface="Segoe UI" panose="020B0502040204020203" pitchFamily="34" charset="0"/>
                <a:cs typeface="Segoe UI" panose="020B0502040204020203" pitchFamily="34" charset="0"/>
              </a:rPr>
              <a:t>not required for all </a:t>
            </a:r>
            <a:r>
              <a:rPr lang="en-US" dirty="0" smtClean="0">
                <a:latin typeface="Segoe UI" panose="020B0502040204020203" pitchFamily="34" charset="0"/>
                <a:cs typeface="Segoe UI" panose="020B0502040204020203" pitchFamily="34" charset="0"/>
              </a:rPr>
              <a:t>programs.</a:t>
            </a:r>
            <a:endParaRPr lang="en-US" dirty="0">
              <a:latin typeface="Segoe UI" panose="020B0502040204020203" pitchFamily="34" charset="0"/>
              <a:cs typeface="Segoe UI" panose="020B0502040204020203" pitchFamily="34" charset="0"/>
            </a:endParaRPr>
          </a:p>
          <a:p>
            <a:pPr lvl="0"/>
            <a:r>
              <a:rPr lang="en-US" dirty="0">
                <a:latin typeface="Segoe UI" panose="020B0502040204020203" pitchFamily="34" charset="0"/>
                <a:cs typeface="Segoe UI" panose="020B0502040204020203" pitchFamily="34" charset="0"/>
              </a:rPr>
              <a:t>If they apply to your program or the service you are providing, please choose those that apply.</a:t>
            </a:r>
          </a:p>
          <a:p>
            <a:pPr marL="0" indent="0">
              <a:buNone/>
            </a:pPr>
            <a:endParaRPr lang="en-US" dirty="0"/>
          </a:p>
        </p:txBody>
      </p:sp>
    </p:spTree>
    <p:extLst>
      <p:ext uri="{BB962C8B-B14F-4D97-AF65-F5344CB8AC3E}">
        <p14:creationId xmlns:p14="http://schemas.microsoft.com/office/powerpoint/2010/main" val="319589290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Segoe UI" panose="020B0502040204020203" pitchFamily="34" charset="0"/>
                <a:cs typeface="Segoe UI" panose="020B0502040204020203" pitchFamily="34" charset="0"/>
              </a:rPr>
              <a:t>CareDirector – Customizations </a:t>
            </a:r>
            <a:endParaRPr lang="en-US" dirty="0">
              <a:latin typeface="Segoe UI" panose="020B0502040204020203" pitchFamily="34" charset="0"/>
              <a:cs typeface="Segoe UI" panose="020B0502040204020203" pitchFamily="34" charset="0"/>
            </a:endParaRPr>
          </a:p>
        </p:txBody>
      </p:sp>
      <p:sp>
        <p:nvSpPr>
          <p:cNvPr id="3" name="Content Placeholder 2"/>
          <p:cNvSpPr>
            <a:spLocks noGrp="1"/>
          </p:cNvSpPr>
          <p:nvPr>
            <p:ph idx="1"/>
          </p:nvPr>
        </p:nvSpPr>
        <p:spPr/>
        <p:txBody>
          <a:bodyPr/>
          <a:lstStyle/>
          <a:p>
            <a:pPr marL="0" indent="0">
              <a:buNone/>
            </a:pPr>
            <a:r>
              <a:rPr lang="en-US" sz="2400" u="sng" dirty="0" smtClean="0">
                <a:latin typeface="Segoe UI" panose="020B0502040204020203" pitchFamily="34" charset="0"/>
                <a:cs typeface="Segoe UI" panose="020B0502040204020203" pitchFamily="34" charset="0"/>
              </a:rPr>
              <a:t>Employment</a:t>
            </a:r>
            <a:r>
              <a:rPr lang="en-US" sz="2400" dirty="0" smtClean="0">
                <a:latin typeface="Segoe UI" panose="020B0502040204020203" pitchFamily="34" charset="0"/>
                <a:cs typeface="Segoe UI" panose="020B0502040204020203" pitchFamily="34" charset="0"/>
              </a:rPr>
              <a:t>: There are 5 pick list fields that allow you to choose a support activity. For each activity that is chosen there must be a narrative paragraph within the contact notes that addresses this.  In the example below both employer contact and benefit planning were chosen.  This means that both topics must have their own paragraph within the Contact Note.   </a:t>
            </a:r>
          </a:p>
          <a:p>
            <a:pPr marL="0" indent="0">
              <a:buNone/>
            </a:pPr>
            <a:endParaRPr lang="en-US" dirty="0">
              <a:latin typeface="Segoe UI" panose="020B0502040204020203" pitchFamily="34" charset="0"/>
              <a:cs typeface="Segoe UI" panose="020B0502040204020203" pitchFamily="34" charset="0"/>
            </a:endParaRPr>
          </a:p>
          <a:p>
            <a:pPr marL="0" indent="0">
              <a:buNone/>
            </a:pPr>
            <a:endParaRPr lang="en-US" dirty="0" smtClean="0">
              <a:latin typeface="Segoe UI" panose="020B0502040204020203" pitchFamily="34" charset="0"/>
              <a:cs typeface="Segoe UI" panose="020B0502040204020203" pitchFamily="34" charset="0"/>
            </a:endParaRPr>
          </a:p>
          <a:p>
            <a:pPr marL="0" indent="0">
              <a:buNone/>
            </a:pPr>
            <a:endParaRPr lang="en-US" dirty="0">
              <a:latin typeface="Segoe UI" panose="020B0502040204020203" pitchFamily="34" charset="0"/>
              <a:cs typeface="Segoe UI" panose="020B0502040204020203" pitchFamily="34" charset="0"/>
            </a:endParaRPr>
          </a:p>
          <a:p>
            <a:pPr marL="0" indent="0">
              <a:buNone/>
            </a:pPr>
            <a:endParaRPr lang="en-US" dirty="0" smtClean="0">
              <a:latin typeface="Segoe UI" panose="020B0502040204020203" pitchFamily="34" charset="0"/>
              <a:cs typeface="Segoe UI" panose="020B0502040204020203" pitchFamily="34" charset="0"/>
            </a:endParaRPr>
          </a:p>
          <a:p>
            <a:pPr marL="0" indent="0">
              <a:buNone/>
            </a:pPr>
            <a:endParaRPr lang="en-US" dirty="0">
              <a:latin typeface="Segoe UI" panose="020B0502040204020203" pitchFamily="34" charset="0"/>
              <a:cs typeface="Segoe UI" panose="020B0502040204020203" pitchFamily="34" charset="0"/>
            </a:endParaRPr>
          </a:p>
        </p:txBody>
      </p:sp>
      <p:pic>
        <p:nvPicPr>
          <p:cNvPr id="6" name="Picture 5"/>
          <p:cNvPicPr>
            <a:picLocks noChangeAspect="1"/>
          </p:cNvPicPr>
          <p:nvPr/>
        </p:nvPicPr>
        <p:blipFill>
          <a:blip r:embed="rId2"/>
          <a:stretch>
            <a:fillRect/>
          </a:stretch>
        </p:blipFill>
        <p:spPr>
          <a:xfrm>
            <a:off x="3113117" y="4768064"/>
            <a:ext cx="5897879" cy="1519423"/>
          </a:xfrm>
          <a:prstGeom prst="rect">
            <a:avLst/>
          </a:prstGeom>
        </p:spPr>
      </p:pic>
      <p:pic>
        <p:nvPicPr>
          <p:cNvPr id="7" name="Picture 6"/>
          <p:cNvPicPr>
            <a:picLocks noChangeAspect="1"/>
          </p:cNvPicPr>
          <p:nvPr/>
        </p:nvPicPr>
        <p:blipFill>
          <a:blip r:embed="rId3"/>
          <a:stretch>
            <a:fillRect/>
          </a:stretch>
        </p:blipFill>
        <p:spPr>
          <a:xfrm>
            <a:off x="2077489" y="3547723"/>
            <a:ext cx="7606838" cy="1239818"/>
          </a:xfrm>
          <a:prstGeom prst="rect">
            <a:avLst/>
          </a:prstGeom>
        </p:spPr>
      </p:pic>
    </p:spTree>
    <p:extLst>
      <p:ext uri="{BB962C8B-B14F-4D97-AF65-F5344CB8AC3E}">
        <p14:creationId xmlns:p14="http://schemas.microsoft.com/office/powerpoint/2010/main" val="7184170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Segoe UI" panose="020B0502040204020203" pitchFamily="34" charset="0"/>
                <a:cs typeface="Segoe UI" panose="020B0502040204020203" pitchFamily="34" charset="0"/>
              </a:rPr>
              <a:t>CareDirector – Customizations </a:t>
            </a:r>
            <a:endParaRPr lang="en-US" dirty="0">
              <a:latin typeface="Segoe UI" panose="020B0502040204020203" pitchFamily="34" charset="0"/>
              <a:cs typeface="Segoe UI" panose="020B0502040204020203" pitchFamily="34" charset="0"/>
            </a:endParaRPr>
          </a:p>
        </p:txBody>
      </p:sp>
      <p:sp>
        <p:nvSpPr>
          <p:cNvPr id="3" name="Content Placeholder 2"/>
          <p:cNvSpPr>
            <a:spLocks noGrp="1"/>
          </p:cNvSpPr>
          <p:nvPr>
            <p:ph idx="1"/>
          </p:nvPr>
        </p:nvSpPr>
        <p:spPr/>
        <p:txBody>
          <a:bodyPr/>
          <a:lstStyle/>
          <a:p>
            <a:pPr marL="0" indent="0">
              <a:buNone/>
            </a:pPr>
            <a:r>
              <a:rPr lang="en-US" u="sng" dirty="0" smtClean="0">
                <a:latin typeface="Segoe UI" panose="020B0502040204020203" pitchFamily="34" charset="0"/>
                <a:cs typeface="Segoe UI" panose="020B0502040204020203" pitchFamily="34" charset="0"/>
              </a:rPr>
              <a:t>ARMHS Mod</a:t>
            </a:r>
            <a:r>
              <a:rPr lang="en-US" dirty="0" smtClean="0">
                <a:latin typeface="Segoe UI" panose="020B0502040204020203" pitchFamily="34" charset="0"/>
                <a:cs typeface="Segoe UI" panose="020B0502040204020203" pitchFamily="34" charset="0"/>
              </a:rPr>
              <a:t>: For those who bill under ARMHS there are five modifiers available in this pick list: </a:t>
            </a:r>
          </a:p>
          <a:p>
            <a:pPr marL="365760"/>
            <a:r>
              <a:rPr lang="en-US" sz="2400" dirty="0" smtClean="0">
                <a:latin typeface="Segoe UI" panose="020B0502040204020203" pitchFamily="34" charset="0"/>
                <a:cs typeface="Segoe UI" panose="020B0502040204020203" pitchFamily="34" charset="0"/>
              </a:rPr>
              <a:t>Individual</a:t>
            </a:r>
          </a:p>
          <a:p>
            <a:pPr marL="365760"/>
            <a:r>
              <a:rPr lang="en-US" sz="2400" dirty="0" smtClean="0">
                <a:latin typeface="Segoe UI" panose="020B0502040204020203" pitchFamily="34" charset="0"/>
                <a:cs typeface="Segoe UI" panose="020B0502040204020203" pitchFamily="34" charset="0"/>
              </a:rPr>
              <a:t>Group</a:t>
            </a:r>
          </a:p>
          <a:p>
            <a:pPr marL="365760"/>
            <a:r>
              <a:rPr lang="en-US" sz="2400" dirty="0" smtClean="0">
                <a:latin typeface="Segoe UI" panose="020B0502040204020203" pitchFamily="34" charset="0"/>
                <a:cs typeface="Segoe UI" panose="020B0502040204020203" pitchFamily="34" charset="0"/>
              </a:rPr>
              <a:t>Functional Assessment</a:t>
            </a:r>
          </a:p>
          <a:p>
            <a:pPr marL="365760"/>
            <a:r>
              <a:rPr lang="en-US" sz="2400" dirty="0" smtClean="0">
                <a:latin typeface="Segoe UI" panose="020B0502040204020203" pitchFamily="34" charset="0"/>
                <a:cs typeface="Segoe UI" panose="020B0502040204020203" pitchFamily="34" charset="0"/>
              </a:rPr>
              <a:t>Individual Treatment</a:t>
            </a:r>
          </a:p>
          <a:p>
            <a:pPr marL="365760"/>
            <a:r>
              <a:rPr lang="en-US" sz="2400" dirty="0" smtClean="0">
                <a:latin typeface="Segoe UI" panose="020B0502040204020203" pitchFamily="34" charset="0"/>
                <a:cs typeface="Segoe UI" panose="020B0502040204020203" pitchFamily="34" charset="0"/>
              </a:rPr>
              <a:t>Community Intervention</a:t>
            </a:r>
          </a:p>
          <a:p>
            <a:pPr marL="137160" indent="0">
              <a:buNone/>
            </a:pPr>
            <a:endParaRPr lang="en-US" sz="2400" dirty="0">
              <a:latin typeface="Segoe UI" panose="020B0502040204020203" pitchFamily="34" charset="0"/>
              <a:cs typeface="Segoe UI" panose="020B0502040204020203" pitchFamily="34" charset="0"/>
            </a:endParaRPr>
          </a:p>
        </p:txBody>
      </p:sp>
      <p:pic>
        <p:nvPicPr>
          <p:cNvPr id="4" name="Picture 3"/>
          <p:cNvPicPr>
            <a:picLocks noChangeAspect="1"/>
          </p:cNvPicPr>
          <p:nvPr/>
        </p:nvPicPr>
        <p:blipFill>
          <a:blip r:embed="rId2"/>
          <a:stretch>
            <a:fillRect/>
          </a:stretch>
        </p:blipFill>
        <p:spPr>
          <a:xfrm>
            <a:off x="1604962" y="5094144"/>
            <a:ext cx="8982075" cy="742950"/>
          </a:xfrm>
          <a:prstGeom prst="rect">
            <a:avLst/>
          </a:prstGeom>
        </p:spPr>
      </p:pic>
    </p:spTree>
    <p:extLst>
      <p:ext uri="{BB962C8B-B14F-4D97-AF65-F5344CB8AC3E}">
        <p14:creationId xmlns:p14="http://schemas.microsoft.com/office/powerpoint/2010/main" val="186529405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Segoe UI" panose="020B0502040204020203" pitchFamily="34" charset="0"/>
                <a:cs typeface="Segoe UI" panose="020B0502040204020203" pitchFamily="34" charset="0"/>
              </a:rPr>
              <a:t>CareDirector – Customizations </a:t>
            </a:r>
            <a:endParaRPr lang="en-US" dirty="0">
              <a:latin typeface="Segoe UI" panose="020B0502040204020203" pitchFamily="34" charset="0"/>
              <a:cs typeface="Segoe UI" panose="020B0502040204020203" pitchFamily="34" charset="0"/>
            </a:endParaRPr>
          </a:p>
        </p:txBody>
      </p:sp>
      <p:sp>
        <p:nvSpPr>
          <p:cNvPr id="3" name="Content Placeholder 2"/>
          <p:cNvSpPr>
            <a:spLocks noGrp="1"/>
          </p:cNvSpPr>
          <p:nvPr>
            <p:ph idx="1"/>
          </p:nvPr>
        </p:nvSpPr>
        <p:spPr>
          <a:xfrm>
            <a:off x="838200" y="1817313"/>
            <a:ext cx="10515600" cy="4351338"/>
          </a:xfrm>
        </p:spPr>
        <p:txBody>
          <a:bodyPr/>
          <a:lstStyle/>
          <a:p>
            <a:pPr marL="0" indent="0">
              <a:buNone/>
            </a:pPr>
            <a:r>
              <a:rPr lang="en-US" sz="2000" u="sng" dirty="0" smtClean="0">
                <a:latin typeface="Segoe UI" panose="020B0502040204020203" pitchFamily="34" charset="0"/>
                <a:cs typeface="Segoe UI" panose="020B0502040204020203" pitchFamily="34" charset="0"/>
              </a:rPr>
              <a:t>ARMHS</a:t>
            </a:r>
            <a:r>
              <a:rPr lang="en-US" sz="2000" dirty="0" smtClean="0">
                <a:latin typeface="Segoe UI" panose="020B0502040204020203" pitchFamily="34" charset="0"/>
                <a:cs typeface="Segoe UI" panose="020B0502040204020203" pitchFamily="34" charset="0"/>
              </a:rPr>
              <a:t>: There are two pick lists for ARMHS support activities.  The activities include: </a:t>
            </a:r>
          </a:p>
          <a:p>
            <a:pPr marL="365760"/>
            <a:r>
              <a:rPr lang="en-US" sz="1800" dirty="0" smtClean="0">
                <a:latin typeface="Segoe UI" panose="020B0502040204020203" pitchFamily="34" charset="0"/>
                <a:cs typeface="Segoe UI" panose="020B0502040204020203" pitchFamily="34" charset="0"/>
              </a:rPr>
              <a:t>Care Coordination</a:t>
            </a:r>
          </a:p>
          <a:p>
            <a:pPr marL="365760"/>
            <a:r>
              <a:rPr lang="en-US" sz="1800" dirty="0" smtClean="0">
                <a:latin typeface="Segoe UI" panose="020B0502040204020203" pitchFamily="34" charset="0"/>
                <a:cs typeface="Segoe UI" panose="020B0502040204020203" pitchFamily="34" charset="0"/>
              </a:rPr>
              <a:t>Benefit Planning</a:t>
            </a:r>
          </a:p>
          <a:p>
            <a:pPr marL="365760"/>
            <a:r>
              <a:rPr lang="en-US" sz="1800" dirty="0" smtClean="0">
                <a:latin typeface="Segoe UI" panose="020B0502040204020203" pitchFamily="34" charset="0"/>
                <a:cs typeface="Segoe UI" panose="020B0502040204020203" pitchFamily="34" charset="0"/>
              </a:rPr>
              <a:t>Not Medically Necessary</a:t>
            </a:r>
          </a:p>
          <a:p>
            <a:endParaRPr lang="en-US" dirty="0">
              <a:latin typeface="Segoe UI" panose="020B0502040204020203" pitchFamily="34" charset="0"/>
              <a:cs typeface="Segoe UI" panose="020B0502040204020203" pitchFamily="34" charset="0"/>
            </a:endParaRPr>
          </a:p>
          <a:p>
            <a:endParaRPr lang="en-US" dirty="0" smtClean="0">
              <a:latin typeface="Segoe UI" panose="020B0502040204020203" pitchFamily="34" charset="0"/>
              <a:cs typeface="Segoe UI" panose="020B0502040204020203" pitchFamily="34" charset="0"/>
            </a:endParaRPr>
          </a:p>
          <a:p>
            <a:pPr marL="0" indent="0">
              <a:buNone/>
            </a:pPr>
            <a:endParaRPr lang="en-US" sz="2000" u="sng" dirty="0" smtClean="0">
              <a:latin typeface="Segoe UI" panose="020B0502040204020203" pitchFamily="34" charset="0"/>
              <a:cs typeface="Segoe UI" panose="020B0502040204020203" pitchFamily="34" charset="0"/>
            </a:endParaRPr>
          </a:p>
          <a:p>
            <a:pPr marL="0" indent="0">
              <a:buNone/>
            </a:pPr>
            <a:r>
              <a:rPr lang="en-US" sz="2000" u="sng" dirty="0" smtClean="0">
                <a:latin typeface="Segoe UI" panose="020B0502040204020203" pitchFamily="34" charset="0"/>
                <a:cs typeface="Segoe UI" panose="020B0502040204020203" pitchFamily="34" charset="0"/>
              </a:rPr>
              <a:t>Coordinate </a:t>
            </a:r>
            <a:r>
              <a:rPr lang="en-US" sz="2000" u="sng" dirty="0">
                <a:latin typeface="Segoe UI" panose="020B0502040204020203" pitchFamily="34" charset="0"/>
                <a:cs typeface="Segoe UI" panose="020B0502040204020203" pitchFamily="34" charset="0"/>
              </a:rPr>
              <a:t>w/</a:t>
            </a:r>
            <a:r>
              <a:rPr lang="en-US" sz="2000" dirty="0">
                <a:latin typeface="Segoe UI" panose="020B0502040204020203" pitchFamily="34" charset="0"/>
                <a:cs typeface="Segoe UI" panose="020B0502040204020203" pitchFamily="34" charset="0"/>
              </a:rPr>
              <a:t>:  Use this look-up field to indicate who you need to coordinate services with.</a:t>
            </a:r>
          </a:p>
        </p:txBody>
      </p:sp>
      <p:pic>
        <p:nvPicPr>
          <p:cNvPr id="5" name="Picture 4"/>
          <p:cNvPicPr>
            <a:picLocks noChangeAspect="1"/>
          </p:cNvPicPr>
          <p:nvPr/>
        </p:nvPicPr>
        <p:blipFill>
          <a:blip r:embed="rId2"/>
          <a:stretch>
            <a:fillRect/>
          </a:stretch>
        </p:blipFill>
        <p:spPr>
          <a:xfrm>
            <a:off x="1628775" y="3400425"/>
            <a:ext cx="8934450" cy="971550"/>
          </a:xfrm>
          <a:prstGeom prst="rect">
            <a:avLst/>
          </a:prstGeom>
        </p:spPr>
      </p:pic>
      <p:pic>
        <p:nvPicPr>
          <p:cNvPr id="6" name="Picture 5"/>
          <p:cNvPicPr>
            <a:picLocks noChangeAspect="1"/>
          </p:cNvPicPr>
          <p:nvPr/>
        </p:nvPicPr>
        <p:blipFill>
          <a:blip r:embed="rId3"/>
          <a:stretch>
            <a:fillRect/>
          </a:stretch>
        </p:blipFill>
        <p:spPr>
          <a:xfrm>
            <a:off x="1628775" y="5416176"/>
            <a:ext cx="8877300" cy="752475"/>
          </a:xfrm>
          <a:prstGeom prst="rect">
            <a:avLst/>
          </a:prstGeom>
        </p:spPr>
      </p:pic>
    </p:spTree>
    <p:extLst>
      <p:ext uri="{BB962C8B-B14F-4D97-AF65-F5344CB8AC3E}">
        <p14:creationId xmlns:p14="http://schemas.microsoft.com/office/powerpoint/2010/main" val="1192018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Segoe UI" panose="020B0502040204020203" pitchFamily="34" charset="0"/>
                <a:cs typeface="Segoe UI" panose="020B0502040204020203" pitchFamily="34" charset="0"/>
              </a:rPr>
              <a:t>Activity Tracking</a:t>
            </a:r>
            <a:endParaRPr lang="en-US" dirty="0">
              <a:latin typeface="Segoe UI" panose="020B0502040204020203" pitchFamily="34" charset="0"/>
              <a:cs typeface="Segoe UI" panose="020B0502040204020203" pitchFamily="34" charset="0"/>
            </a:endParaRPr>
          </a:p>
        </p:txBody>
      </p:sp>
      <p:sp>
        <p:nvSpPr>
          <p:cNvPr id="3" name="Content Placeholder 2"/>
          <p:cNvSpPr>
            <a:spLocks noGrp="1"/>
          </p:cNvSpPr>
          <p:nvPr>
            <p:ph sz="half" idx="1"/>
          </p:nvPr>
        </p:nvSpPr>
        <p:spPr/>
        <p:txBody>
          <a:bodyPr>
            <a:normAutofit/>
          </a:bodyPr>
          <a:lstStyle/>
          <a:p>
            <a:pPr marL="0" lvl="0" indent="0">
              <a:buNone/>
            </a:pPr>
            <a:r>
              <a:rPr lang="en-US" dirty="0" smtClean="0">
                <a:latin typeface="Segoe UI" panose="020B0502040204020203" pitchFamily="34" charset="0"/>
                <a:cs typeface="Segoe UI" panose="020B0502040204020203" pitchFamily="34" charset="0"/>
              </a:rPr>
              <a:t>This presentation will outline how to write Contact Notes.  </a:t>
            </a:r>
          </a:p>
          <a:p>
            <a:pPr marL="0" lvl="0" indent="0">
              <a:buNone/>
            </a:pPr>
            <a:endParaRPr lang="en-US" dirty="0">
              <a:latin typeface="Segoe UI" panose="020B0502040204020203" pitchFamily="34" charset="0"/>
              <a:cs typeface="Segoe UI" panose="020B0502040204020203" pitchFamily="34" charset="0"/>
            </a:endParaRPr>
          </a:p>
          <a:p>
            <a:pPr marL="0" lvl="0" indent="0">
              <a:buNone/>
            </a:pPr>
            <a:r>
              <a:rPr lang="en-US" dirty="0" smtClean="0">
                <a:latin typeface="Segoe UI" panose="020B0502040204020203" pitchFamily="34" charset="0"/>
                <a:cs typeface="Segoe UI" panose="020B0502040204020203" pitchFamily="34" charset="0"/>
              </a:rPr>
              <a:t>Let’s take a few minutes to review other Activities tracked in CareDirector: </a:t>
            </a:r>
          </a:p>
          <a:p>
            <a:pPr lvl="1"/>
            <a:r>
              <a:rPr lang="en-US" dirty="0" smtClean="0">
                <a:latin typeface="Segoe UI" panose="020B0502040204020203" pitchFamily="34" charset="0"/>
                <a:cs typeface="Segoe UI" panose="020B0502040204020203" pitchFamily="34" charset="0"/>
              </a:rPr>
              <a:t>Fax</a:t>
            </a:r>
          </a:p>
          <a:p>
            <a:pPr lvl="1"/>
            <a:r>
              <a:rPr lang="en-US" dirty="0" smtClean="0">
                <a:latin typeface="Segoe UI" panose="020B0502040204020203" pitchFamily="34" charset="0"/>
                <a:cs typeface="Segoe UI" panose="020B0502040204020203" pitchFamily="34" charset="0"/>
              </a:rPr>
              <a:t>Phone Call </a:t>
            </a:r>
          </a:p>
          <a:p>
            <a:pPr lvl="1"/>
            <a:r>
              <a:rPr lang="en-US" dirty="0" smtClean="0">
                <a:latin typeface="Segoe UI" panose="020B0502040204020203" pitchFamily="34" charset="0"/>
                <a:cs typeface="Segoe UI" panose="020B0502040204020203" pitchFamily="34" charset="0"/>
              </a:rPr>
              <a:t>Email</a:t>
            </a:r>
          </a:p>
          <a:p>
            <a:pPr lvl="1"/>
            <a:r>
              <a:rPr lang="en-US" dirty="0" smtClean="0">
                <a:latin typeface="Segoe UI" panose="020B0502040204020203" pitchFamily="34" charset="0"/>
                <a:cs typeface="Segoe UI" panose="020B0502040204020203" pitchFamily="34" charset="0"/>
              </a:rPr>
              <a:t>General Information </a:t>
            </a:r>
          </a:p>
          <a:p>
            <a:endParaRPr lang="en-US" dirty="0"/>
          </a:p>
        </p:txBody>
      </p:sp>
      <p:pic>
        <p:nvPicPr>
          <p:cNvPr id="7" name="Content Placeholder 6"/>
          <p:cNvPicPr>
            <a:picLocks noGrp="1" noChangeAspect="1"/>
          </p:cNvPicPr>
          <p:nvPr>
            <p:ph sz="half" idx="2"/>
          </p:nvPr>
        </p:nvPicPr>
        <p:blipFill>
          <a:blip r:embed="rId2"/>
          <a:stretch>
            <a:fillRect/>
          </a:stretch>
        </p:blipFill>
        <p:spPr>
          <a:xfrm>
            <a:off x="7132600" y="1825625"/>
            <a:ext cx="3648075" cy="4048125"/>
          </a:xfrm>
          <a:prstGeom prst="rect">
            <a:avLst/>
          </a:prstGeom>
        </p:spPr>
      </p:pic>
    </p:spTree>
    <p:extLst>
      <p:ext uri="{BB962C8B-B14F-4D97-AF65-F5344CB8AC3E}">
        <p14:creationId xmlns:p14="http://schemas.microsoft.com/office/powerpoint/2010/main" val="322077256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Segoe UI" panose="020B0502040204020203" pitchFamily="34" charset="0"/>
                <a:cs typeface="Segoe UI" panose="020B0502040204020203" pitchFamily="34" charset="0"/>
              </a:rPr>
              <a:t>CareDirector – Customizations </a:t>
            </a:r>
            <a:endParaRPr lang="en-US" dirty="0">
              <a:latin typeface="Segoe UI" panose="020B0502040204020203" pitchFamily="34" charset="0"/>
              <a:cs typeface="Segoe UI" panose="020B0502040204020203" pitchFamily="34" charset="0"/>
            </a:endParaRPr>
          </a:p>
        </p:txBody>
      </p:sp>
      <p:sp>
        <p:nvSpPr>
          <p:cNvPr id="3" name="Content Placeholder 2"/>
          <p:cNvSpPr>
            <a:spLocks noGrp="1"/>
          </p:cNvSpPr>
          <p:nvPr>
            <p:ph idx="1"/>
          </p:nvPr>
        </p:nvSpPr>
        <p:spPr/>
        <p:txBody>
          <a:bodyPr>
            <a:normAutofit/>
          </a:bodyPr>
          <a:lstStyle/>
          <a:p>
            <a:pPr marL="0" indent="0">
              <a:buNone/>
            </a:pPr>
            <a:r>
              <a:rPr lang="en-US" b="1" dirty="0" smtClean="0">
                <a:latin typeface="Segoe UI" panose="020B0502040204020203" pitchFamily="34" charset="0"/>
                <a:cs typeface="Segoe UI" panose="020B0502040204020203" pitchFamily="34" charset="0"/>
              </a:rPr>
              <a:t>Details Section</a:t>
            </a:r>
            <a:r>
              <a:rPr lang="en-US" dirty="0" smtClean="0">
                <a:latin typeface="Segoe UI" panose="020B0502040204020203" pitchFamily="34" charset="0"/>
                <a:cs typeface="Segoe UI" panose="020B0502040204020203" pitchFamily="34" charset="0"/>
              </a:rPr>
              <a:t>: This is specifically for those who are billing under IPS.  </a:t>
            </a:r>
          </a:p>
          <a:p>
            <a:pPr marL="0" indent="0">
              <a:buNone/>
            </a:pPr>
            <a:r>
              <a:rPr lang="en-US" sz="2000" u="sng" dirty="0" smtClean="0">
                <a:latin typeface="Segoe UI" panose="020B0502040204020203" pitchFamily="34" charset="0"/>
                <a:cs typeface="Segoe UI" panose="020B0502040204020203" pitchFamily="34" charset="0"/>
              </a:rPr>
              <a:t>Employment Plan Start Date</a:t>
            </a:r>
            <a:r>
              <a:rPr lang="en-US" sz="2000" dirty="0" smtClean="0">
                <a:latin typeface="Segoe UI" panose="020B0502040204020203" pitchFamily="34" charset="0"/>
                <a:cs typeface="Segoe UI" panose="020B0502040204020203" pitchFamily="34" charset="0"/>
              </a:rPr>
              <a:t>:  Enter in the date the employment plan started. </a:t>
            </a:r>
          </a:p>
          <a:p>
            <a:pPr marL="0" indent="0">
              <a:buNone/>
            </a:pPr>
            <a:r>
              <a:rPr lang="en-US" sz="2000" u="sng" dirty="0" smtClean="0">
                <a:latin typeface="Segoe UI" panose="020B0502040204020203" pitchFamily="34" charset="0"/>
                <a:cs typeface="Segoe UI" panose="020B0502040204020203" pitchFamily="34" charset="0"/>
              </a:rPr>
              <a:t>Rapid Job Search</a:t>
            </a:r>
            <a:r>
              <a:rPr lang="en-US" sz="2000" dirty="0" smtClean="0">
                <a:latin typeface="Segoe UI" panose="020B0502040204020203" pitchFamily="34" charset="0"/>
                <a:cs typeface="Segoe UI" panose="020B0502040204020203" pitchFamily="34" charset="0"/>
              </a:rPr>
              <a:t>: Within 30 days of program entry an initial employment assessment and first face-to-face contact with an employer has occurred. This must be checked yes and also addressed in the contact note. </a:t>
            </a:r>
          </a:p>
          <a:p>
            <a:pPr marL="0" indent="0">
              <a:buNone/>
            </a:pPr>
            <a:r>
              <a:rPr lang="en-US" sz="2000" u="sng" dirty="0" smtClean="0">
                <a:latin typeface="Segoe UI" panose="020B0502040204020203" pitchFamily="34" charset="0"/>
                <a:cs typeface="Segoe UI" panose="020B0502040204020203" pitchFamily="34" charset="0"/>
              </a:rPr>
              <a:t>First Face to Face Employer Contact</a:t>
            </a:r>
            <a:r>
              <a:rPr lang="en-US" sz="2000" dirty="0" smtClean="0">
                <a:latin typeface="Segoe UI" panose="020B0502040204020203" pitchFamily="34" charset="0"/>
                <a:cs typeface="Segoe UI" panose="020B0502040204020203" pitchFamily="34" charset="0"/>
              </a:rPr>
              <a:t>: Within 30 days of the employment plan starting, the first face-to-face employer contact must checked yes and also addressed in the contact note. </a:t>
            </a:r>
          </a:p>
          <a:p>
            <a:pPr marL="0" indent="0">
              <a:buNone/>
            </a:pPr>
            <a:endParaRPr lang="en-US" sz="2000" dirty="0">
              <a:latin typeface="Segoe UI" panose="020B0502040204020203" pitchFamily="34" charset="0"/>
              <a:cs typeface="Segoe UI" panose="020B0502040204020203" pitchFamily="34" charset="0"/>
            </a:endParaRPr>
          </a:p>
        </p:txBody>
      </p:sp>
      <p:pic>
        <p:nvPicPr>
          <p:cNvPr id="6" name="Picture 5"/>
          <p:cNvPicPr>
            <a:picLocks noChangeAspect="1"/>
          </p:cNvPicPr>
          <p:nvPr/>
        </p:nvPicPr>
        <p:blipFill>
          <a:blip r:embed="rId2"/>
          <a:stretch>
            <a:fillRect/>
          </a:stretch>
        </p:blipFill>
        <p:spPr>
          <a:xfrm>
            <a:off x="2305785" y="4699012"/>
            <a:ext cx="8012690" cy="1612888"/>
          </a:xfrm>
          <a:prstGeom prst="rect">
            <a:avLst/>
          </a:prstGeom>
        </p:spPr>
      </p:pic>
    </p:spTree>
    <p:extLst>
      <p:ext uri="{BB962C8B-B14F-4D97-AF65-F5344CB8AC3E}">
        <p14:creationId xmlns:p14="http://schemas.microsoft.com/office/powerpoint/2010/main" val="147047548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Segoe UI" panose="020B0502040204020203" pitchFamily="34" charset="0"/>
                <a:cs typeface="Segoe UI" panose="020B0502040204020203" pitchFamily="34" charset="0"/>
              </a:rPr>
              <a:t>CareDirector – Customizations </a:t>
            </a:r>
            <a:endParaRPr lang="en-US" dirty="0">
              <a:latin typeface="Segoe UI" panose="020B0502040204020203" pitchFamily="34" charset="0"/>
              <a:cs typeface="Segoe UI" panose="020B0502040204020203" pitchFamily="34" charset="0"/>
            </a:endParaRPr>
          </a:p>
        </p:txBody>
      </p:sp>
      <p:sp>
        <p:nvSpPr>
          <p:cNvPr id="3" name="Content Placeholder 2"/>
          <p:cNvSpPr>
            <a:spLocks noGrp="1"/>
          </p:cNvSpPr>
          <p:nvPr>
            <p:ph idx="1"/>
          </p:nvPr>
        </p:nvSpPr>
        <p:spPr/>
        <p:txBody>
          <a:bodyPr/>
          <a:lstStyle/>
          <a:p>
            <a:pPr marL="0" indent="0">
              <a:buNone/>
            </a:pPr>
            <a:r>
              <a:rPr lang="en-US" u="sng" dirty="0" smtClean="0">
                <a:latin typeface="Segoe UI" panose="020B0502040204020203" pitchFamily="34" charset="0"/>
                <a:cs typeface="Segoe UI" panose="020B0502040204020203" pitchFamily="34" charset="0"/>
              </a:rPr>
              <a:t>Date of Job Loss</a:t>
            </a:r>
            <a:r>
              <a:rPr lang="en-US" dirty="0" smtClean="0">
                <a:latin typeface="Segoe UI" panose="020B0502040204020203" pitchFamily="34" charset="0"/>
                <a:cs typeface="Segoe UI" panose="020B0502040204020203" pitchFamily="34" charset="0"/>
              </a:rPr>
              <a:t>: Enter the date the job was lost.  You must </a:t>
            </a:r>
            <a:r>
              <a:rPr lang="en-US" i="1" dirty="0" smtClean="0">
                <a:latin typeface="Segoe UI" panose="020B0502040204020203" pitchFamily="34" charset="0"/>
                <a:cs typeface="Segoe UI" panose="020B0502040204020203" pitchFamily="34" charset="0"/>
              </a:rPr>
              <a:t>also</a:t>
            </a:r>
            <a:r>
              <a:rPr lang="en-US" dirty="0" smtClean="0">
                <a:latin typeface="Segoe UI" panose="020B0502040204020203" pitchFamily="34" charset="0"/>
                <a:cs typeface="Segoe UI" panose="020B0502040204020203" pitchFamily="34" charset="0"/>
              </a:rPr>
              <a:t> end the job in the Employment Record. </a:t>
            </a:r>
          </a:p>
          <a:p>
            <a:pPr marL="0" indent="0">
              <a:buNone/>
            </a:pPr>
            <a:endParaRPr lang="en-US" dirty="0" smtClean="0">
              <a:latin typeface="Segoe UI" panose="020B0502040204020203" pitchFamily="34" charset="0"/>
              <a:cs typeface="Segoe UI" panose="020B0502040204020203" pitchFamily="34" charset="0"/>
            </a:endParaRPr>
          </a:p>
          <a:p>
            <a:pPr marL="0" indent="0">
              <a:buNone/>
            </a:pPr>
            <a:r>
              <a:rPr lang="en-US" u="sng" dirty="0" smtClean="0">
                <a:latin typeface="Segoe UI" panose="020B0502040204020203" pitchFamily="34" charset="0"/>
                <a:cs typeface="Segoe UI" panose="020B0502040204020203" pitchFamily="34" charset="0"/>
              </a:rPr>
              <a:t>Follow Up After Job Loss</a:t>
            </a:r>
            <a:r>
              <a:rPr lang="en-US" dirty="0" smtClean="0">
                <a:latin typeface="Segoe UI" panose="020B0502040204020203" pitchFamily="34" charset="0"/>
                <a:cs typeface="Segoe UI" panose="020B0502040204020203" pitchFamily="34" charset="0"/>
              </a:rPr>
              <a:t>: Within 3 days after a job is lost this must be checked yes and addressed in the contact note. </a:t>
            </a:r>
            <a:endParaRPr lang="en-US" dirty="0">
              <a:latin typeface="Segoe UI" panose="020B0502040204020203" pitchFamily="34" charset="0"/>
              <a:cs typeface="Segoe UI" panose="020B0502040204020203" pitchFamily="34" charset="0"/>
            </a:endParaRPr>
          </a:p>
        </p:txBody>
      </p:sp>
      <p:pic>
        <p:nvPicPr>
          <p:cNvPr id="4" name="Picture 3"/>
          <p:cNvPicPr>
            <a:picLocks noChangeAspect="1"/>
          </p:cNvPicPr>
          <p:nvPr/>
        </p:nvPicPr>
        <p:blipFill>
          <a:blip r:embed="rId2"/>
          <a:stretch>
            <a:fillRect/>
          </a:stretch>
        </p:blipFill>
        <p:spPr>
          <a:xfrm>
            <a:off x="1704975" y="4477356"/>
            <a:ext cx="8782050" cy="1095375"/>
          </a:xfrm>
          <a:prstGeom prst="rect">
            <a:avLst/>
          </a:prstGeom>
        </p:spPr>
      </p:pic>
    </p:spTree>
    <p:extLst>
      <p:ext uri="{BB962C8B-B14F-4D97-AF65-F5344CB8AC3E}">
        <p14:creationId xmlns:p14="http://schemas.microsoft.com/office/powerpoint/2010/main" val="230961786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Segoe UI" panose="020B0502040204020203" pitchFamily="34" charset="0"/>
                <a:cs typeface="Segoe UI" panose="020B0502040204020203" pitchFamily="34" charset="0"/>
              </a:rPr>
              <a:t>CareDirector – Customizations </a:t>
            </a:r>
            <a:endParaRPr lang="en-US" dirty="0">
              <a:latin typeface="Segoe UI" panose="020B0502040204020203" pitchFamily="34" charset="0"/>
              <a:cs typeface="Segoe UI" panose="020B0502040204020203" pitchFamily="34" charset="0"/>
            </a:endParaRPr>
          </a:p>
        </p:txBody>
      </p:sp>
      <p:sp>
        <p:nvSpPr>
          <p:cNvPr id="3" name="Content Placeholder 2"/>
          <p:cNvSpPr>
            <a:spLocks noGrp="1"/>
          </p:cNvSpPr>
          <p:nvPr>
            <p:ph idx="1"/>
          </p:nvPr>
        </p:nvSpPr>
        <p:spPr/>
        <p:txBody>
          <a:bodyPr/>
          <a:lstStyle/>
          <a:p>
            <a:pPr marL="0" indent="0">
              <a:buNone/>
            </a:pPr>
            <a:r>
              <a:rPr lang="en-US" dirty="0" smtClean="0">
                <a:latin typeface="Segoe UI" panose="020B0502040204020203" pitchFamily="34" charset="0"/>
                <a:cs typeface="Segoe UI" panose="020B0502040204020203" pitchFamily="34" charset="0"/>
              </a:rPr>
              <a:t>If you choose “yes” for any of the items below the topics must also be addressed in the contact note:</a:t>
            </a:r>
          </a:p>
          <a:p>
            <a:pPr marL="457200"/>
            <a:r>
              <a:rPr lang="en-US" dirty="0" smtClean="0">
                <a:latin typeface="Segoe UI" panose="020B0502040204020203" pitchFamily="34" charset="0"/>
                <a:cs typeface="Segoe UI" panose="020B0502040204020203" pitchFamily="34" charset="0"/>
              </a:rPr>
              <a:t>Indirect Service</a:t>
            </a:r>
          </a:p>
          <a:p>
            <a:pPr marL="457200"/>
            <a:r>
              <a:rPr lang="en-US" dirty="0" smtClean="0">
                <a:latin typeface="Segoe UI" panose="020B0502040204020203" pitchFamily="34" charset="0"/>
                <a:cs typeface="Segoe UI" panose="020B0502040204020203" pitchFamily="34" charset="0"/>
              </a:rPr>
              <a:t>DB101</a:t>
            </a:r>
          </a:p>
          <a:p>
            <a:pPr marL="457200"/>
            <a:r>
              <a:rPr lang="en-US" dirty="0" smtClean="0">
                <a:latin typeface="Segoe UI" panose="020B0502040204020203" pitchFamily="34" charset="0"/>
                <a:cs typeface="Segoe UI" panose="020B0502040204020203" pitchFamily="34" charset="0"/>
              </a:rPr>
              <a:t>Benefit Analysis</a:t>
            </a:r>
          </a:p>
          <a:p>
            <a:endParaRPr lang="en-US" dirty="0">
              <a:latin typeface="Segoe UI" panose="020B0502040204020203" pitchFamily="34" charset="0"/>
              <a:cs typeface="Segoe UI" panose="020B0502040204020203" pitchFamily="34" charset="0"/>
            </a:endParaRPr>
          </a:p>
          <a:p>
            <a:pPr marL="0" indent="0">
              <a:buNone/>
            </a:pPr>
            <a:endParaRPr lang="en-US" dirty="0">
              <a:latin typeface="Segoe UI" panose="020B0502040204020203" pitchFamily="34" charset="0"/>
              <a:cs typeface="Segoe UI" panose="020B0502040204020203" pitchFamily="34" charset="0"/>
            </a:endParaRPr>
          </a:p>
        </p:txBody>
      </p:sp>
      <p:pic>
        <p:nvPicPr>
          <p:cNvPr id="4" name="Picture 3"/>
          <p:cNvPicPr>
            <a:picLocks noChangeAspect="1"/>
          </p:cNvPicPr>
          <p:nvPr/>
        </p:nvPicPr>
        <p:blipFill>
          <a:blip r:embed="rId2"/>
          <a:stretch>
            <a:fillRect/>
          </a:stretch>
        </p:blipFill>
        <p:spPr>
          <a:xfrm>
            <a:off x="4267200" y="4468784"/>
            <a:ext cx="3657600" cy="1295400"/>
          </a:xfrm>
          <a:prstGeom prst="rect">
            <a:avLst/>
          </a:prstGeom>
        </p:spPr>
      </p:pic>
    </p:spTree>
    <p:extLst>
      <p:ext uri="{BB962C8B-B14F-4D97-AF65-F5344CB8AC3E}">
        <p14:creationId xmlns:p14="http://schemas.microsoft.com/office/powerpoint/2010/main" val="363726862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7200" dirty="0" smtClean="0">
                <a:latin typeface="Segoe UI" panose="020B0502040204020203" pitchFamily="34" charset="0"/>
                <a:cs typeface="Segoe UI" panose="020B0502040204020203" pitchFamily="34" charset="0"/>
              </a:rPr>
              <a:t>Conclusion &amp;</a:t>
            </a:r>
            <a:br>
              <a:rPr lang="en-US" sz="7200" dirty="0" smtClean="0">
                <a:latin typeface="Segoe UI" panose="020B0502040204020203" pitchFamily="34" charset="0"/>
                <a:cs typeface="Segoe UI" panose="020B0502040204020203" pitchFamily="34" charset="0"/>
              </a:rPr>
            </a:br>
            <a:r>
              <a:rPr lang="en-US" sz="7200" dirty="0" smtClean="0">
                <a:latin typeface="Segoe UI" panose="020B0502040204020203" pitchFamily="34" charset="0"/>
                <a:cs typeface="Segoe UI" panose="020B0502040204020203" pitchFamily="34" charset="0"/>
              </a:rPr>
              <a:t> Next Steps </a:t>
            </a:r>
            <a:endParaRPr lang="en-US" sz="720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4504735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Segoe UI" panose="020B0502040204020203" pitchFamily="34" charset="0"/>
                <a:cs typeface="Segoe UI" panose="020B0502040204020203" pitchFamily="34" charset="0"/>
              </a:rPr>
              <a:t>Conclusion</a:t>
            </a:r>
            <a:endParaRPr lang="en-US" dirty="0">
              <a:latin typeface="Segoe UI" panose="020B0502040204020203" pitchFamily="34" charset="0"/>
              <a:cs typeface="Segoe UI" panose="020B0502040204020203" pitchFamily="34" charset="0"/>
            </a:endParaRPr>
          </a:p>
        </p:txBody>
      </p:sp>
      <p:sp>
        <p:nvSpPr>
          <p:cNvPr id="3" name="Content Placeholder 2"/>
          <p:cNvSpPr>
            <a:spLocks noGrp="1"/>
          </p:cNvSpPr>
          <p:nvPr>
            <p:ph idx="1"/>
          </p:nvPr>
        </p:nvSpPr>
        <p:spPr/>
        <p:txBody>
          <a:bodyPr>
            <a:normAutofit/>
          </a:bodyPr>
          <a:lstStyle/>
          <a:p>
            <a:r>
              <a:rPr lang="en-US" dirty="0" smtClean="0">
                <a:latin typeface="Segoe UI" panose="020B0502040204020203" pitchFamily="34" charset="0"/>
                <a:cs typeface="Segoe UI" panose="020B0502040204020203" pitchFamily="34" charset="0"/>
              </a:rPr>
              <a:t>Thank you for taking the time to review this training.  </a:t>
            </a:r>
          </a:p>
          <a:p>
            <a:r>
              <a:rPr lang="en-US" dirty="0" smtClean="0">
                <a:latin typeface="Segoe UI" panose="020B0502040204020203" pitchFamily="34" charset="0"/>
                <a:cs typeface="Segoe UI" panose="020B0502040204020203" pitchFamily="34" charset="0"/>
              </a:rPr>
              <a:t>Writing Contact Notes is an important part of your job and documents the services we are providing to the people we support. </a:t>
            </a:r>
          </a:p>
          <a:p>
            <a:r>
              <a:rPr lang="en-US" dirty="0" smtClean="0">
                <a:latin typeface="Segoe UI" panose="020B0502040204020203" pitchFamily="34" charset="0"/>
                <a:cs typeface="Segoe UI" panose="020B0502040204020203" pitchFamily="34" charset="0"/>
              </a:rPr>
              <a:t>If you have further questions about Contact Notes, please be sure to ask your supervisor. </a:t>
            </a:r>
          </a:p>
          <a:p>
            <a:r>
              <a:rPr lang="en-US" b="1" dirty="0" smtClean="0">
                <a:solidFill>
                  <a:srgbClr val="FF0000"/>
                </a:solidFill>
                <a:latin typeface="Segoe UI" panose="020B0502040204020203" pitchFamily="34" charset="0"/>
                <a:cs typeface="Segoe UI" panose="020B0502040204020203" pitchFamily="34" charset="0"/>
              </a:rPr>
              <a:t>REMEMBER:</a:t>
            </a:r>
            <a:r>
              <a:rPr lang="en-US" dirty="0" smtClean="0">
                <a:latin typeface="Segoe UI" panose="020B0502040204020203" pitchFamily="34" charset="0"/>
                <a:cs typeface="Segoe UI" panose="020B0502040204020203" pitchFamily="34" charset="0"/>
              </a:rPr>
              <a:t> </a:t>
            </a:r>
            <a:r>
              <a:rPr lang="en-US" dirty="0">
                <a:latin typeface="Segoe UI" panose="020B0502040204020203" pitchFamily="34" charset="0"/>
              </a:rPr>
              <a:t>Don’t click on “Mark Complete” as the </a:t>
            </a:r>
            <a:r>
              <a:rPr lang="en-US" dirty="0" smtClean="0">
                <a:latin typeface="Segoe UI" panose="020B0502040204020203" pitchFamily="34" charset="0"/>
              </a:rPr>
              <a:t>Contact Note will </a:t>
            </a:r>
            <a:r>
              <a:rPr lang="en-US" dirty="0">
                <a:latin typeface="Segoe UI" panose="020B0502040204020203" pitchFamily="34" charset="0"/>
              </a:rPr>
              <a:t>then be </a:t>
            </a:r>
            <a:r>
              <a:rPr lang="en-US" dirty="0" smtClean="0">
                <a:latin typeface="Segoe UI" panose="020B0502040204020203" pitchFamily="34" charset="0"/>
              </a:rPr>
              <a:t>locked and </a:t>
            </a:r>
            <a:r>
              <a:rPr lang="en-US" dirty="0">
                <a:latin typeface="Segoe UI" panose="020B0502040204020203" pitchFamily="34" charset="0"/>
              </a:rPr>
              <a:t>can’t </a:t>
            </a:r>
            <a:r>
              <a:rPr lang="en-US" b="1" dirty="0" smtClean="0">
                <a:solidFill>
                  <a:srgbClr val="FF0000"/>
                </a:solidFill>
                <a:effectLst>
                  <a:outerShdw blurRad="38100" dist="38100" dir="2700000" algn="tl">
                    <a:srgbClr val="000000">
                      <a:alpha val="43137"/>
                    </a:srgbClr>
                  </a:outerShdw>
                </a:effectLst>
                <a:latin typeface="Segoe UI" panose="020B0502040204020203" pitchFamily="34" charset="0"/>
              </a:rPr>
              <a:t>ever</a:t>
            </a:r>
            <a:r>
              <a:rPr lang="en-US" dirty="0" smtClean="0">
                <a:latin typeface="Segoe UI" panose="020B0502040204020203" pitchFamily="34" charset="0"/>
              </a:rPr>
              <a:t> be </a:t>
            </a:r>
            <a:r>
              <a:rPr lang="en-US" dirty="0">
                <a:latin typeface="Segoe UI" panose="020B0502040204020203" pitchFamily="34" charset="0"/>
              </a:rPr>
              <a:t>altered. </a:t>
            </a:r>
            <a:r>
              <a:rPr lang="en-US" dirty="0" smtClean="0">
                <a:latin typeface="Segoe UI" panose="020B0502040204020203" pitchFamily="34" charset="0"/>
              </a:rPr>
              <a:t>Your supervisor may choose to do this after they review the Contact Note for content. </a:t>
            </a:r>
            <a:endParaRPr lang="en-US"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40914241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Segoe UI" panose="020B0502040204020203" pitchFamily="34" charset="0"/>
                <a:cs typeface="Segoe UI" panose="020B0502040204020203" pitchFamily="34" charset="0"/>
              </a:rPr>
              <a:t>Next Steps </a:t>
            </a:r>
            <a:endParaRPr lang="en-US" dirty="0">
              <a:latin typeface="Segoe UI" panose="020B0502040204020203" pitchFamily="34" charset="0"/>
              <a:cs typeface="Segoe UI" panose="020B0502040204020203" pitchFamily="34" charset="0"/>
            </a:endParaRPr>
          </a:p>
        </p:txBody>
      </p:sp>
      <p:sp>
        <p:nvSpPr>
          <p:cNvPr id="3" name="Content Placeholder 2"/>
          <p:cNvSpPr>
            <a:spLocks noGrp="1"/>
          </p:cNvSpPr>
          <p:nvPr>
            <p:ph sz="half" idx="1"/>
          </p:nvPr>
        </p:nvSpPr>
        <p:spPr/>
        <p:txBody>
          <a:bodyPr>
            <a:normAutofit/>
          </a:bodyPr>
          <a:lstStyle/>
          <a:p>
            <a:pPr marL="0" indent="0">
              <a:buNone/>
            </a:pPr>
            <a:endParaRPr lang="en-US" dirty="0">
              <a:latin typeface="Segoe UI" panose="020B0502040204020203" pitchFamily="34" charset="0"/>
              <a:cs typeface="Segoe UI" panose="020B0502040204020203" pitchFamily="34" charset="0"/>
            </a:endParaRPr>
          </a:p>
          <a:p>
            <a:r>
              <a:rPr lang="en-US" dirty="0" smtClean="0">
                <a:latin typeface="Segoe UI" panose="020B0502040204020203" pitchFamily="34" charset="0"/>
                <a:cs typeface="Segoe UI" panose="020B0502040204020203" pitchFamily="34" charset="0"/>
              </a:rPr>
              <a:t>Talk to your supervisor so that you understand any specific requirements or considerations for your program.  </a:t>
            </a:r>
          </a:p>
          <a:p>
            <a:r>
              <a:rPr lang="en-US" dirty="0" smtClean="0">
                <a:latin typeface="Segoe UI" panose="020B0502040204020203" pitchFamily="34" charset="0"/>
                <a:cs typeface="Segoe UI" panose="020B0502040204020203" pitchFamily="34" charset="0"/>
              </a:rPr>
              <a:t>If you have any questions about Contact Notes please contact your supervisor or a SuperUser. </a:t>
            </a:r>
            <a:endParaRPr lang="en-US" dirty="0">
              <a:latin typeface="Segoe UI" panose="020B0502040204020203" pitchFamily="34" charset="0"/>
              <a:cs typeface="Segoe UI" panose="020B0502040204020203" pitchFamily="34" charset="0"/>
            </a:endParaRPr>
          </a:p>
        </p:txBody>
      </p:sp>
      <p:pic>
        <p:nvPicPr>
          <p:cNvPr id="11" name="Content Placeholder 10" descr="external image question-mark.png"/>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587331" y="1825625"/>
            <a:ext cx="4351338" cy="4351338"/>
          </a:xfrm>
        </p:spPr>
      </p:pic>
    </p:spTree>
    <p:extLst>
      <p:ext uri="{BB962C8B-B14F-4D97-AF65-F5344CB8AC3E}">
        <p14:creationId xmlns:p14="http://schemas.microsoft.com/office/powerpoint/2010/main" val="28203877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Segoe UI" panose="020B0502040204020203" pitchFamily="34" charset="0"/>
                <a:cs typeface="Segoe UI" panose="020B0502040204020203" pitchFamily="34" charset="0"/>
              </a:rPr>
              <a:t>Activity Tracking - Fax</a:t>
            </a:r>
            <a:endParaRPr lang="en-US" dirty="0">
              <a:latin typeface="Segoe UI" panose="020B0502040204020203" pitchFamily="34" charset="0"/>
              <a:cs typeface="Segoe UI" panose="020B0502040204020203" pitchFamily="34" charset="0"/>
            </a:endParaRPr>
          </a:p>
        </p:txBody>
      </p:sp>
      <p:sp>
        <p:nvSpPr>
          <p:cNvPr id="3" name="Content Placeholder 2"/>
          <p:cNvSpPr>
            <a:spLocks noGrp="1"/>
          </p:cNvSpPr>
          <p:nvPr>
            <p:ph sz="half" idx="1"/>
          </p:nvPr>
        </p:nvSpPr>
        <p:spPr/>
        <p:txBody>
          <a:bodyPr>
            <a:normAutofit/>
          </a:bodyPr>
          <a:lstStyle/>
          <a:p>
            <a:pPr marL="228600" lvl="1"/>
            <a:r>
              <a:rPr lang="en-US" dirty="0" smtClean="0">
                <a:latin typeface="Segoe UI" panose="020B0502040204020203" pitchFamily="34" charset="0"/>
                <a:cs typeface="Segoe UI" panose="020B0502040204020203" pitchFamily="34" charset="0"/>
              </a:rPr>
              <a:t>If </a:t>
            </a:r>
            <a:r>
              <a:rPr lang="en-US" dirty="0">
                <a:latin typeface="Segoe UI" panose="020B0502040204020203" pitchFamily="34" charset="0"/>
                <a:cs typeface="Segoe UI" panose="020B0502040204020203" pitchFamily="34" charset="0"/>
              </a:rPr>
              <a:t>you receive a fax that directly relates to a person served, enter </a:t>
            </a:r>
            <a:r>
              <a:rPr lang="en-US" dirty="0" smtClean="0">
                <a:latin typeface="Segoe UI" panose="020B0502040204020203" pitchFamily="34" charset="0"/>
                <a:cs typeface="Segoe UI" panose="020B0502040204020203" pitchFamily="34" charset="0"/>
              </a:rPr>
              <a:t>the receipt of the fax as </a:t>
            </a:r>
            <a:r>
              <a:rPr lang="en-US" dirty="0">
                <a:latin typeface="Segoe UI" panose="020B0502040204020203" pitchFamily="34" charset="0"/>
                <a:cs typeface="Segoe UI" panose="020B0502040204020203" pitchFamily="34" charset="0"/>
              </a:rPr>
              <a:t>an </a:t>
            </a:r>
            <a:r>
              <a:rPr lang="en-US" dirty="0" smtClean="0">
                <a:latin typeface="Segoe UI" panose="020B0502040204020203" pitchFamily="34" charset="0"/>
                <a:cs typeface="Segoe UI" panose="020B0502040204020203" pitchFamily="34" charset="0"/>
              </a:rPr>
              <a:t>Activity. </a:t>
            </a:r>
          </a:p>
          <a:p>
            <a:pPr marL="0" lvl="1" indent="0">
              <a:buNone/>
            </a:pPr>
            <a:r>
              <a:rPr lang="en-US" dirty="0" smtClean="0">
                <a:latin typeface="Segoe UI" panose="020B0502040204020203" pitchFamily="34" charset="0"/>
                <a:cs typeface="Segoe UI" panose="020B0502040204020203" pitchFamily="34" charset="0"/>
              </a:rPr>
              <a:t> </a:t>
            </a:r>
          </a:p>
          <a:p>
            <a:pPr marL="228600" lvl="1"/>
            <a:r>
              <a:rPr lang="en-US" dirty="0" smtClean="0">
                <a:latin typeface="Segoe UI" panose="020B0502040204020203" pitchFamily="34" charset="0"/>
                <a:cs typeface="Segoe UI" panose="020B0502040204020203" pitchFamily="34" charset="0"/>
              </a:rPr>
              <a:t>Fill in the fields on that screen and </a:t>
            </a:r>
            <a:r>
              <a:rPr lang="en-US" dirty="0">
                <a:latin typeface="Segoe UI" panose="020B0502040204020203" pitchFamily="34" charset="0"/>
                <a:cs typeface="Segoe UI" panose="020B0502040204020203" pitchFamily="34" charset="0"/>
              </a:rPr>
              <a:t>briefly describe what the fax was in regards </a:t>
            </a:r>
            <a:r>
              <a:rPr lang="en-US" dirty="0" smtClean="0">
                <a:latin typeface="Segoe UI" panose="020B0502040204020203" pitchFamily="34" charset="0"/>
                <a:cs typeface="Segoe UI" panose="020B0502040204020203" pitchFamily="34" charset="0"/>
              </a:rPr>
              <a:t>to.  </a:t>
            </a:r>
          </a:p>
          <a:p>
            <a:pPr marL="0" lvl="1" indent="0">
              <a:buNone/>
            </a:pPr>
            <a:endParaRPr lang="en-US" dirty="0" smtClean="0">
              <a:latin typeface="Segoe UI" panose="020B0502040204020203" pitchFamily="34" charset="0"/>
              <a:cs typeface="Segoe UI" panose="020B0502040204020203" pitchFamily="34" charset="0"/>
            </a:endParaRPr>
          </a:p>
          <a:p>
            <a:pPr marL="228600" lvl="1"/>
            <a:r>
              <a:rPr lang="en-US" dirty="0" smtClean="0">
                <a:latin typeface="Segoe UI" panose="020B0502040204020203" pitchFamily="34" charset="0"/>
                <a:cs typeface="Segoe UI" panose="020B0502040204020203" pitchFamily="34" charset="0"/>
              </a:rPr>
              <a:t>Then </a:t>
            </a:r>
            <a:r>
              <a:rPr lang="en-US" dirty="0">
                <a:latin typeface="Segoe UI" panose="020B0502040204020203" pitchFamily="34" charset="0"/>
                <a:cs typeface="Segoe UI" panose="020B0502040204020203" pitchFamily="34" charset="0"/>
              </a:rPr>
              <a:t>be sure to scan and attach the document to the Provider </a:t>
            </a:r>
            <a:r>
              <a:rPr lang="en-US" dirty="0" smtClean="0">
                <a:latin typeface="Segoe UI" panose="020B0502040204020203" pitchFamily="34" charset="0"/>
                <a:cs typeface="Segoe UI" panose="020B0502040204020203" pitchFamily="34" charset="0"/>
              </a:rPr>
              <a:t>Enrollment Record </a:t>
            </a:r>
            <a:r>
              <a:rPr lang="en-US" dirty="0">
                <a:latin typeface="Segoe UI" panose="020B0502040204020203" pitchFamily="34" charset="0"/>
                <a:cs typeface="Segoe UI" panose="020B0502040204020203" pitchFamily="34" charset="0"/>
              </a:rPr>
              <a:t>for the person.</a:t>
            </a:r>
          </a:p>
          <a:p>
            <a:endParaRPr lang="en-US" dirty="0"/>
          </a:p>
        </p:txBody>
      </p:sp>
      <p:pic>
        <p:nvPicPr>
          <p:cNvPr id="6" name="Content Placeholder 5" descr="フリーイラスト素材] クリップアート, FAX ..."/>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172200" y="2340888"/>
            <a:ext cx="5181600" cy="3320811"/>
          </a:xfrm>
        </p:spPr>
      </p:pic>
    </p:spTree>
    <p:extLst>
      <p:ext uri="{BB962C8B-B14F-4D97-AF65-F5344CB8AC3E}">
        <p14:creationId xmlns:p14="http://schemas.microsoft.com/office/powerpoint/2010/main" val="22687162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Segoe UI" panose="020B0502040204020203" pitchFamily="34" charset="0"/>
                <a:cs typeface="Segoe UI" panose="020B0502040204020203" pitchFamily="34" charset="0"/>
              </a:rPr>
              <a:t>Activity Tracking – Phone Call</a:t>
            </a:r>
            <a:endParaRPr lang="en-US" dirty="0">
              <a:latin typeface="Segoe UI" panose="020B0502040204020203" pitchFamily="34" charset="0"/>
              <a:cs typeface="Segoe UI" panose="020B0502040204020203" pitchFamily="34" charset="0"/>
            </a:endParaRPr>
          </a:p>
        </p:txBody>
      </p:sp>
      <p:pic>
        <p:nvPicPr>
          <p:cNvPr id="5" name="Content Placeholder 4" descr="android missed call notifications not going - Android Enthusiasts ..."/>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266789" y="1825625"/>
            <a:ext cx="4324422" cy="4351338"/>
          </a:xfrm>
        </p:spPr>
      </p:pic>
      <p:sp>
        <p:nvSpPr>
          <p:cNvPr id="4" name="Content Placeholder 3"/>
          <p:cNvSpPr>
            <a:spLocks noGrp="1"/>
          </p:cNvSpPr>
          <p:nvPr>
            <p:ph sz="half" idx="2"/>
          </p:nvPr>
        </p:nvSpPr>
        <p:spPr/>
        <p:txBody>
          <a:bodyPr>
            <a:normAutofit/>
          </a:bodyPr>
          <a:lstStyle/>
          <a:p>
            <a:endParaRPr lang="en-US" dirty="0" smtClean="0">
              <a:latin typeface="Segoe UI" panose="020B0502040204020203" pitchFamily="34" charset="0"/>
              <a:cs typeface="Segoe UI" panose="020B0502040204020203" pitchFamily="34" charset="0"/>
            </a:endParaRPr>
          </a:p>
          <a:p>
            <a:r>
              <a:rPr lang="en-US" dirty="0" smtClean="0">
                <a:latin typeface="Segoe UI" panose="020B0502040204020203" pitchFamily="34" charset="0"/>
                <a:cs typeface="Segoe UI" panose="020B0502040204020203" pitchFamily="34" charset="0"/>
              </a:rPr>
              <a:t>Document phone calls you have regarding a specific person.  </a:t>
            </a:r>
          </a:p>
          <a:p>
            <a:pPr marL="0" indent="0">
              <a:buNone/>
            </a:pPr>
            <a:endParaRPr lang="en-US" dirty="0" smtClean="0">
              <a:latin typeface="Segoe UI" panose="020B0502040204020203" pitchFamily="34" charset="0"/>
              <a:cs typeface="Segoe UI" panose="020B0502040204020203" pitchFamily="34" charset="0"/>
            </a:endParaRPr>
          </a:p>
          <a:p>
            <a:r>
              <a:rPr lang="en-US" dirty="0" smtClean="0">
                <a:latin typeface="Segoe UI" panose="020B0502040204020203" pitchFamily="34" charset="0"/>
                <a:cs typeface="Segoe UI" panose="020B0502040204020203" pitchFamily="34" charset="0"/>
              </a:rPr>
              <a:t>Briefly describe what that call was about and any next steps, if necessary. </a:t>
            </a:r>
            <a:endParaRPr lang="en-US"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8335233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Segoe UI" panose="020B0502040204020203" pitchFamily="34" charset="0"/>
                <a:cs typeface="Segoe UI" panose="020B0502040204020203" pitchFamily="34" charset="0"/>
              </a:rPr>
              <a:t>Activity Tracking - Email</a:t>
            </a:r>
            <a:endParaRPr lang="en-US" dirty="0">
              <a:latin typeface="Segoe UI" panose="020B0502040204020203" pitchFamily="34" charset="0"/>
              <a:cs typeface="Segoe UI" panose="020B0502040204020203" pitchFamily="34" charset="0"/>
            </a:endParaRPr>
          </a:p>
        </p:txBody>
      </p:sp>
      <p:sp>
        <p:nvSpPr>
          <p:cNvPr id="3" name="Content Placeholder 2"/>
          <p:cNvSpPr>
            <a:spLocks noGrp="1"/>
          </p:cNvSpPr>
          <p:nvPr>
            <p:ph sz="half" idx="1"/>
          </p:nvPr>
        </p:nvSpPr>
        <p:spPr/>
        <p:txBody>
          <a:bodyPr>
            <a:normAutofit/>
          </a:bodyPr>
          <a:lstStyle/>
          <a:p>
            <a:pPr marL="228600" lvl="1"/>
            <a:r>
              <a:rPr lang="en-US" dirty="0" smtClean="0">
                <a:latin typeface="Segoe UI" panose="020B0502040204020203" pitchFamily="34" charset="0"/>
                <a:cs typeface="Segoe UI" panose="020B0502040204020203" pitchFamily="34" charset="0"/>
              </a:rPr>
              <a:t>You do NOT need to retype the whole email.  </a:t>
            </a:r>
          </a:p>
          <a:p>
            <a:pPr marL="228600" lvl="1"/>
            <a:r>
              <a:rPr lang="en-US" dirty="0" smtClean="0">
                <a:latin typeface="Segoe UI" panose="020B0502040204020203" pitchFamily="34" charset="0"/>
                <a:cs typeface="Segoe UI" panose="020B0502040204020203" pitchFamily="34" charset="0"/>
              </a:rPr>
              <a:t>Create </a:t>
            </a:r>
            <a:r>
              <a:rPr lang="en-US" dirty="0">
                <a:latin typeface="Segoe UI" panose="020B0502040204020203" pitchFamily="34" charset="0"/>
                <a:cs typeface="Segoe UI" panose="020B0502040204020203" pitchFamily="34" charset="0"/>
              </a:rPr>
              <a:t>the activity, then copy and paste the email into the CD activity. </a:t>
            </a:r>
            <a:endParaRPr lang="en-US" dirty="0" smtClean="0">
              <a:latin typeface="Segoe UI" panose="020B0502040204020203" pitchFamily="34" charset="0"/>
              <a:cs typeface="Segoe UI" panose="020B0502040204020203" pitchFamily="34" charset="0"/>
            </a:endParaRPr>
          </a:p>
          <a:p>
            <a:pPr marL="228600" lvl="1"/>
            <a:r>
              <a:rPr lang="en-US" dirty="0" smtClean="0">
                <a:latin typeface="Segoe UI" panose="020B0502040204020203" pitchFamily="34" charset="0"/>
                <a:cs typeface="Segoe UI" panose="020B0502040204020203" pitchFamily="34" charset="0"/>
              </a:rPr>
              <a:t>You do NOT need to copy and paste every email.  </a:t>
            </a:r>
            <a:r>
              <a:rPr lang="en-US" strike="sngStrike" dirty="0" smtClean="0">
                <a:latin typeface="Segoe UI" panose="020B0502040204020203" pitchFamily="34" charset="0"/>
                <a:cs typeface="Segoe UI" panose="020B0502040204020203" pitchFamily="34" charset="0"/>
              </a:rPr>
              <a:t>  </a:t>
            </a:r>
          </a:p>
          <a:p>
            <a:pPr marL="228600" lvl="1"/>
            <a:r>
              <a:rPr lang="en-US" dirty="0" smtClean="0">
                <a:latin typeface="Segoe UI" panose="020B0502040204020203" pitchFamily="34" charset="0"/>
                <a:cs typeface="Segoe UI" panose="020B0502040204020203" pitchFamily="34" charset="0"/>
              </a:rPr>
              <a:t>For example, you would NOT copy and paste an email about choosing a date for a meeting, but you would copy and paste an email that talks about why the meeting is necessary.  </a:t>
            </a:r>
            <a:endParaRPr lang="en-US" dirty="0">
              <a:latin typeface="Segoe UI" panose="020B0502040204020203" pitchFamily="34" charset="0"/>
              <a:cs typeface="Segoe UI" panose="020B0502040204020203" pitchFamily="34" charset="0"/>
            </a:endParaRPr>
          </a:p>
          <a:p>
            <a:pPr marL="457200" lvl="1" indent="0">
              <a:buNone/>
            </a:pPr>
            <a:endParaRPr lang="en-US" dirty="0">
              <a:latin typeface="Segoe UI" panose="020B0502040204020203" pitchFamily="34" charset="0"/>
              <a:cs typeface="Segoe UI" panose="020B0502040204020203" pitchFamily="34" charset="0"/>
            </a:endParaRPr>
          </a:p>
          <a:p>
            <a:endParaRPr lang="en-US" dirty="0"/>
          </a:p>
        </p:txBody>
      </p:sp>
      <p:pic>
        <p:nvPicPr>
          <p:cNvPr id="5" name="Content Placeholder 4" descr="Contact the team at GeoNet - About GeoNet - GeoNet"/>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543800" y="1952786"/>
            <a:ext cx="3267708" cy="3267708"/>
          </a:xfrm>
        </p:spPr>
      </p:pic>
    </p:spTree>
    <p:extLst>
      <p:ext uri="{BB962C8B-B14F-4D97-AF65-F5344CB8AC3E}">
        <p14:creationId xmlns:p14="http://schemas.microsoft.com/office/powerpoint/2010/main" val="6131212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Segoe UI" panose="020B0502040204020203" pitchFamily="34" charset="0"/>
                <a:cs typeface="Segoe UI" panose="020B0502040204020203" pitchFamily="34" charset="0"/>
              </a:rPr>
              <a:t>Activity Tracking - General</a:t>
            </a:r>
            <a:endParaRPr lang="en-US" dirty="0">
              <a:latin typeface="Segoe UI" panose="020B0502040204020203" pitchFamily="34" charset="0"/>
              <a:cs typeface="Segoe UI" panose="020B0502040204020203" pitchFamily="34" charset="0"/>
            </a:endParaRPr>
          </a:p>
        </p:txBody>
      </p:sp>
      <p:sp>
        <p:nvSpPr>
          <p:cNvPr id="3" name="Content Placeholder 2"/>
          <p:cNvSpPr>
            <a:spLocks noGrp="1"/>
          </p:cNvSpPr>
          <p:nvPr>
            <p:ph idx="1"/>
          </p:nvPr>
        </p:nvSpPr>
        <p:spPr/>
        <p:txBody>
          <a:bodyPr>
            <a:normAutofit/>
          </a:bodyPr>
          <a:lstStyle/>
          <a:p>
            <a:r>
              <a:rPr lang="en-US" dirty="0" smtClean="0">
                <a:latin typeface="Segoe UI" panose="020B0502040204020203" pitchFamily="34" charset="0"/>
                <a:cs typeface="Segoe UI" panose="020B0502040204020203" pitchFamily="34" charset="0"/>
              </a:rPr>
              <a:t>We </a:t>
            </a:r>
            <a:r>
              <a:rPr lang="en-US" dirty="0">
                <a:latin typeface="Segoe UI" panose="020B0502040204020203" pitchFamily="34" charset="0"/>
                <a:cs typeface="Segoe UI" panose="020B0502040204020203" pitchFamily="34" charset="0"/>
              </a:rPr>
              <a:t>do NOT need every fax, phone, or email recorded as activities.  </a:t>
            </a:r>
            <a:endParaRPr lang="en-US" dirty="0" smtClean="0">
              <a:latin typeface="Segoe UI" panose="020B0502040204020203" pitchFamily="34" charset="0"/>
              <a:cs typeface="Segoe UI" panose="020B0502040204020203" pitchFamily="34" charset="0"/>
            </a:endParaRPr>
          </a:p>
          <a:p>
            <a:pPr marL="0" indent="0">
              <a:buNone/>
            </a:pPr>
            <a:endParaRPr lang="en-US" sz="2000" dirty="0" smtClean="0">
              <a:latin typeface="Segoe UI" panose="020B0502040204020203" pitchFamily="34" charset="0"/>
              <a:cs typeface="Segoe UI" panose="020B0502040204020203" pitchFamily="34" charset="0"/>
            </a:endParaRPr>
          </a:p>
          <a:p>
            <a:r>
              <a:rPr lang="en-US" dirty="0" smtClean="0">
                <a:latin typeface="Segoe UI" panose="020B0502040204020203" pitchFamily="34" charset="0"/>
                <a:cs typeface="Segoe UI" panose="020B0502040204020203" pitchFamily="34" charset="0"/>
              </a:rPr>
              <a:t>If </a:t>
            </a:r>
            <a:r>
              <a:rPr lang="en-US" dirty="0">
                <a:latin typeface="Segoe UI" panose="020B0502040204020203" pitchFamily="34" charset="0"/>
                <a:cs typeface="Segoe UI" panose="020B0502040204020203" pitchFamily="34" charset="0"/>
              </a:rPr>
              <a:t>the information is related to our services and important to document for future reference, then an activity should be created.  </a:t>
            </a:r>
            <a:endParaRPr lang="en-US" dirty="0" smtClean="0">
              <a:latin typeface="Segoe UI" panose="020B0502040204020203" pitchFamily="34" charset="0"/>
              <a:cs typeface="Segoe UI" panose="020B0502040204020203" pitchFamily="34" charset="0"/>
            </a:endParaRPr>
          </a:p>
          <a:p>
            <a:pPr marL="0" indent="0">
              <a:buNone/>
            </a:pPr>
            <a:endParaRPr lang="en-US" sz="2000" dirty="0" smtClean="0">
              <a:latin typeface="Segoe UI" panose="020B0502040204020203" pitchFamily="34" charset="0"/>
              <a:cs typeface="Segoe UI" panose="020B0502040204020203" pitchFamily="34" charset="0"/>
            </a:endParaRPr>
          </a:p>
          <a:p>
            <a:r>
              <a:rPr lang="en-US" dirty="0" smtClean="0">
                <a:latin typeface="Segoe UI" panose="020B0502040204020203" pitchFamily="34" charset="0"/>
                <a:cs typeface="Segoe UI" panose="020B0502040204020203" pitchFamily="34" charset="0"/>
              </a:rPr>
              <a:t>When in doubt, ask your supervisor.  Many times what is important to document in one program, is not necessary to document in another.</a:t>
            </a:r>
          </a:p>
        </p:txBody>
      </p:sp>
    </p:spTree>
    <p:extLst>
      <p:ext uri="{BB962C8B-B14F-4D97-AF65-F5344CB8AC3E}">
        <p14:creationId xmlns:p14="http://schemas.microsoft.com/office/powerpoint/2010/main" val="33549354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latin typeface="Segoe UI" panose="020B0502040204020203" pitchFamily="34" charset="0"/>
                <a:cs typeface="Segoe UI" panose="020B0502040204020203" pitchFamily="34" charset="0"/>
              </a:rPr>
              <a:t>Activity</a:t>
            </a:r>
            <a:endParaRPr lang="en-US" sz="5400" dirty="0">
              <a:latin typeface="Segoe UI" panose="020B0502040204020203" pitchFamily="34" charset="0"/>
              <a:cs typeface="Segoe UI" panose="020B0502040204020203" pitchFamily="34" charset="0"/>
            </a:endParaRPr>
          </a:p>
        </p:txBody>
      </p:sp>
      <p:sp>
        <p:nvSpPr>
          <p:cNvPr id="4" name="Content Placeholder 3"/>
          <p:cNvSpPr>
            <a:spLocks noGrp="1"/>
          </p:cNvSpPr>
          <p:nvPr>
            <p:ph idx="1"/>
          </p:nvPr>
        </p:nvSpPr>
        <p:spPr/>
        <p:txBody>
          <a:bodyPr>
            <a:normAutofit fontScale="92500" lnSpcReduction="10000"/>
          </a:bodyPr>
          <a:lstStyle/>
          <a:p>
            <a:r>
              <a:rPr lang="en-US" dirty="0" smtClean="0">
                <a:latin typeface="Segoe UI" panose="020B0502040204020203" pitchFamily="34" charset="0"/>
              </a:rPr>
              <a:t>Pause this training and take a few minutes to login to Care Director. </a:t>
            </a:r>
          </a:p>
          <a:p>
            <a:r>
              <a:rPr lang="en-US" dirty="0" smtClean="0">
                <a:latin typeface="Segoe UI" panose="020B0502040204020203" pitchFamily="34" charset="0"/>
              </a:rPr>
              <a:t>Create a new activity of fax, email, and phone to become familiar with the fields in each.</a:t>
            </a:r>
          </a:p>
          <a:p>
            <a:r>
              <a:rPr lang="en-US" dirty="0" smtClean="0">
                <a:latin typeface="Segoe UI" panose="020B0502040204020203" pitchFamily="34" charset="0"/>
              </a:rPr>
              <a:t>Jot down any questions you may have so you can ask them at the end of this presentation.</a:t>
            </a:r>
          </a:p>
          <a:p>
            <a:r>
              <a:rPr lang="en-US" b="1" dirty="0" smtClean="0">
                <a:solidFill>
                  <a:srgbClr val="FF0000"/>
                </a:solidFill>
                <a:latin typeface="Segoe UI" panose="020B0502040204020203" pitchFamily="34" charset="0"/>
              </a:rPr>
              <a:t>REMEMBER</a:t>
            </a:r>
            <a:r>
              <a:rPr lang="en-US" dirty="0" smtClean="0">
                <a:latin typeface="Segoe UI" panose="020B0502040204020203" pitchFamily="34" charset="0"/>
              </a:rPr>
              <a:t>: Don’t click on “Mark Complete” as the Activity will then be saved and can’t </a:t>
            </a:r>
            <a:r>
              <a:rPr lang="en-US" b="1" u="sng" dirty="0" smtClean="0">
                <a:solidFill>
                  <a:srgbClr val="FF0000"/>
                </a:solidFill>
                <a:effectLst>
                  <a:outerShdw blurRad="38100" dist="38100" dir="2700000" algn="tl">
                    <a:srgbClr val="000000">
                      <a:alpha val="43137"/>
                    </a:srgbClr>
                  </a:outerShdw>
                </a:effectLst>
                <a:latin typeface="Segoe UI" panose="020B0502040204020203" pitchFamily="34" charset="0"/>
              </a:rPr>
              <a:t>ever</a:t>
            </a:r>
            <a:r>
              <a:rPr lang="en-US" dirty="0" smtClean="0">
                <a:latin typeface="Segoe UI" panose="020B0502040204020203" pitchFamily="34" charset="0"/>
              </a:rPr>
              <a:t> be altered.  </a:t>
            </a:r>
            <a:endParaRPr lang="en-US" dirty="0">
              <a:latin typeface="Segoe UI" panose="020B0502040204020203" pitchFamily="34" charset="0"/>
            </a:endParaRPr>
          </a:p>
        </p:txBody>
      </p:sp>
      <p:pic>
        <p:nvPicPr>
          <p:cNvPr id="6" name="Picture 5"/>
          <p:cNvPicPr/>
          <p:nvPr/>
        </p:nvPicPr>
        <p:blipFill>
          <a:blip r:embed="rId2">
            <a:extLst>
              <a:ext uri="{28A0092B-C50C-407E-A947-70E740481C1C}">
                <a14:useLocalDpi xmlns:a14="http://schemas.microsoft.com/office/drawing/2010/main" val="0"/>
              </a:ext>
            </a:extLst>
          </a:blip>
          <a:stretch>
            <a:fillRect/>
          </a:stretch>
        </p:blipFill>
        <p:spPr>
          <a:xfrm>
            <a:off x="1408922" y="2567203"/>
            <a:ext cx="2793968" cy="2826207"/>
          </a:xfrm>
          <a:prstGeom prst="rect">
            <a:avLst/>
          </a:prstGeom>
        </p:spPr>
      </p:pic>
    </p:spTree>
    <p:extLst>
      <p:ext uri="{BB962C8B-B14F-4D97-AF65-F5344CB8AC3E}">
        <p14:creationId xmlns:p14="http://schemas.microsoft.com/office/powerpoint/2010/main" val="865813708"/>
      </p:ext>
    </p:extLst>
  </p:cSld>
  <p:clrMapOvr>
    <a:masterClrMapping/>
  </p:clrMapOvr>
  <p:timing>
    <p:tnLst>
      <p:par>
        <p:cTn id="1" dur="indefinite" restart="never" nodeType="tmRoot"/>
      </p:par>
    </p:tnLst>
  </p:timing>
</p:sld>
</file>

<file path=ppt/theme/theme1.xml><?xml version="1.0" encoding="utf-8"?>
<a:theme xmlns:a="http://schemas.openxmlformats.org/drawingml/2006/main" name="Risetheme">
  <a:themeElements>
    <a:clrScheme name="Custom 1">
      <a:dk1>
        <a:sysClr val="windowText" lastClr="000000"/>
      </a:dk1>
      <a:lt1>
        <a:sysClr val="window" lastClr="FFFFFF"/>
      </a:lt1>
      <a:dk2>
        <a:srgbClr val="2C3C43"/>
      </a:dk2>
      <a:lt2>
        <a:srgbClr val="EBEBEB"/>
      </a:lt2>
      <a:accent1>
        <a:srgbClr val="43BEAC"/>
      </a:accent1>
      <a:accent2>
        <a:srgbClr val="F26724"/>
      </a:accent2>
      <a:accent3>
        <a:srgbClr val="A3D55D"/>
      </a:accent3>
      <a:accent4>
        <a:srgbClr val="5D1F65"/>
      </a:accent4>
      <a:accent5>
        <a:srgbClr val="D03238"/>
      </a:accent5>
      <a:accent6>
        <a:srgbClr val="F5BD47"/>
      </a:accent6>
      <a:hlink>
        <a:srgbClr val="43BEAC"/>
      </a:hlink>
      <a:folHlink>
        <a:srgbClr val="F26724"/>
      </a:folHlink>
    </a:clrScheme>
    <a:fontScheme name="Georgia">
      <a:majorFont>
        <a:latin typeface="Georgia"/>
        <a:ea typeface=""/>
        <a:cs typeface=""/>
      </a:majorFont>
      <a:minorFont>
        <a:latin typeface="Georg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isetheme" id="{774D830B-DD8C-4C21-9A0D-CCDAA13CD27D}" vid="{ACEEC927-6629-4CB1-9901-1A3FC0942A5D}"/>
    </a:ext>
  </a:extLst>
</a:theme>
</file>

<file path=docProps/app.xml><?xml version="1.0" encoding="utf-8"?>
<Properties xmlns="http://schemas.openxmlformats.org/officeDocument/2006/extended-properties" xmlns:vt="http://schemas.openxmlformats.org/officeDocument/2006/docPropsVTypes">
  <Template>Risetheme</Template>
  <TotalTime>1321</TotalTime>
  <Words>2328</Words>
  <Application>Microsoft Office PowerPoint</Application>
  <PresentationFormat>Widescreen</PresentationFormat>
  <Paragraphs>216</Paragraphs>
  <Slides>45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45</vt:i4>
      </vt:variant>
    </vt:vector>
  </HeadingPairs>
  <TitlesOfParts>
    <vt:vector size="49" baseType="lpstr">
      <vt:lpstr>Arial</vt:lpstr>
      <vt:lpstr>Georgia</vt:lpstr>
      <vt:lpstr>Segoe UI</vt:lpstr>
      <vt:lpstr>Risetheme</vt:lpstr>
      <vt:lpstr>Rise Standards for Writing  Contact Notes</vt:lpstr>
      <vt:lpstr>Introduction </vt:lpstr>
      <vt:lpstr>Activity Tracking </vt:lpstr>
      <vt:lpstr>Activity Tracking</vt:lpstr>
      <vt:lpstr>Activity Tracking - Fax</vt:lpstr>
      <vt:lpstr>Activity Tracking – Phone Call</vt:lpstr>
      <vt:lpstr>Activity Tracking - Email</vt:lpstr>
      <vt:lpstr>Activity Tracking - General</vt:lpstr>
      <vt:lpstr>Activity</vt:lpstr>
      <vt:lpstr>When to Write  Contact Notes</vt:lpstr>
      <vt:lpstr>When to Write Contact Notes </vt:lpstr>
      <vt:lpstr>When to Write Contact Notes </vt:lpstr>
      <vt:lpstr>When to Write Contact Notes </vt:lpstr>
      <vt:lpstr>When to Write Contact Notes </vt:lpstr>
      <vt:lpstr>When to Write Contact Notes </vt:lpstr>
      <vt:lpstr>How to Refer to People </vt:lpstr>
      <vt:lpstr>How to Refer to People</vt:lpstr>
      <vt:lpstr>How to Refer to People</vt:lpstr>
      <vt:lpstr>How to Refer to People</vt:lpstr>
      <vt:lpstr>Content of the  Contact Note</vt:lpstr>
      <vt:lpstr>Content of the Contact Note</vt:lpstr>
      <vt:lpstr>Content of the Contact Note</vt:lpstr>
      <vt:lpstr>Content of the Contact Note</vt:lpstr>
      <vt:lpstr>Content of the Contact Note</vt:lpstr>
      <vt:lpstr>General Information</vt:lpstr>
      <vt:lpstr>CareDirector </vt:lpstr>
      <vt:lpstr>CareDirector</vt:lpstr>
      <vt:lpstr>CareDirector</vt:lpstr>
      <vt:lpstr>CareDirector</vt:lpstr>
      <vt:lpstr>CareDirector</vt:lpstr>
      <vt:lpstr>CareDirector</vt:lpstr>
      <vt:lpstr>CareDirector</vt:lpstr>
      <vt:lpstr>CareDirector</vt:lpstr>
      <vt:lpstr>CareDirector</vt:lpstr>
      <vt:lpstr>CareDirector - Customizations</vt:lpstr>
      <vt:lpstr>CareDirector – Customizations </vt:lpstr>
      <vt:lpstr>CareDirector – Customizations </vt:lpstr>
      <vt:lpstr>CareDirector – Customizations </vt:lpstr>
      <vt:lpstr>CareDirector – Customizations </vt:lpstr>
      <vt:lpstr>CareDirector – Customizations </vt:lpstr>
      <vt:lpstr>CareDirector – Customizations </vt:lpstr>
      <vt:lpstr>CareDirector – Customizations </vt:lpstr>
      <vt:lpstr>Conclusion &amp;  Next Steps </vt:lpstr>
      <vt:lpstr>Conclusion</vt:lpstr>
      <vt:lpstr>Next Steps </vt:lpstr>
    </vt:vector>
  </TitlesOfParts>
  <Company>Rise,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Volunteering with Rise</dc:title>
  <dc:creator>Zoe Leonard-Monrad</dc:creator>
  <cp:lastModifiedBy>Jennifer K. Gajewski</cp:lastModifiedBy>
  <cp:revision>73</cp:revision>
  <cp:lastPrinted>2016-11-15T21:03:55Z</cp:lastPrinted>
  <dcterms:created xsi:type="dcterms:W3CDTF">2016-03-17T16:45:35Z</dcterms:created>
  <dcterms:modified xsi:type="dcterms:W3CDTF">2016-11-21T19:42:16Z</dcterms:modified>
</cp:coreProperties>
</file>