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130"/>
  </p:notesMasterIdLst>
  <p:sldIdLst>
    <p:sldId id="256" r:id="rId2"/>
    <p:sldId id="352" r:id="rId3"/>
    <p:sldId id="353" r:id="rId4"/>
    <p:sldId id="365" r:id="rId5"/>
    <p:sldId id="257" r:id="rId6"/>
    <p:sldId id="346" r:id="rId7"/>
    <p:sldId id="356" r:id="rId8"/>
    <p:sldId id="348" r:id="rId9"/>
    <p:sldId id="260" r:id="rId10"/>
    <p:sldId id="342" r:id="rId11"/>
    <p:sldId id="261" r:id="rId12"/>
    <p:sldId id="258" r:id="rId13"/>
    <p:sldId id="354" r:id="rId14"/>
    <p:sldId id="262" r:id="rId15"/>
    <p:sldId id="263" r:id="rId16"/>
    <p:sldId id="264" r:id="rId17"/>
    <p:sldId id="265" r:id="rId18"/>
    <p:sldId id="338" r:id="rId19"/>
    <p:sldId id="344" r:id="rId20"/>
    <p:sldId id="349" r:id="rId21"/>
    <p:sldId id="345" r:id="rId22"/>
    <p:sldId id="383" r:id="rId23"/>
    <p:sldId id="384" r:id="rId24"/>
    <p:sldId id="355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266" r:id="rId34"/>
    <p:sldId id="343" r:id="rId35"/>
    <p:sldId id="267" r:id="rId36"/>
    <p:sldId id="366" r:id="rId37"/>
    <p:sldId id="268" r:id="rId38"/>
    <p:sldId id="367" r:id="rId39"/>
    <p:sldId id="270" r:id="rId40"/>
    <p:sldId id="368" r:id="rId41"/>
    <p:sldId id="271" r:id="rId42"/>
    <p:sldId id="369" r:id="rId43"/>
    <p:sldId id="274" r:id="rId44"/>
    <p:sldId id="316" r:id="rId45"/>
    <p:sldId id="370" r:id="rId46"/>
    <p:sldId id="372" r:id="rId47"/>
    <p:sldId id="373" r:id="rId48"/>
    <p:sldId id="374" r:id="rId49"/>
    <p:sldId id="375" r:id="rId50"/>
    <p:sldId id="376" r:id="rId51"/>
    <p:sldId id="320" r:id="rId52"/>
    <p:sldId id="293" r:id="rId53"/>
    <p:sldId id="341" r:id="rId54"/>
    <p:sldId id="273" r:id="rId55"/>
    <p:sldId id="275" r:id="rId56"/>
    <p:sldId id="378" r:id="rId57"/>
    <p:sldId id="379" r:id="rId58"/>
    <p:sldId id="377" r:id="rId59"/>
    <p:sldId id="318" r:id="rId60"/>
    <p:sldId id="336" r:id="rId61"/>
    <p:sldId id="294" r:id="rId62"/>
    <p:sldId id="295" r:id="rId63"/>
    <p:sldId id="296" r:id="rId64"/>
    <p:sldId id="297" r:id="rId65"/>
    <p:sldId id="330" r:id="rId66"/>
    <p:sldId id="388" r:id="rId67"/>
    <p:sldId id="389" r:id="rId68"/>
    <p:sldId id="390" r:id="rId69"/>
    <p:sldId id="276" r:id="rId70"/>
    <p:sldId id="291" r:id="rId71"/>
    <p:sldId id="371" r:id="rId72"/>
    <p:sldId id="311" r:id="rId73"/>
    <p:sldId id="312" r:id="rId74"/>
    <p:sldId id="321" r:id="rId75"/>
    <p:sldId id="327" r:id="rId76"/>
    <p:sldId id="333" r:id="rId77"/>
    <p:sldId id="277" r:id="rId78"/>
    <p:sldId id="278" r:id="rId79"/>
    <p:sldId id="337" r:id="rId80"/>
    <p:sldId id="329" r:id="rId81"/>
    <p:sldId id="280" r:id="rId82"/>
    <p:sldId id="281" r:id="rId83"/>
    <p:sldId id="282" r:id="rId84"/>
    <p:sldId id="340" r:id="rId85"/>
    <p:sldId id="285" r:id="rId86"/>
    <p:sldId id="286" r:id="rId87"/>
    <p:sldId id="322" r:id="rId88"/>
    <p:sldId id="380" r:id="rId89"/>
    <p:sldId id="381" r:id="rId90"/>
    <p:sldId id="382" r:id="rId91"/>
    <p:sldId id="385" r:id="rId92"/>
    <p:sldId id="288" r:id="rId93"/>
    <p:sldId id="289" r:id="rId94"/>
    <p:sldId id="386" r:id="rId95"/>
    <p:sldId id="391" r:id="rId96"/>
    <p:sldId id="392" r:id="rId97"/>
    <p:sldId id="393" r:id="rId98"/>
    <p:sldId id="394" r:id="rId99"/>
    <p:sldId id="387" r:id="rId100"/>
    <p:sldId id="395" r:id="rId101"/>
    <p:sldId id="396" r:id="rId102"/>
    <p:sldId id="397" r:id="rId103"/>
    <p:sldId id="399" r:id="rId104"/>
    <p:sldId id="398" r:id="rId105"/>
    <p:sldId id="323" r:id="rId106"/>
    <p:sldId id="324" r:id="rId107"/>
    <p:sldId id="339" r:id="rId108"/>
    <p:sldId id="328" r:id="rId109"/>
    <p:sldId id="400" r:id="rId110"/>
    <p:sldId id="401" r:id="rId111"/>
    <p:sldId id="299" r:id="rId112"/>
    <p:sldId id="300" r:id="rId113"/>
    <p:sldId id="301" r:id="rId114"/>
    <p:sldId id="325" r:id="rId115"/>
    <p:sldId id="302" r:id="rId116"/>
    <p:sldId id="303" r:id="rId117"/>
    <p:sldId id="326" r:id="rId118"/>
    <p:sldId id="307" r:id="rId119"/>
    <p:sldId id="304" r:id="rId120"/>
    <p:sldId id="305" r:id="rId121"/>
    <p:sldId id="403" r:id="rId122"/>
    <p:sldId id="402" r:id="rId123"/>
    <p:sldId id="306" r:id="rId124"/>
    <p:sldId id="308" r:id="rId125"/>
    <p:sldId id="309" r:id="rId126"/>
    <p:sldId id="310" r:id="rId127"/>
    <p:sldId id="315" r:id="rId128"/>
    <p:sldId id="351" r:id="rId1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0" autoAdjust="0"/>
    <p:restoredTop sz="94679" autoAdjust="0"/>
  </p:normalViewPr>
  <p:slideViewPr>
    <p:cSldViewPr>
      <p:cViewPr varScale="1">
        <p:scale>
          <a:sx n="108" d="100"/>
          <a:sy n="108" d="100"/>
        </p:scale>
        <p:origin x="83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4CB98-7068-48BF-92CF-A983BD82D718}" type="datetimeFigureOut">
              <a:rPr lang="en-US" smtClean="0"/>
              <a:t>5/1/2024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61C2C-269B-457B-98FF-CDF99BCCC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770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61C2C-269B-457B-98FF-CDF99BCCCE0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538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93C27DF0-5DC0-4622-9E81-31E619C768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677758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5079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4355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89706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4609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13467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075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44B60-AFF7-4A35-BE75-D249BCE7BE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91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AC0B-5AFE-4D6B-9E4A-DC110DF7CC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0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BD1AC38F-5244-4C2A-B5C8-5508701B32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8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EC15F3CC-4C69-4A6D-A659-3E771F5DA5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67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6E2D-6082-454F-8855-CB14873857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619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A4CBD-C1C7-4D9C-BFF9-CD63A8CDDC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36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E838C-571B-419E-A841-71E06011C5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97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73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BE4F9-DF6E-405C-97BB-780C92EDFE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7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446E7-82D1-4B40-BC86-80F389B864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0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204C71E-3BE4-408E-9AA6-2E321E89E3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09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CYyGL9Y9o8" TargetMode="External"/><Relationship Id="rId2" Type="http://schemas.openxmlformats.org/officeDocument/2006/relationships/hyperlink" Target="https://youtu.be/DZgK3I78PC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PJGdE3wgMx4?si=SkA3XN4HRBrHZS45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youtu.be/AS8v2YFQ67E?si=AYVvYz2JGDuyoWcn" TargetMode="Externa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b="1"/>
              <a:t>SCROTUM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533399"/>
            <a:ext cx="8458199" cy="2743200"/>
          </a:xfrm>
        </p:spPr>
        <p:txBody>
          <a:bodyPr>
            <a:normAutofit/>
          </a:bodyPr>
          <a:lstStyle/>
          <a:p>
            <a:r>
              <a:rPr lang="en-US" sz="4800" dirty="0"/>
              <a:t>VAS DEFERENS/SEMINAL DUCT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609600"/>
            <a:ext cx="7704667" cy="5390216"/>
          </a:xfrm>
        </p:spPr>
        <p:txBody>
          <a:bodyPr/>
          <a:lstStyle/>
          <a:p>
            <a:r>
              <a:rPr lang="en-US" dirty="0"/>
              <a:t>Muscular cord designed to pump sperm from the epididymis into the prostatic segment of the urethra</a:t>
            </a:r>
          </a:p>
          <a:p>
            <a:r>
              <a:rPr lang="en-US" dirty="0"/>
              <a:t>Ascends along the posterior border of the testis </a:t>
            </a:r>
          </a:p>
          <a:p>
            <a:r>
              <a:rPr lang="en-US" dirty="0"/>
              <a:t>Attaches to seminal vesicles to form ejaculatory ducts</a:t>
            </a:r>
          </a:p>
          <a:p>
            <a:r>
              <a:rPr lang="en-US" dirty="0"/>
              <a:t>Stores sperm for up to several months</a:t>
            </a:r>
          </a:p>
          <a:p>
            <a:r>
              <a:rPr lang="en-US" dirty="0"/>
              <a:t>Seminal vesicles produces fluid rich in fructose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56122-8829-19F3-4942-1BDCB8DF9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752600"/>
          </a:xfrm>
        </p:spPr>
        <p:txBody>
          <a:bodyPr/>
          <a:lstStyle/>
          <a:p>
            <a:r>
              <a:rPr lang="en-US" dirty="0"/>
              <a:t>TUBULAR ECTASIA OF THE RETE TESTIS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55A6D-E646-9DC1-A3CC-0E4699697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457200"/>
            <a:ext cx="7704667" cy="5542616"/>
          </a:xfrm>
        </p:spPr>
        <p:txBody>
          <a:bodyPr/>
          <a:lstStyle/>
          <a:p>
            <a:r>
              <a:rPr lang="en-US" dirty="0"/>
              <a:t>Uncommon, benign condition</a:t>
            </a:r>
          </a:p>
          <a:p>
            <a:r>
              <a:rPr lang="en-US" dirty="0"/>
              <a:t>Usually age 45 and up</a:t>
            </a:r>
          </a:p>
          <a:p>
            <a:r>
              <a:rPr lang="en-US" sz="2400" dirty="0"/>
              <a:t>Associated with presence of a spermatocele, epididymal, or testicular cyst, or other epididymal obstruction on same side as dilated tubules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797C7-F73F-5640-2AB1-9D6A792E6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2794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DD8E6-0829-715F-2689-3CCADA712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8600"/>
            <a:ext cx="8382000" cy="1219199"/>
          </a:xfrm>
        </p:spPr>
        <p:txBody>
          <a:bodyPr>
            <a:normAutofit fontScale="90000"/>
          </a:bodyPr>
          <a:lstStyle/>
          <a:p>
            <a:r>
              <a:rPr lang="en-US" dirty="0"/>
              <a:t>TUBULAR ECTASIA OF THE RETE TESTIS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48A93-294D-A835-124B-C9ECFB79D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101</a:t>
            </a:fld>
            <a:endParaRPr lang="en-US"/>
          </a:p>
        </p:txBody>
      </p:sp>
      <p:pic>
        <p:nvPicPr>
          <p:cNvPr id="5" name="Picture 5" descr="023029A">
            <a:extLst>
              <a:ext uri="{FF2B5EF4-FFF2-40B4-BE49-F238E27FC236}">
                <a16:creationId xmlns:a16="http://schemas.microsoft.com/office/drawing/2014/main" id="{44D8AF25-89A6-ABE6-9F7E-AA76636D6B5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87"/>
          <a:stretch>
            <a:fillRect/>
          </a:stretch>
        </p:blipFill>
        <p:spPr bwMode="auto">
          <a:xfrm>
            <a:off x="0" y="1905000"/>
            <a:ext cx="4572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8410C77-2D58-99FE-C9BA-ADC9FA0EF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724" y="1653796"/>
            <a:ext cx="38862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8B7DE5F3-48C2-5460-2BF2-F95D1B3D5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148" y="4235035"/>
            <a:ext cx="4038600" cy="239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36937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EA3-EEEB-64A1-3061-1E7402A4B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52401"/>
            <a:ext cx="7704667" cy="990599"/>
          </a:xfrm>
        </p:spPr>
        <p:txBody>
          <a:bodyPr>
            <a:normAutofit/>
          </a:bodyPr>
          <a:lstStyle/>
          <a:p>
            <a:r>
              <a:rPr lang="en-US" sz="4400" dirty="0"/>
              <a:t>CYST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E9483-BF57-6EBE-2BD2-EEC99EE37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524000"/>
            <a:ext cx="7933267" cy="533400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/>
              <a:t>Intratesticular or epidermoid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8000" dirty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/>
              <a:t>Epidermoid cyst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8000" b="0" i="0" dirty="0">
                <a:solidFill>
                  <a:srgbClr val="3D3D3D"/>
                </a:solidFill>
                <a:effectLst/>
                <a:latin typeface="+mj-lt"/>
              </a:rPr>
              <a:t>non-vascular, well-marginated intratesticular mass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8000" b="0" i="0" dirty="0">
                <a:solidFill>
                  <a:srgbClr val="3D3D3D"/>
                </a:solidFill>
                <a:effectLst/>
                <a:latin typeface="+mj-lt"/>
              </a:rPr>
              <a:t>may demonstrate a characteristic lamellated "onion skin" or "whorled" appearance with alternating hyperechoic and hypoechoic rings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8000" b="0" i="0" dirty="0">
                <a:solidFill>
                  <a:srgbClr val="3D3D3D"/>
                </a:solidFill>
                <a:effectLst/>
                <a:latin typeface="+mj-lt"/>
              </a:rPr>
              <a:t>some lesions may show a target appearance with a halo of </a:t>
            </a:r>
            <a:r>
              <a:rPr lang="en-US" sz="8000" b="0" i="0" dirty="0" err="1">
                <a:solidFill>
                  <a:srgbClr val="3D3D3D"/>
                </a:solidFill>
                <a:effectLst/>
                <a:latin typeface="+mj-lt"/>
              </a:rPr>
              <a:t>hypoechogenicity</a:t>
            </a:r>
            <a:r>
              <a:rPr lang="en-US" sz="8000" b="0" i="0" dirty="0">
                <a:solidFill>
                  <a:srgbClr val="3D3D3D"/>
                </a:solidFill>
                <a:effectLst/>
                <a:latin typeface="+mj-lt"/>
              </a:rPr>
              <a:t> and a central hyperechoic region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80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/>
              <a:t>More common in men over 40 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sz="8000" dirty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/>
              <a:t>Associated with </a:t>
            </a:r>
            <a:r>
              <a:rPr lang="en-US" sz="8000" dirty="0" err="1"/>
              <a:t>extratesticular</a:t>
            </a:r>
            <a:r>
              <a:rPr lang="en-US" sz="8000" dirty="0"/>
              <a:t> spermatoceles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8000" dirty="0"/>
              <a:t> 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/>
              <a:t>Located near mediastinum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8000" dirty="0"/>
          </a:p>
          <a:p>
            <a:pPr eaLnBrk="1" hangingPunct="1">
              <a:defRPr/>
            </a:pPr>
            <a:r>
              <a:rPr lang="en-US" sz="8000" dirty="0"/>
              <a:t>Single or multiple and of variable size</a:t>
            </a:r>
          </a:p>
          <a:p>
            <a:pPr eaLnBrk="1" hangingPunct="1">
              <a:defRPr/>
            </a:pPr>
            <a:endParaRPr lang="en-US" sz="8000" dirty="0"/>
          </a:p>
          <a:p>
            <a:pPr marL="0" indent="0" eaLnBrk="1" hangingPunct="1">
              <a:buNone/>
              <a:defRPr/>
            </a:pPr>
            <a:endParaRPr lang="en-US" sz="80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1B6DFE-76C7-5D45-6223-673FA25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3144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3EE98-DF49-69A6-8823-88C9F30DE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52401"/>
            <a:ext cx="7704667" cy="1143000"/>
          </a:xfrm>
        </p:spPr>
        <p:txBody>
          <a:bodyPr/>
          <a:lstStyle/>
          <a:p>
            <a:r>
              <a:rPr lang="en-US" dirty="0"/>
              <a:t>CYST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2B7065-A95B-231E-7C8B-AF894C6CD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103</a:t>
            </a:fld>
            <a:endParaRPr lang="en-US"/>
          </a:p>
        </p:txBody>
      </p:sp>
      <p:pic>
        <p:nvPicPr>
          <p:cNvPr id="10242" name="Picture 2" descr="A 35-year-old man with benign testicular cyst. Longitudinal color... |  Download Scientific Diagram">
            <a:extLst>
              <a:ext uri="{FF2B5EF4-FFF2-40B4-BE49-F238E27FC236}">
                <a16:creationId xmlns:a16="http://schemas.microsoft.com/office/drawing/2014/main" id="{9B622B18-2391-F5FC-8FC7-F85585179B3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535" y="1371600"/>
            <a:ext cx="6136393" cy="462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67683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C951-1DCA-88FB-8ABB-5AAECD5DA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76199"/>
            <a:ext cx="7704667" cy="1447800"/>
          </a:xfrm>
        </p:spPr>
        <p:txBody>
          <a:bodyPr/>
          <a:lstStyle/>
          <a:p>
            <a:r>
              <a:rPr lang="en-US" dirty="0"/>
              <a:t>EPIDERMOID CYST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DDB23-0E74-3638-C0FE-B6B61EC92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AECE6F-F39B-2EBC-E918-49D19FE483F9}"/>
              </a:ext>
            </a:extLst>
          </p:cNvPr>
          <p:cNvSpPr txBox="1"/>
          <p:nvPr/>
        </p:nvSpPr>
        <p:spPr>
          <a:xfrm>
            <a:off x="2057400" y="6248400"/>
            <a:ext cx="5153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https://radiopaedia.org/articles/testicular-epidermoid-cyst?lang=us</a:t>
            </a:r>
          </a:p>
        </p:txBody>
      </p:sp>
      <p:pic>
        <p:nvPicPr>
          <p:cNvPr id="9218" name="Picture 2" descr="Testicular epidermoid cyst | Radiology Reference Article | Radiopaedia.org">
            <a:extLst>
              <a:ext uri="{FF2B5EF4-FFF2-40B4-BE49-F238E27FC236}">
                <a16:creationId xmlns:a16="http://schemas.microsoft.com/office/drawing/2014/main" id="{56DEC2F2-ED2F-60CF-59DC-8E7D897DC9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739900"/>
            <a:ext cx="4190999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Testicular epidermoid cyst | Radiology Case | Radiopaedia.org">
            <a:extLst>
              <a:ext uri="{FF2B5EF4-FFF2-40B4-BE49-F238E27FC236}">
                <a16:creationId xmlns:a16="http://schemas.microsoft.com/office/drawing/2014/main" id="{85192256-B1AB-6EBC-426F-466EE1409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39900"/>
            <a:ext cx="4190999" cy="337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31904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76202"/>
            <a:ext cx="7704667" cy="1034642"/>
          </a:xfrm>
        </p:spPr>
        <p:txBody>
          <a:bodyPr>
            <a:normAutofit/>
          </a:bodyPr>
          <a:lstStyle/>
          <a:p>
            <a:r>
              <a:rPr lang="en-US" sz="4800" dirty="0"/>
              <a:t>MICROLITHIASIS 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295400"/>
            <a:ext cx="7704667" cy="517789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Multiple tiny calcifications throughout the testes  (&lt;3mm)</a:t>
            </a:r>
          </a:p>
          <a:p>
            <a:r>
              <a:rPr lang="en-US" dirty="0"/>
              <a:t>Usually bilateral</a:t>
            </a:r>
          </a:p>
          <a:p>
            <a:r>
              <a:rPr lang="en-US" dirty="0"/>
              <a:t>Seen in normal patients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Associated with: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-malignancy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-cryptorchidism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-Klinefelter syndrome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 -infertility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 -varicoceles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 -testicular atrophy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 -</a:t>
            </a:r>
            <a:r>
              <a:rPr lang="en-US" dirty="0" err="1"/>
              <a:t>pseudohermaphroditism</a:t>
            </a:r>
            <a:r>
              <a:rPr lang="en-US" dirty="0"/>
              <a:t> </a:t>
            </a:r>
          </a:p>
          <a:p>
            <a:r>
              <a:rPr lang="en-US" dirty="0"/>
              <a:t>Sonographic Appearance: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Multiple echogenic non-shadowing areas throughout the testis, may obscure other pathologic conditions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4" name="Picture 6" descr="cme_scrotal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14400"/>
            <a:ext cx="7924800" cy="53721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106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3" name="Picture 5" descr="sp_testicle2808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762000"/>
            <a:ext cx="7086600" cy="512445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9" name="Picture 5" descr="iu22_small_parts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143000"/>
            <a:ext cx="6858000" cy="524613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108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5AD524-A97E-AF65-CE61-38BC1B97C3FB}"/>
              </a:ext>
            </a:extLst>
          </p:cNvPr>
          <p:cNvSpPr txBox="1"/>
          <p:nvPr/>
        </p:nvSpPr>
        <p:spPr>
          <a:xfrm>
            <a:off x="4572000" y="6019800"/>
            <a:ext cx="16764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DFB72-92AF-24F5-3F04-E4ACE3489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142999"/>
          </a:xfrm>
        </p:spPr>
        <p:txBody>
          <a:bodyPr/>
          <a:lstStyle/>
          <a:p>
            <a:r>
              <a:rPr lang="en-US" dirty="0"/>
              <a:t>ABSCESS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2563F-31A3-FC9D-D1AA-E8891C33F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447800"/>
            <a:ext cx="7704667" cy="5333998"/>
          </a:xfrm>
        </p:spPr>
        <p:txBody>
          <a:bodyPr/>
          <a:lstStyle/>
          <a:p>
            <a:r>
              <a:rPr lang="en-US" dirty="0"/>
              <a:t>Most commonly caused by untreated </a:t>
            </a:r>
            <a:r>
              <a:rPr lang="en-US" dirty="0" err="1"/>
              <a:t>epididymo</a:t>
            </a:r>
            <a:r>
              <a:rPr lang="en-US" dirty="0"/>
              <a:t>-orchitis</a:t>
            </a:r>
          </a:p>
          <a:p>
            <a:r>
              <a:rPr lang="en-US" dirty="0"/>
              <a:t>Usually extra-testicular </a:t>
            </a:r>
          </a:p>
          <a:p>
            <a:r>
              <a:rPr lang="en-US" dirty="0"/>
              <a:t>Clinical findings: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Fever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Scrotal pain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Swelling</a:t>
            </a:r>
          </a:p>
          <a:p>
            <a:r>
              <a:rPr lang="en-US" dirty="0"/>
              <a:t>Sonographic Appearance: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Anechoic or complex mass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Increased blood flow around periphery of mass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No flow within mass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749DF-EB05-0EBB-8409-21A64800B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63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990599"/>
            <a:ext cx="7704667" cy="29718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EPIDIDYMIS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944032" y="-533400"/>
            <a:ext cx="7704667" cy="7086600"/>
          </a:xfrm>
        </p:spPr>
        <p:txBody>
          <a:bodyPr>
            <a:normAutofit/>
          </a:bodyPr>
          <a:lstStyle/>
          <a:p>
            <a:r>
              <a:rPr lang="en-US" sz="2600" dirty="0">
                <a:cs typeface="Times New Roman" pitchFamily="18" charset="0"/>
              </a:rPr>
              <a:t>Stores sperm that is produced in the testicles</a:t>
            </a:r>
          </a:p>
          <a:p>
            <a:r>
              <a:rPr lang="en-US" sz="2600" dirty="0">
                <a:cs typeface="Times New Roman" pitchFamily="18" charset="0"/>
              </a:rPr>
              <a:t>Sonographic Appearance:</a:t>
            </a:r>
          </a:p>
          <a:p>
            <a:pPr lvl="1"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cs typeface="Times New Roman" pitchFamily="18" charset="0"/>
              </a:rPr>
              <a:t>Varied appearance -</a:t>
            </a:r>
            <a:r>
              <a:rPr lang="en-US" sz="2400" dirty="0" err="1">
                <a:cs typeface="Times New Roman" pitchFamily="18" charset="0"/>
              </a:rPr>
              <a:t>triangular,crescent</a:t>
            </a:r>
            <a:r>
              <a:rPr lang="en-US" sz="2400" dirty="0">
                <a:cs typeface="Times New Roman" pitchFamily="18" charset="0"/>
              </a:rPr>
              <a:t>, 				   or teardrop shape</a:t>
            </a:r>
          </a:p>
          <a:p>
            <a:pPr lvl="1"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cs typeface="Times New Roman" pitchFamily="18" charset="0"/>
              </a:rPr>
              <a:t>Normally homogeneous </a:t>
            </a:r>
          </a:p>
          <a:p>
            <a:pPr lvl="1"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cs typeface="Times New Roman" pitchFamily="18" charset="0"/>
              </a:rPr>
              <a:t>Color flow demonstrates very slight flow or no flow</a:t>
            </a:r>
          </a:p>
          <a:p>
            <a:endParaRPr lang="en-US" sz="36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88F34-D316-2761-B86A-4D7F61518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52401"/>
            <a:ext cx="7704667" cy="1600200"/>
          </a:xfrm>
        </p:spPr>
        <p:txBody>
          <a:bodyPr/>
          <a:lstStyle/>
          <a:p>
            <a:r>
              <a:rPr lang="en-US" dirty="0"/>
              <a:t>NON-GERM CELL TUMORS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FC817-0BB7-0F6D-6067-5414F51C7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304800"/>
            <a:ext cx="7704667" cy="5695016"/>
          </a:xfrm>
        </p:spPr>
        <p:txBody>
          <a:bodyPr>
            <a:normAutofit/>
          </a:bodyPr>
          <a:lstStyle/>
          <a:p>
            <a:r>
              <a:rPr lang="en-US" dirty="0"/>
              <a:t>Usually benign</a:t>
            </a:r>
          </a:p>
          <a:p>
            <a:r>
              <a:rPr lang="en-US" dirty="0"/>
              <a:t>Types:</a:t>
            </a:r>
          </a:p>
          <a:p>
            <a:pPr lvl="1"/>
            <a:r>
              <a:rPr lang="en-US" sz="2400" dirty="0"/>
              <a:t>Leydig cell tumor</a:t>
            </a:r>
          </a:p>
          <a:p>
            <a:pPr lvl="1"/>
            <a:r>
              <a:rPr lang="en-US" sz="2400" dirty="0"/>
              <a:t>Sertoli tumor</a:t>
            </a:r>
          </a:p>
          <a:p>
            <a:pPr lvl="1"/>
            <a:r>
              <a:rPr lang="en-US" sz="2400" dirty="0"/>
              <a:t>Cystadenoma</a:t>
            </a:r>
          </a:p>
          <a:p>
            <a:pPr lvl="1"/>
            <a:r>
              <a:rPr lang="en-US" sz="2400" dirty="0"/>
              <a:t>Dermoid cyst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6FBA39-E558-7ECD-E36F-AC44E6EF1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6470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94415"/>
            <a:ext cx="7704667" cy="3332816"/>
          </a:xfrm>
        </p:spPr>
        <p:txBody>
          <a:bodyPr>
            <a:normAutofit/>
          </a:bodyPr>
          <a:lstStyle/>
          <a:p>
            <a:r>
              <a:rPr lang="en-US" sz="4800" dirty="0"/>
              <a:t>MALIGNANT NEOPLASMS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524000"/>
            <a:ext cx="7704667" cy="4876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/>
              <a:t> </a:t>
            </a:r>
            <a:r>
              <a:rPr lang="en-US" dirty="0"/>
              <a:t>95% of testicular tumors are germ cell type and highly malignant</a:t>
            </a:r>
          </a:p>
          <a:p>
            <a:pPr>
              <a:lnSpc>
                <a:spcPct val="80000"/>
              </a:lnSpc>
            </a:pPr>
            <a:r>
              <a:rPr lang="en-US" dirty="0"/>
              <a:t>Usually painless- may have unilateral enlargement</a:t>
            </a:r>
          </a:p>
          <a:p>
            <a:pPr>
              <a:lnSpc>
                <a:spcPct val="80000"/>
              </a:lnSpc>
            </a:pPr>
            <a:r>
              <a:rPr lang="en-US" dirty="0"/>
              <a:t>Types: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Seminoma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Embryonal Cell Carcinoma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Teratoma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Choriocarcinoma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Lymphoma and Leukemia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Metastases </a:t>
            </a:r>
          </a:p>
          <a:p>
            <a:pPr>
              <a:lnSpc>
                <a:spcPct val="80000"/>
              </a:lnSpc>
            </a:pP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94415"/>
            <a:ext cx="7704667" cy="2799415"/>
          </a:xfrm>
        </p:spPr>
        <p:txBody>
          <a:bodyPr>
            <a:normAutofit/>
          </a:bodyPr>
          <a:lstStyle/>
          <a:p>
            <a:r>
              <a:rPr lang="en-US" sz="4800" dirty="0"/>
              <a:t>SEMINOMA 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15876"/>
            <a:ext cx="7704667" cy="601569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Most common – 40-50 %</a:t>
            </a:r>
          </a:p>
          <a:p>
            <a:pPr>
              <a:lnSpc>
                <a:spcPct val="90000"/>
              </a:lnSpc>
            </a:pPr>
            <a:r>
              <a:rPr lang="en-US" dirty="0"/>
              <a:t>Occur in men between 30-40 years old</a:t>
            </a:r>
          </a:p>
          <a:p>
            <a:pPr>
              <a:lnSpc>
                <a:spcPct val="90000"/>
              </a:lnSpc>
            </a:pPr>
            <a:r>
              <a:rPr lang="en-US" dirty="0"/>
              <a:t>Most common to arise from undescended teste</a:t>
            </a:r>
          </a:p>
          <a:p>
            <a:pPr>
              <a:lnSpc>
                <a:spcPct val="90000"/>
              </a:lnSpc>
            </a:pPr>
            <a:r>
              <a:rPr lang="en-US" dirty="0"/>
              <a:t>Almost always unilateral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38199"/>
            <a:ext cx="7704667" cy="3200400"/>
          </a:xfrm>
        </p:spPr>
        <p:txBody>
          <a:bodyPr>
            <a:normAutofit/>
          </a:bodyPr>
          <a:lstStyle/>
          <a:p>
            <a:r>
              <a:rPr lang="en-US" sz="4800" dirty="0"/>
              <a:t>SEMINOMA (CONT’D)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295400"/>
            <a:ext cx="7704667" cy="517789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/>
              <a:t>Symptoms: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	Gradual enlargement usually of 1 testicle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	Small percentage experience pain</a:t>
            </a:r>
          </a:p>
          <a:p>
            <a:pPr marL="0" indent="0">
              <a:lnSpc>
                <a:spcPct val="80000"/>
              </a:lnSpc>
              <a:buNone/>
            </a:pPr>
            <a:endParaRPr lang="en-US" sz="28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800" dirty="0"/>
              <a:t>Sonographic Appearance:	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	Hypoechoic mass possibly with hyperechoic 	areas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	Echogenic band surrounding the mass 	(</a:t>
            </a:r>
            <a:r>
              <a:rPr lang="en-US" sz="2800" dirty="0" err="1"/>
              <a:t>pseudocapsule</a:t>
            </a:r>
            <a:r>
              <a:rPr lang="en-US" sz="2800" dirty="0"/>
              <a:t>)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	</a:t>
            </a:r>
            <a:r>
              <a:rPr lang="en-US" sz="2800" dirty="0" err="1"/>
              <a:t>Hypervascular</a:t>
            </a:r>
            <a:r>
              <a:rPr lang="en-US" sz="2800" dirty="0"/>
              <a:t> – increase of blood flow 	compared to teste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114</a:t>
            </a:fld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E5EB915-8611-4D80-DAF6-364676AF4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9" b="31763"/>
          <a:stretch>
            <a:fillRect/>
          </a:stretch>
        </p:blipFill>
        <p:spPr bwMode="auto">
          <a:xfrm>
            <a:off x="457200" y="914400"/>
            <a:ext cx="4114800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4080E16B-B3DE-180D-7671-F97C29D26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b="34312"/>
          <a:stretch>
            <a:fillRect/>
          </a:stretch>
        </p:blipFill>
        <p:spPr bwMode="auto">
          <a:xfrm>
            <a:off x="4419600" y="914400"/>
            <a:ext cx="4419600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533400"/>
            <a:ext cx="8534399" cy="2971801"/>
          </a:xfrm>
        </p:spPr>
        <p:txBody>
          <a:bodyPr>
            <a:normAutofit/>
          </a:bodyPr>
          <a:lstStyle/>
          <a:p>
            <a:r>
              <a:rPr lang="en-US" sz="4800" dirty="0"/>
              <a:t>EMBRYONAL CELL CARCINOMA 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990600"/>
            <a:ext cx="7704667" cy="5791200"/>
          </a:xfrm>
        </p:spPr>
        <p:txBody>
          <a:bodyPr>
            <a:normAutofit/>
          </a:bodyPr>
          <a:lstStyle/>
          <a:p>
            <a:r>
              <a:rPr lang="en-US" dirty="0"/>
              <a:t>Second most common – 25%</a:t>
            </a:r>
          </a:p>
          <a:p>
            <a:r>
              <a:rPr lang="en-US" dirty="0"/>
              <a:t>Occurs in men between 25-35 	years old</a:t>
            </a:r>
          </a:p>
          <a:p>
            <a:pPr marL="0" indent="0">
              <a:buNone/>
            </a:pPr>
            <a:r>
              <a:rPr lang="en-US" dirty="0"/>
              <a:t>**Most Aggressive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304800"/>
            <a:ext cx="7704667" cy="2743201"/>
          </a:xfrm>
        </p:spPr>
        <p:txBody>
          <a:bodyPr/>
          <a:lstStyle/>
          <a:p>
            <a:r>
              <a:rPr lang="en-US" dirty="0"/>
              <a:t>EMBRYONAL CELL CARCINOMA (CONT’D)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381000"/>
            <a:ext cx="7704667" cy="7162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Sonographic Appearance:</a:t>
            </a:r>
          </a:p>
          <a:p>
            <a:r>
              <a:rPr lang="en-US" dirty="0"/>
              <a:t>Hypoechoic mass (less homogeneous than seminoma)</a:t>
            </a:r>
          </a:p>
          <a:p>
            <a:r>
              <a:rPr lang="en-US" dirty="0"/>
              <a:t>Focal or diffuse with indistinct borders and possible capsular distortion</a:t>
            </a:r>
          </a:p>
          <a:p>
            <a:r>
              <a:rPr lang="en-US" dirty="0"/>
              <a:t>Can have varying degrees of echogenicity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6" name="Rectangle 152585">
            <a:extLst>
              <a:ext uri="{FF2B5EF4-FFF2-40B4-BE49-F238E27FC236}">
                <a16:creationId xmlns:a16="http://schemas.microsoft.com/office/drawing/2014/main" id="{9527FCEA-6143-4C5E-8C45-8AC9237AD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588" name="Rectangle 152587">
            <a:extLst>
              <a:ext uri="{FF2B5EF4-FFF2-40B4-BE49-F238E27FC236}">
                <a16:creationId xmlns:a16="http://schemas.microsoft.com/office/drawing/2014/main" id="{1A9F23AD-7A55-49F3-A3EC-743F47F36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5056386" cy="58978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5" descr="023035">
            <a:extLst>
              <a:ext uri="{FF2B5EF4-FFF2-40B4-BE49-F238E27FC236}">
                <a16:creationId xmlns:a16="http://schemas.microsoft.com/office/drawing/2014/main" id="{BE80139D-9D93-F7E3-CB84-05550F8D2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1" b="11111"/>
          <a:stretch>
            <a:fillRect/>
          </a:stretch>
        </p:blipFill>
        <p:spPr bwMode="auto">
          <a:xfrm>
            <a:off x="480885" y="828286"/>
            <a:ext cx="4807563" cy="521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90" name="Rectangle 152589">
            <a:extLst>
              <a:ext uri="{FF2B5EF4-FFF2-40B4-BE49-F238E27FC236}">
                <a16:creationId xmlns:a16="http://schemas.microsoft.com/office/drawing/2014/main" id="{D7D9F91F-72C9-4DB9-ABD0-A8180D826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480060"/>
            <a:ext cx="3135249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E3DC15-F2FA-4E34-EF35-E4A91B0BB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79682" y="643467"/>
            <a:ext cx="2475653" cy="249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92" name="Rectangle 152591">
            <a:extLst>
              <a:ext uri="{FF2B5EF4-FFF2-40B4-BE49-F238E27FC236}">
                <a16:creationId xmlns:a16="http://schemas.microsoft.com/office/drawing/2014/main" id="{BE016956-CE9F-4946-8834-A8BC3529D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3603670"/>
            <a:ext cx="3135249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2581" name="Picture 5" descr="cme_scrotal9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71904" y="3899806"/>
            <a:ext cx="2891209" cy="2168406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38366" y="6435478"/>
            <a:ext cx="476983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0F9C154-4D2E-4224-BDD4-EE4C6F9FAF63}" type="slidenum">
              <a:rPr lang="en-US" smtClean="0"/>
              <a:pPr>
                <a:spcAft>
                  <a:spcPts val="600"/>
                </a:spcAft>
              </a:pPr>
              <a:t>117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52401"/>
            <a:ext cx="7704667" cy="1066799"/>
          </a:xfrm>
        </p:spPr>
        <p:txBody>
          <a:bodyPr>
            <a:normAutofit/>
          </a:bodyPr>
          <a:lstStyle/>
          <a:p>
            <a:r>
              <a:rPr lang="en-US" sz="4800" dirty="0"/>
              <a:t>TERATOMA 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52401"/>
            <a:ext cx="7704667" cy="584741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Account for 5-10% </a:t>
            </a:r>
          </a:p>
          <a:p>
            <a:pPr>
              <a:lnSpc>
                <a:spcPct val="90000"/>
              </a:lnSpc>
            </a:pPr>
            <a:r>
              <a:rPr lang="en-US" dirty="0"/>
              <a:t>Occurs in men between 25-35 years old</a:t>
            </a:r>
          </a:p>
          <a:p>
            <a:pPr>
              <a:lnSpc>
                <a:spcPct val="90000"/>
              </a:lnSpc>
            </a:pPr>
            <a:r>
              <a:rPr lang="en-US" dirty="0"/>
              <a:t>More common in infants and children</a:t>
            </a:r>
          </a:p>
          <a:p>
            <a:pPr>
              <a:lnSpc>
                <a:spcPct val="90000"/>
              </a:lnSpc>
            </a:pPr>
            <a:r>
              <a:rPr lang="en-US" dirty="0"/>
              <a:t>Contain multiple tissue elements – bone, soft tissue, skin 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/>
              <a:t>Sonographic Appearance:</a:t>
            </a:r>
          </a:p>
          <a:p>
            <a:pPr>
              <a:lnSpc>
                <a:spcPct val="90000"/>
              </a:lnSpc>
            </a:pPr>
            <a:r>
              <a:rPr lang="en-US" dirty="0"/>
              <a:t>Mixed echogenicity reflecting various tissue elements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228599"/>
            <a:ext cx="7704667" cy="1600199"/>
          </a:xfrm>
        </p:spPr>
        <p:txBody>
          <a:bodyPr>
            <a:normAutofit/>
          </a:bodyPr>
          <a:lstStyle/>
          <a:p>
            <a:r>
              <a:rPr lang="en-US" sz="4800" dirty="0"/>
              <a:t>CHORIOCARCINOMA 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384702"/>
            <a:ext cx="7704667" cy="5615114"/>
          </a:xfrm>
        </p:spPr>
        <p:txBody>
          <a:bodyPr/>
          <a:lstStyle/>
          <a:p>
            <a:r>
              <a:rPr lang="en-US" dirty="0"/>
              <a:t>Rare – Less than 3%</a:t>
            </a:r>
          </a:p>
          <a:p>
            <a:r>
              <a:rPr lang="en-US" dirty="0"/>
              <a:t>Occurs in men between 20-30 years old</a:t>
            </a:r>
          </a:p>
          <a:p>
            <a:r>
              <a:rPr lang="en-US" dirty="0"/>
              <a:t>No palpable mass</a:t>
            </a:r>
          </a:p>
          <a:p>
            <a:r>
              <a:rPr lang="en-US" dirty="0"/>
              <a:t>All patients have elevated levels of </a:t>
            </a:r>
            <a:r>
              <a:rPr lang="en-US" dirty="0" err="1"/>
              <a:t>hCG</a:t>
            </a:r>
            <a:r>
              <a:rPr lang="en-US" dirty="0"/>
              <a:t> (human chorionic gonadotropin)</a:t>
            </a:r>
          </a:p>
          <a:p>
            <a:pPr marL="457200" lvl="1" indent="0">
              <a:buNone/>
            </a:pPr>
            <a:r>
              <a:rPr lang="en-US" sz="2400" dirty="0"/>
              <a:t>-Not always a good indicator – other testicular neoplasms elevate </a:t>
            </a:r>
            <a:r>
              <a:rPr lang="en-US" sz="2400" dirty="0" err="1"/>
              <a:t>hCG</a:t>
            </a:r>
            <a:r>
              <a:rPr lang="en-US" sz="2400" dirty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119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38199"/>
            <a:ext cx="7704667" cy="28194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EPIDIDYMIS (cont’d)</a:t>
            </a:r>
            <a:endParaRPr lang="en-US" sz="4800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989531" y="-990600"/>
            <a:ext cx="7704667" cy="72390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Head- Normally always seen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>
                <a:cs typeface="Times New Roman" pitchFamily="18" charset="0"/>
              </a:rPr>
              <a:t>				(Superior to testicle)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>
                <a:cs typeface="Times New Roman" pitchFamily="18" charset="0"/>
              </a:rPr>
              <a:t>		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Body- Not always seen well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>
                <a:cs typeface="Times New Roman" pitchFamily="18" charset="0"/>
              </a:rPr>
              <a:t>							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Tail- Not always seen well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304799"/>
            <a:ext cx="7704667" cy="2209800"/>
          </a:xfrm>
        </p:spPr>
        <p:txBody>
          <a:bodyPr>
            <a:normAutofit/>
          </a:bodyPr>
          <a:lstStyle/>
          <a:p>
            <a:r>
              <a:rPr lang="en-US" sz="4800" dirty="0"/>
              <a:t>CHORIOCARCINOMA (CONT’D)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76200"/>
            <a:ext cx="7704667" cy="6781800"/>
          </a:xfrm>
        </p:spPr>
        <p:txBody>
          <a:bodyPr/>
          <a:lstStyle/>
          <a:p>
            <a:r>
              <a:rPr lang="en-US" dirty="0"/>
              <a:t>HCG – increased pituitary secretion of FSH (follicle-stimulating hormone) or production of gonadotropin by tumors can raise levels in the blood.</a:t>
            </a:r>
          </a:p>
          <a:p>
            <a:pPr marL="0" indent="0">
              <a:buNone/>
            </a:pPr>
            <a:r>
              <a:rPr lang="en-US" dirty="0"/>
              <a:t>Sonographic Appearance:</a:t>
            </a:r>
          </a:p>
          <a:p>
            <a:r>
              <a:rPr lang="en-US" dirty="0"/>
              <a:t>May be small with mixed echogenicity </a:t>
            </a:r>
          </a:p>
          <a:p>
            <a:r>
              <a:rPr lang="en-US" dirty="0"/>
              <a:t>Appearance determined by the dominant cell type but typically has irregular boarders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3B3CD-36BC-2AF3-4D9A-70DDA0ECC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-76200"/>
            <a:ext cx="8381999" cy="1676401"/>
          </a:xfrm>
        </p:spPr>
        <p:txBody>
          <a:bodyPr/>
          <a:lstStyle/>
          <a:p>
            <a:r>
              <a:rPr lang="en-US" dirty="0"/>
              <a:t>STROMAL SEX-CELL TUMORS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5C423-7E9D-4863-DDA7-CB940B923A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762000"/>
            <a:ext cx="7848600" cy="5237816"/>
          </a:xfrm>
        </p:spPr>
        <p:txBody>
          <a:bodyPr/>
          <a:lstStyle/>
          <a:p>
            <a:r>
              <a:rPr lang="en-US" dirty="0"/>
              <a:t>Rare (4%)</a:t>
            </a:r>
          </a:p>
          <a:p>
            <a:r>
              <a:rPr lang="en-US" dirty="0"/>
              <a:t>Types: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Leydig cell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Sertoli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Granulosa (theca cell)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0610E1-8987-EECE-776C-F64458E3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39392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9B8C0-6BF4-7EF7-3759-5E14B8BC6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600199"/>
          </a:xfrm>
        </p:spPr>
        <p:txBody>
          <a:bodyPr/>
          <a:lstStyle/>
          <a:p>
            <a:r>
              <a:rPr lang="en-US" dirty="0"/>
              <a:t>MIXED GERM CELL TUMORS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19A23-EC61-E394-0FD8-736BB207A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-1600200"/>
            <a:ext cx="7704667" cy="7315200"/>
          </a:xfrm>
        </p:spPr>
        <p:txBody>
          <a:bodyPr/>
          <a:lstStyle/>
          <a:p>
            <a:r>
              <a:rPr lang="en-US" dirty="0"/>
              <a:t>Second most common tumor after seminoma</a:t>
            </a:r>
          </a:p>
          <a:p>
            <a:r>
              <a:rPr lang="en-US" dirty="0"/>
              <a:t>Rare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94D581-E9BD-4012-6F32-931E39464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4196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1" y="-76199"/>
            <a:ext cx="7848600" cy="1997076"/>
          </a:xfrm>
        </p:spPr>
        <p:txBody>
          <a:bodyPr>
            <a:normAutofit/>
          </a:bodyPr>
          <a:lstStyle/>
          <a:p>
            <a:r>
              <a:rPr lang="en-US" sz="4800" dirty="0"/>
              <a:t>LYMPHOMA &amp; LEUKEMIA 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457200"/>
            <a:ext cx="7704667" cy="5542616"/>
          </a:xfrm>
        </p:spPr>
        <p:txBody>
          <a:bodyPr>
            <a:normAutofit/>
          </a:bodyPr>
          <a:lstStyle/>
          <a:p>
            <a:r>
              <a:rPr lang="en-US" b="1" dirty="0"/>
              <a:t>  </a:t>
            </a:r>
            <a:r>
              <a:rPr lang="en-US" dirty="0"/>
              <a:t>Accounts for 5%</a:t>
            </a:r>
          </a:p>
          <a:p>
            <a:r>
              <a:rPr lang="en-US" dirty="0"/>
              <a:t>	Most commonly occurs in men over 60 years old </a:t>
            </a:r>
          </a:p>
          <a:p>
            <a:r>
              <a:rPr lang="en-US" dirty="0"/>
              <a:t>	50% are bilateral</a:t>
            </a:r>
          </a:p>
          <a:p>
            <a:endParaRPr lang="en-US" sz="48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228599"/>
            <a:ext cx="7704667" cy="2362200"/>
          </a:xfrm>
        </p:spPr>
        <p:txBody>
          <a:bodyPr>
            <a:normAutofit/>
          </a:bodyPr>
          <a:lstStyle/>
          <a:p>
            <a:r>
              <a:rPr lang="en-US" sz="4800" dirty="0"/>
              <a:t>LYMPHOMA &amp; LEUKEMIA (CONT’D)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685800"/>
            <a:ext cx="7704667" cy="5314016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/>
              <a:t>Sonographic Appearance:</a:t>
            </a:r>
          </a:p>
          <a:p>
            <a:pPr>
              <a:lnSpc>
                <a:spcPct val="90000"/>
              </a:lnSpc>
            </a:pPr>
            <a:r>
              <a:rPr lang="en-US" dirty="0"/>
              <a:t>Nonspecific can have diffuse or focal </a:t>
            </a:r>
            <a:r>
              <a:rPr lang="en-US" dirty="0" err="1"/>
              <a:t>hypoechogenicity</a:t>
            </a:r>
            <a:r>
              <a:rPr lang="en-US" dirty="0"/>
              <a:t> </a:t>
            </a:r>
          </a:p>
          <a:p>
            <a:pPr>
              <a:lnSpc>
                <a:spcPct val="90000"/>
              </a:lnSpc>
            </a:pPr>
            <a:r>
              <a:rPr lang="en-US" dirty="0"/>
              <a:t>Enlargement of testis with uniform decreased echogenicity</a:t>
            </a:r>
          </a:p>
          <a:p>
            <a:pPr>
              <a:lnSpc>
                <a:spcPct val="90000"/>
              </a:lnSpc>
            </a:pPr>
            <a:r>
              <a:rPr lang="en-US" dirty="0"/>
              <a:t>Diffuse inhomogeneous</a:t>
            </a:r>
          </a:p>
          <a:p>
            <a:pPr>
              <a:lnSpc>
                <a:spcPct val="90000"/>
              </a:lnSpc>
            </a:pPr>
            <a:r>
              <a:rPr lang="en-US" dirty="0" err="1"/>
              <a:t>Hypervascular</a:t>
            </a:r>
            <a:r>
              <a:rPr lang="en-US" dirty="0"/>
              <a:t> – increase of blood flow compared to teste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94415"/>
            <a:ext cx="7704667" cy="2875615"/>
          </a:xfrm>
        </p:spPr>
        <p:txBody>
          <a:bodyPr>
            <a:normAutofit/>
          </a:bodyPr>
          <a:lstStyle/>
          <a:p>
            <a:r>
              <a:rPr lang="en-US" sz="4800" dirty="0"/>
              <a:t>METASTASES 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384702"/>
            <a:ext cx="7704667" cy="561511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Rare </a:t>
            </a:r>
          </a:p>
          <a:p>
            <a:pPr>
              <a:lnSpc>
                <a:spcPct val="90000"/>
              </a:lnSpc>
            </a:pPr>
            <a:r>
              <a:rPr lang="en-US" dirty="0"/>
              <a:t>Occurs in men over 50 years old</a:t>
            </a:r>
          </a:p>
          <a:p>
            <a:pPr>
              <a:lnSpc>
                <a:spcPct val="90000"/>
              </a:lnSpc>
            </a:pPr>
            <a:r>
              <a:rPr lang="en-US" dirty="0"/>
              <a:t>Primary site – prostate and kidney</a:t>
            </a:r>
          </a:p>
          <a:p>
            <a:pPr>
              <a:lnSpc>
                <a:spcPct val="90000"/>
              </a:lnSpc>
            </a:pPr>
            <a:r>
              <a:rPr lang="en-US" dirty="0"/>
              <a:t>Less frequent sites – bowel, bladder, lungs, pancreas, thyroid and skin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/>
              <a:t>Sonographic Appearance:</a:t>
            </a:r>
          </a:p>
          <a:p>
            <a:pPr>
              <a:lnSpc>
                <a:spcPct val="90000"/>
              </a:lnSpc>
            </a:pPr>
            <a:r>
              <a:rPr lang="en-US" dirty="0"/>
              <a:t>Solid, hypoechoic mass, less often hyperechoic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533400"/>
            <a:ext cx="7704667" cy="2438400"/>
          </a:xfrm>
        </p:spPr>
        <p:txBody>
          <a:bodyPr>
            <a:normAutofit/>
          </a:bodyPr>
          <a:lstStyle/>
          <a:p>
            <a:r>
              <a:rPr lang="en-US" sz="4800" dirty="0"/>
              <a:t>COLOR FLOW DOPPLER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143000"/>
            <a:ext cx="7704667" cy="5562600"/>
          </a:xfrm>
        </p:spPr>
        <p:txBody>
          <a:bodyPr>
            <a:normAutofit/>
          </a:bodyPr>
          <a:lstStyle/>
          <a:p>
            <a:r>
              <a:rPr lang="en-US" dirty="0"/>
              <a:t>Color Flow Doppler should always be utilized to detect 	normal, absent, or increased blood flow</a:t>
            </a:r>
          </a:p>
          <a:p>
            <a:r>
              <a:rPr lang="en-US" dirty="0"/>
              <a:t> USE A LOW FLOW SETTING</a:t>
            </a:r>
          </a:p>
          <a:p>
            <a:r>
              <a:rPr lang="en-US" dirty="0"/>
              <a:t>Increased blood flow usually indicates infection:</a:t>
            </a:r>
          </a:p>
          <a:p>
            <a:pPr lvl="1"/>
            <a:r>
              <a:rPr lang="en-US" sz="2400" dirty="0"/>
              <a:t>Epididymitis</a:t>
            </a:r>
          </a:p>
          <a:p>
            <a:pPr lvl="1"/>
            <a:r>
              <a:rPr lang="en-US" sz="2400" dirty="0"/>
              <a:t>Orchitis</a:t>
            </a:r>
          </a:p>
          <a:p>
            <a:pPr lvl="1"/>
            <a:r>
              <a:rPr lang="en-US" sz="2400" dirty="0" err="1"/>
              <a:t>Epididymo</a:t>
            </a:r>
            <a:r>
              <a:rPr lang="en-US" sz="2400" dirty="0"/>
              <a:t>-orchitis</a:t>
            </a:r>
          </a:p>
          <a:p>
            <a:r>
              <a:rPr lang="en-US" dirty="0"/>
              <a:t>Absent or reduced blood flow</a:t>
            </a:r>
          </a:p>
          <a:p>
            <a:pPr lvl="1"/>
            <a:r>
              <a:rPr lang="en-US" sz="2400" dirty="0"/>
              <a:t>Torsion</a:t>
            </a:r>
          </a:p>
          <a:p>
            <a:pPr lvl="1"/>
            <a:r>
              <a:rPr lang="en-US" sz="2400" dirty="0"/>
              <a:t>Atrophy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609599"/>
            <a:ext cx="7704667" cy="2590800"/>
          </a:xfrm>
        </p:spPr>
        <p:txBody>
          <a:bodyPr>
            <a:normAutofit/>
          </a:bodyPr>
          <a:lstStyle/>
          <a:p>
            <a:r>
              <a:rPr lang="en-US" sz="4800" b="1" dirty="0"/>
              <a:t>TUMOR CRITERIA</a:t>
            </a:r>
            <a:r>
              <a:rPr lang="en-US" sz="4800" dirty="0"/>
              <a:t> 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152400"/>
            <a:ext cx="7704667" cy="615221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Color flow findings are more dependent on the size of the lesion than on its histologic nature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Lesions &gt; 1.5 cm tend to be </a:t>
            </a:r>
            <a:r>
              <a:rPr lang="en-US" dirty="0" err="1"/>
              <a:t>hypervascular</a:t>
            </a:r>
            <a:r>
              <a:rPr lang="en-US" dirty="0"/>
              <a:t> and small lesions tend to be </a:t>
            </a:r>
            <a:r>
              <a:rPr lang="en-US" dirty="0" err="1"/>
              <a:t>hypovascular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F8106-52D9-C917-5AED-EA20D3FE5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304799"/>
            <a:ext cx="7704667" cy="2057400"/>
          </a:xfrm>
        </p:spPr>
        <p:txBody>
          <a:bodyPr/>
          <a:lstStyle/>
          <a:p>
            <a:r>
              <a:rPr lang="en-US" sz="6000" b="1" dirty="0"/>
              <a:t>WATCH</a:t>
            </a:r>
            <a:r>
              <a:rPr lang="en-US" b="1" dirty="0"/>
              <a:t> </a:t>
            </a:r>
            <a:r>
              <a:rPr lang="en-US" sz="6000" b="1" dirty="0"/>
              <a:t>THIS!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E9AC4-EC74-3805-ED08-7A6125308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524000"/>
            <a:ext cx="7704667" cy="167640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https://youtu.be/DZgK3I78PCA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3"/>
              </a:rPr>
              <a:t>https://youtu.be/OCYyGL9Y9o8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AB2198-6016-6B73-1684-0A5ED467C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128</a:t>
            </a:fld>
            <a:endParaRPr lang="en-US"/>
          </a:p>
        </p:txBody>
      </p:sp>
      <p:pic>
        <p:nvPicPr>
          <p:cNvPr id="6" name="Picture 5" descr="Cartoon bee with magnifying glass">
            <a:extLst>
              <a:ext uri="{FF2B5EF4-FFF2-40B4-BE49-F238E27FC236}">
                <a16:creationId xmlns:a16="http://schemas.microsoft.com/office/drawing/2014/main" id="{2976CE63-C750-112B-0BFE-7B30E1B9E7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2" y="3581400"/>
            <a:ext cx="42957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2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0BA23D-3C6E-19E0-844A-3C6B20780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 descr="Testicular/Scrotal Doppler Protocol – Sonographic Tendencies">
            <a:extLst>
              <a:ext uri="{FF2B5EF4-FFF2-40B4-BE49-F238E27FC236}">
                <a16:creationId xmlns:a16="http://schemas.microsoft.com/office/drawing/2014/main" id="{E7945AB5-3621-B064-FF92-F860E56D8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57250"/>
            <a:ext cx="8001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36311D-0D61-53D9-E935-BD3162D97290}"/>
              </a:ext>
            </a:extLst>
          </p:cNvPr>
          <p:cNvSpPr txBox="1"/>
          <p:nvPr/>
        </p:nvSpPr>
        <p:spPr>
          <a:xfrm>
            <a:off x="1981200" y="6248400"/>
            <a:ext cx="685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https://sonographictendencies.com/2021/03/23/testicular-scrotal-doppler-protocol/</a:t>
            </a:r>
          </a:p>
        </p:txBody>
      </p:sp>
    </p:spTree>
    <p:extLst>
      <p:ext uri="{BB962C8B-B14F-4D97-AF65-F5344CB8AC3E}">
        <p14:creationId xmlns:p14="http://schemas.microsoft.com/office/powerpoint/2010/main" val="650989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533399"/>
            <a:ext cx="7704667" cy="2438400"/>
          </a:xfrm>
        </p:spPr>
        <p:txBody>
          <a:bodyPr>
            <a:normAutofit/>
          </a:bodyPr>
          <a:lstStyle/>
          <a:p>
            <a:r>
              <a:rPr lang="en-US" sz="4800" dirty="0"/>
              <a:t>TESTICLES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84702"/>
            <a:ext cx="7783512" cy="5025498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Bilateral ovoid glands located in the scrotum</a:t>
            </a:r>
            <a:r>
              <a:rPr lang="en-US" dirty="0"/>
              <a:t> </a:t>
            </a:r>
          </a:p>
          <a:p>
            <a:r>
              <a:rPr lang="en-US" dirty="0">
                <a:cs typeface="Times New Roman" pitchFamily="18" charset="0"/>
              </a:rPr>
              <a:t>Homogeneous texture (similar to liver and thyroid)</a:t>
            </a:r>
          </a:p>
          <a:p>
            <a:r>
              <a:rPr lang="en-US" dirty="0">
                <a:cs typeface="Times New Roman" pitchFamily="18" charset="0"/>
              </a:rPr>
              <a:t>Medium level echogenicity</a:t>
            </a:r>
            <a:r>
              <a:rPr lang="en-US" dirty="0"/>
              <a:t> </a:t>
            </a:r>
          </a:p>
          <a:p>
            <a:r>
              <a:rPr lang="en-US" dirty="0">
                <a:cs typeface="Times New Roman" pitchFamily="18" charset="0"/>
              </a:rPr>
              <a:t>Responsible for the production of sperm (matures from the basal layer of spermatic tubules, to inner layer, then extruded)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228599"/>
            <a:ext cx="7704667" cy="1981199"/>
          </a:xfrm>
        </p:spPr>
        <p:txBody>
          <a:bodyPr>
            <a:normAutofit/>
          </a:bodyPr>
          <a:lstStyle/>
          <a:p>
            <a:r>
              <a:rPr lang="en-US" sz="4800" dirty="0"/>
              <a:t>SIZE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066800"/>
            <a:ext cx="7704667" cy="2743200"/>
          </a:xfrm>
        </p:spPr>
        <p:txBody>
          <a:bodyPr>
            <a:normAutofit/>
          </a:bodyPr>
          <a:lstStyle/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en-US" dirty="0">
                <a:cs typeface="Times New Roman" pitchFamily="18" charset="0"/>
              </a:rPr>
              <a:t>3-4 cm in length </a:t>
            </a:r>
          </a:p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en-US" dirty="0">
                <a:cs typeface="Times New Roman" pitchFamily="18" charset="0"/>
              </a:rPr>
              <a:t>3 cm in AP</a:t>
            </a:r>
          </a:p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en-US" dirty="0">
                <a:cs typeface="Times New Roman" pitchFamily="18" charset="0"/>
              </a:rPr>
              <a:t>2-3 cm width</a:t>
            </a:r>
          </a:p>
          <a:p>
            <a:endParaRPr lang="en-US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38199"/>
            <a:ext cx="7704667" cy="2819400"/>
          </a:xfrm>
        </p:spPr>
        <p:txBody>
          <a:bodyPr>
            <a:normAutofit/>
          </a:bodyPr>
          <a:lstStyle/>
          <a:p>
            <a:r>
              <a:rPr lang="en-US" sz="4800" dirty="0"/>
              <a:t>FUNCTION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76200"/>
            <a:ext cx="7704667" cy="4800600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Creation of sperm, which drains into the epididymis</a:t>
            </a:r>
          </a:p>
          <a:p>
            <a:pPr>
              <a:buFontTx/>
              <a:buNone/>
            </a:pPr>
            <a:endParaRPr lang="en-US" dirty="0">
              <a:cs typeface="Times New Roman" pitchFamily="18" charset="0"/>
            </a:endParaRPr>
          </a:p>
          <a:p>
            <a:r>
              <a:rPr lang="en-US" dirty="0">
                <a:cs typeface="Times New Roman" pitchFamily="18" charset="0"/>
              </a:rPr>
              <a:t>Secretion of hormones (testosterone)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990599"/>
            <a:ext cx="7704667" cy="31242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MEDIASTINUM TESTIS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304800"/>
            <a:ext cx="7704667" cy="6304616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Formed by tunica albuginea </a:t>
            </a:r>
          </a:p>
          <a:p>
            <a:r>
              <a:rPr lang="en-US" dirty="0">
                <a:cs typeface="Times New Roman" pitchFamily="18" charset="0"/>
              </a:rPr>
              <a:t>Functions as a supporting system for arteries, veins, and lymphatics</a:t>
            </a:r>
          </a:p>
          <a:p>
            <a:r>
              <a:rPr lang="en-US" dirty="0">
                <a:cs typeface="Times New Roman" pitchFamily="18" charset="0"/>
              </a:rPr>
              <a:t>Echogenic line within the testes (hilum)</a:t>
            </a:r>
          </a:p>
          <a:p>
            <a:endParaRPr lang="en-US" sz="4000" b="1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9" name="Picture 5" descr="sp_testicle25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57200"/>
            <a:ext cx="7054117" cy="54864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76201"/>
            <a:ext cx="7704667" cy="14477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RETE TESTE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881062" y="384702"/>
            <a:ext cx="7772400" cy="3958698"/>
          </a:xfrm>
        </p:spPr>
        <p:txBody>
          <a:bodyPr/>
          <a:lstStyle/>
          <a:p>
            <a:pPr>
              <a:buSzPct val="100000"/>
            </a:pPr>
            <a:r>
              <a:rPr lang="en-US" sz="4000" b="1" dirty="0"/>
              <a:t> </a:t>
            </a:r>
            <a:r>
              <a:rPr lang="en-US" dirty="0"/>
              <a:t>Anastomosis of tubules/lobules at mediastinum teste</a:t>
            </a:r>
            <a:endParaRPr lang="en-US" dirty="0">
              <a:cs typeface="Times New Roman" pitchFamily="18" charset="0"/>
            </a:endParaRPr>
          </a:p>
          <a:p>
            <a:pPr marL="0" indent="0">
              <a:buNone/>
            </a:pPr>
            <a:endParaRPr lang="en-US" sz="4000" b="1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" name="Picture 5" descr="023001">
            <a:extLst>
              <a:ext uri="{FF2B5EF4-FFF2-40B4-BE49-F238E27FC236}">
                <a16:creationId xmlns:a16="http://schemas.microsoft.com/office/drawing/2014/main" id="{525F0E34-3744-2B9E-BB3C-4F850EA64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b="12051"/>
          <a:stretch>
            <a:fillRect/>
          </a:stretch>
        </p:blipFill>
        <p:spPr bwMode="auto">
          <a:xfrm>
            <a:off x="2133600" y="2823101"/>
            <a:ext cx="5867400" cy="395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63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F3E47-583E-99B8-63E8-A5D869C09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142999"/>
          </a:xfrm>
        </p:spPr>
        <p:txBody>
          <a:bodyPr/>
          <a:lstStyle/>
          <a:p>
            <a:r>
              <a:rPr lang="en-US" dirty="0"/>
              <a:t>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D5A88-D37B-F181-089B-5116F274C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371600"/>
            <a:ext cx="7704667" cy="54101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Upon completion of this presentation, students will be able to:</a:t>
            </a:r>
          </a:p>
          <a:p>
            <a:r>
              <a:rPr lang="en-US" dirty="0"/>
              <a:t>Understand the embryology and normal scrotal anatomy.</a:t>
            </a:r>
          </a:p>
          <a:p>
            <a:r>
              <a:rPr lang="en-US" dirty="0"/>
              <a:t>Explain the vascular supply to the scrotum.</a:t>
            </a:r>
          </a:p>
          <a:p>
            <a:r>
              <a:rPr lang="en-US" dirty="0"/>
              <a:t>Discuss functions and indications for a scrotal ultrasound.</a:t>
            </a:r>
          </a:p>
          <a:p>
            <a:r>
              <a:rPr lang="en-US" dirty="0"/>
              <a:t>Describe patient preparation, positioning, technical considerations, and scanning protocol of a scrotal ultrasound.</a:t>
            </a:r>
          </a:p>
          <a:p>
            <a:r>
              <a:rPr lang="en-US" dirty="0"/>
              <a:t>Discuss the importance of color and spectral Doppler in scrotal imaging. </a:t>
            </a:r>
          </a:p>
          <a:p>
            <a:r>
              <a:rPr lang="en-US" dirty="0"/>
              <a:t> Identify characteristics of scrotal pathology.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698255-906A-226D-0EDF-0806BB0D4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7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457199"/>
            <a:ext cx="7704667" cy="22098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APPENDIX TESTIS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0"/>
            <a:ext cx="7704667" cy="4648200"/>
          </a:xfrm>
        </p:spPr>
        <p:txBody>
          <a:bodyPr>
            <a:normAutofit/>
          </a:bodyPr>
          <a:lstStyle/>
          <a:p>
            <a:r>
              <a:rPr lang="en-US" dirty="0"/>
              <a:t>Hydatid of Morgagni</a:t>
            </a:r>
            <a:endParaRPr lang="en-US" dirty="0">
              <a:cs typeface="Times New Roman" pitchFamily="18" charset="0"/>
            </a:endParaRPr>
          </a:p>
          <a:p>
            <a:r>
              <a:rPr lang="en-US" dirty="0">
                <a:cs typeface="Times New Roman" pitchFamily="18" charset="0"/>
              </a:rPr>
              <a:t>Superior aspect of testicle 	beneath the epididymal head</a:t>
            </a:r>
          </a:p>
          <a:p>
            <a:r>
              <a:rPr lang="en-US" dirty="0">
                <a:cs typeface="Times New Roman" pitchFamily="18" charset="0"/>
              </a:rPr>
              <a:t> Isoechoic to testicle, homogenous</a:t>
            </a:r>
          </a:p>
          <a:p>
            <a:r>
              <a:rPr lang="en-US" dirty="0">
                <a:cs typeface="Times New Roman" pitchFamily="18" charset="0"/>
              </a:rPr>
              <a:t> Remanent of Müllerian duct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29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D0B87A-5EBE-4433-ADA2-1208E2D9B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76805"/>
            <a:ext cx="6902840" cy="594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82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D145B-FAFA-4A7B-ED8A-86E776F33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76199"/>
            <a:ext cx="7704667" cy="1676399"/>
          </a:xfrm>
        </p:spPr>
        <p:txBody>
          <a:bodyPr>
            <a:normAutofit/>
          </a:bodyPr>
          <a:lstStyle/>
          <a:p>
            <a:r>
              <a:rPr lang="en-US" sz="4800" dirty="0"/>
              <a:t>ANATOMICAL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E063C-7D55-DA65-0394-C5E2A62FA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981200"/>
            <a:ext cx="8390467" cy="51816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Cryptorchidism (Undescended testicle)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Testicles or testis does not descent to normal position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May be located in lower abdomen or inguinal canal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Can be congenital anomaly 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May lead to infertility (sperm exposed to abnormally high temperatures)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Increased risk of cancer (48 times &gt; normal potential)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Increased risk for torsion (after puberty – testis larger than mesentery)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If brought down into the scrotum by age 6, decreases chances of sterility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400" dirty="0"/>
          </a:p>
          <a:p>
            <a:r>
              <a:rPr lang="en-US" dirty="0"/>
              <a:t>Retractile testicle- testicle moves freely from scrotal sac back into inguinal canal</a:t>
            </a:r>
          </a:p>
          <a:p>
            <a:r>
              <a:rPr lang="en-US" dirty="0" err="1"/>
              <a:t>Polyorchidism</a:t>
            </a:r>
            <a:endParaRPr lang="en-US" dirty="0"/>
          </a:p>
          <a:p>
            <a:r>
              <a:rPr lang="en-US" dirty="0"/>
              <a:t>Unilateral testis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67CFAC-F88D-0B81-E6DD-DD68446CE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83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11418-31AE-98B4-33A5-B65B1C147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RETRACTILE TESTIS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1172B-14AA-9C84-7437-D5B5C5474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https://youtu.be/PJGdE3wgMx4?si=SkA3XN4HRBrHZS45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E5C20-2B5E-CC1E-86E2-78C9BD22C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95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12804-7C54-E03E-85B7-2701A8F58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152399"/>
            <a:ext cx="7704667" cy="1523999"/>
          </a:xfrm>
        </p:spPr>
        <p:txBody>
          <a:bodyPr>
            <a:normAutofit/>
          </a:bodyPr>
          <a:lstStyle/>
          <a:p>
            <a:r>
              <a:rPr lang="en-US" sz="4800" dirty="0"/>
              <a:t>VASCULAR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B011D-23F6-CBEE-31E1-E6A0738FF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219200"/>
            <a:ext cx="7704667" cy="4780616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Testicular arteries- (rt/</a:t>
            </a:r>
            <a:r>
              <a:rPr lang="en-US" dirty="0" err="1"/>
              <a:t>lt</a:t>
            </a:r>
            <a:r>
              <a:rPr lang="en-US" dirty="0"/>
              <a:t>) arise from the aorta just below level of renal arteries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Capsular arteries give rise to centripetal arteries, which course from testicular surface toward mediastinum along septa. </a:t>
            </a: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Before reaching the mediastinum, they curve backward forming recurrent rami (centrifugal arteries).</a:t>
            </a: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Branch further into arterioles and capillaries.</a:t>
            </a: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rbel" panose="020B0503020204020204" pitchFamily="34" charset="0"/>
              </a:rPr>
              <a:t>Venous drainage occurs through the pampiniform plexus</a:t>
            </a:r>
            <a:r>
              <a:rPr lang="en-US" b="0" i="0" dirty="0">
                <a:effectLst/>
                <a:latin typeface="Corbel" panose="020B0503020204020204" pitchFamily="34" charset="0"/>
              </a:rPr>
              <a:t> which ascends as the </a:t>
            </a:r>
            <a:r>
              <a:rPr lang="en-US" dirty="0">
                <a:latin typeface="Corbel" panose="020B0503020204020204" pitchFamily="34" charset="0"/>
              </a:rPr>
              <a:t>testicular veins </a:t>
            </a:r>
            <a:r>
              <a:rPr lang="en-US" b="0" i="0" dirty="0">
                <a:effectLst/>
                <a:latin typeface="Corbel" panose="020B0503020204020204" pitchFamily="34" charset="0"/>
              </a:rPr>
              <a:t> through the inguinal canal. </a:t>
            </a: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i="0" dirty="0">
              <a:effectLst/>
              <a:latin typeface="Corbel" panose="020B0503020204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0" i="0" dirty="0">
                <a:effectLst/>
                <a:latin typeface="Corbel" panose="020B0503020204020204" pitchFamily="34" charset="0"/>
              </a:rPr>
              <a:t>The right testicular vein directly drains into the </a:t>
            </a:r>
            <a:r>
              <a:rPr lang="en-US" dirty="0">
                <a:latin typeface="Corbel" panose="020B0503020204020204" pitchFamily="34" charset="0"/>
              </a:rPr>
              <a:t>IVC</a:t>
            </a:r>
            <a:r>
              <a:rPr lang="en-US" b="0" i="0" dirty="0">
                <a:effectLst/>
                <a:latin typeface="Corbel" panose="020B0503020204020204" pitchFamily="34" charset="0"/>
              </a:rPr>
              <a:t> while the left testicular vein drains into the left </a:t>
            </a:r>
            <a:r>
              <a:rPr lang="en-US" dirty="0">
                <a:latin typeface="Corbel" panose="020B0503020204020204" pitchFamily="34" charset="0"/>
              </a:rPr>
              <a:t>renal vein.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88A27E-2127-834D-F044-1E92A1522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317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009CCD-D33A-C403-0AC6-4158E58CE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C392148B-C7FA-6770-0A9E-672BC286F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9"/>
          <a:stretch>
            <a:fillRect/>
          </a:stretch>
        </p:blipFill>
        <p:spPr>
          <a:xfrm>
            <a:off x="1143000" y="304800"/>
            <a:ext cx="7543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251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DCA154-B1EB-4F61-F35A-7FD389432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" name="Picture 5" descr="023007">
            <a:extLst>
              <a:ext uri="{FF2B5EF4-FFF2-40B4-BE49-F238E27FC236}">
                <a16:creationId xmlns:a16="http://schemas.microsoft.com/office/drawing/2014/main" id="{0E83CACF-0D59-5273-32DF-0EB6F4A37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1"/>
          <a:stretch>
            <a:fillRect/>
          </a:stretch>
        </p:blipFill>
        <p:spPr bwMode="auto">
          <a:xfrm>
            <a:off x="1371600" y="457200"/>
            <a:ext cx="6400800" cy="52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CDF64B-B371-B894-3A31-FE5074B65F8E}"/>
              </a:ext>
            </a:extLst>
          </p:cNvPr>
          <p:cNvSpPr txBox="1"/>
          <p:nvPr/>
        </p:nvSpPr>
        <p:spPr>
          <a:xfrm>
            <a:off x="1600200" y="58674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dirty="0"/>
              <a:t>The centripetal artery is seen coursing from the testicular capsule.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4007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DDF703-A3EE-0514-609E-77354130F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2050" name="Picture 2" descr="scrotum normal Flashcards | Quizlet">
            <a:extLst>
              <a:ext uri="{FF2B5EF4-FFF2-40B4-BE49-F238E27FC236}">
                <a16:creationId xmlns:a16="http://schemas.microsoft.com/office/drawing/2014/main" id="{A0802A39-E7E9-C708-3C8E-83CD42665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85800"/>
            <a:ext cx="6858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940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37043B-F94F-AC5C-3576-C37D9DB29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3" name="Picture 5" descr="023009">
            <a:extLst>
              <a:ext uri="{FF2B5EF4-FFF2-40B4-BE49-F238E27FC236}">
                <a16:creationId xmlns:a16="http://schemas.microsoft.com/office/drawing/2014/main" id="{1E34C57A-3FFB-C8D5-CA2D-DF2272804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0"/>
          <a:stretch>
            <a:fillRect/>
          </a:stretch>
        </p:blipFill>
        <p:spPr bwMode="auto">
          <a:xfrm>
            <a:off x="1600200" y="685800"/>
            <a:ext cx="5943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7E36D8-3CCB-239D-86CB-45AB7517FEA8}"/>
              </a:ext>
            </a:extLst>
          </p:cNvPr>
          <p:cNvSpPr txBox="1"/>
          <p:nvPr/>
        </p:nvSpPr>
        <p:spPr>
          <a:xfrm>
            <a:off x="1676400" y="5486400"/>
            <a:ext cx="6596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dirty="0"/>
              <a:t>Spectral Doppler showing the normal low resistance pattern of the intratesticular arteries.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33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1CD1F-E2CB-74A7-3768-8D7EF67BD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52401"/>
            <a:ext cx="7704667" cy="1371600"/>
          </a:xfrm>
        </p:spPr>
        <p:txBody>
          <a:bodyPr/>
          <a:lstStyle/>
          <a:p>
            <a:r>
              <a:rPr lang="en-US" dirty="0"/>
              <a:t>TESTICULAR ARTERIAL BRANCHING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86149A-8516-8233-B20D-362BF4378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A2D9721E-9538-5C7F-1F63-86AC04870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52600"/>
            <a:ext cx="4419599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914FB5-C77B-8895-8BF9-2F60B38015BB}"/>
              </a:ext>
            </a:extLst>
          </p:cNvPr>
          <p:cNvSpPr txBox="1"/>
          <p:nvPr/>
        </p:nvSpPr>
        <p:spPr>
          <a:xfrm>
            <a:off x="982133" y="2286000"/>
            <a:ext cx="2827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Testicular artery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Capsular artery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Centripetal artery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Recurrent rami</a:t>
            </a:r>
          </a:p>
        </p:txBody>
      </p:sp>
    </p:spTree>
    <p:extLst>
      <p:ext uri="{BB962C8B-B14F-4D97-AF65-F5344CB8AC3E}">
        <p14:creationId xmlns:p14="http://schemas.microsoft.com/office/powerpoint/2010/main" val="267007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6530C-2203-8A20-434E-42ED27232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970531"/>
            <a:ext cx="7391400" cy="276327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/>
              <a:t>ANATOMY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08B99-5F6E-121E-B76C-A29A172DA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D9B98-8E44-C095-FADC-20D1BA398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F3CC-4C69-4A6D-A659-3E771F5DA5A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044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86C0CB-C22A-68BC-FFD0-B83FAD147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3074" name="Picture 2" descr="Scrotum: Ultrasound Anatomy and Scanning Methods | Abdominal Key">
            <a:extLst>
              <a:ext uri="{FF2B5EF4-FFF2-40B4-BE49-F238E27FC236}">
                <a16:creationId xmlns:a16="http://schemas.microsoft.com/office/drawing/2014/main" id="{A5AF01D5-261D-5B93-B147-9A049E834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685800"/>
            <a:ext cx="7448550" cy="495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722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EEAC9-80C1-D2BE-F111-0DD22937C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228601"/>
            <a:ext cx="7704667" cy="1600200"/>
          </a:xfrm>
        </p:spPr>
        <p:txBody>
          <a:bodyPr/>
          <a:lstStyle/>
          <a:p>
            <a:r>
              <a:rPr lang="en-US" dirty="0"/>
              <a:t>COMPARATIVE BLOOD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83C99-B52E-C06E-546C-D6E7340C5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52400"/>
            <a:ext cx="7704667" cy="5847416"/>
          </a:xfrm>
        </p:spPr>
        <p:txBody>
          <a:bodyPr/>
          <a:lstStyle/>
          <a:p>
            <a:r>
              <a:rPr lang="en-US" b="0" i="0" dirty="0">
                <a:effectLst/>
                <a:latin typeface="Corbel" panose="020B0503020204020204" pitchFamily="34" charset="0"/>
              </a:rPr>
              <a:t>Doppler </a:t>
            </a:r>
            <a:r>
              <a:rPr lang="en-US" dirty="0">
                <a:latin typeface="Corbel" panose="020B0503020204020204" pitchFamily="34" charset="0"/>
              </a:rPr>
              <a:t>(color/spectral) </a:t>
            </a:r>
            <a:r>
              <a:rPr lang="en-US" b="0" i="0" dirty="0">
                <a:effectLst/>
                <a:latin typeface="Corbel" panose="020B0503020204020204" pitchFamily="34" charset="0"/>
              </a:rPr>
              <a:t>evaluation should start from the asymptomatic </a:t>
            </a:r>
            <a:r>
              <a:rPr lang="en-US" b="0" i="0" dirty="0" err="1">
                <a:effectLst/>
                <a:latin typeface="Corbel" panose="020B0503020204020204" pitchFamily="34" charset="0"/>
              </a:rPr>
              <a:t>hemiscrotum</a:t>
            </a:r>
            <a:r>
              <a:rPr lang="en-US" b="0" i="0" dirty="0">
                <a:effectLst/>
                <a:latin typeface="Corbel" panose="020B0503020204020204" pitchFamily="34" charset="0"/>
              </a:rPr>
              <a:t> to adjust Doppler settings and then to assess symmetrical vascularity by comparing flow findings with the pathological side.</a:t>
            </a:r>
          </a:p>
          <a:p>
            <a:r>
              <a:rPr lang="en-US" b="0" i="0" dirty="0">
                <a:effectLst/>
                <a:latin typeface="Corbel" panose="020B0503020204020204" pitchFamily="34" charset="0"/>
              </a:rPr>
              <a:t>Comparative evaluation acquires crucial importance in case of testicular torsion or acute inflammation.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403E7-0A51-DB26-CCDF-E8B601903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425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61396B-845A-8670-BE5C-8C0C2C66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4098" name="Picture 2" descr="ALiEM Cards">
            <a:extLst>
              <a:ext uri="{FF2B5EF4-FFF2-40B4-BE49-F238E27FC236}">
                <a16:creationId xmlns:a16="http://schemas.microsoft.com/office/drawing/2014/main" id="{D9845149-BA88-0D1E-FE60-9B314AE2B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09600"/>
            <a:ext cx="73152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B93273-E34E-BD8A-A63E-43D68DBD907D}"/>
              </a:ext>
            </a:extLst>
          </p:cNvPr>
          <p:cNvSpPr txBox="1"/>
          <p:nvPr/>
        </p:nvSpPr>
        <p:spPr>
          <a:xfrm>
            <a:off x="2057400" y="5638800"/>
            <a:ext cx="39917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https://aliemcards.com/cards/testicular-ultrasound/</a:t>
            </a:r>
          </a:p>
        </p:txBody>
      </p:sp>
    </p:spTree>
    <p:extLst>
      <p:ext uri="{BB962C8B-B14F-4D97-AF65-F5344CB8AC3E}">
        <p14:creationId xmlns:p14="http://schemas.microsoft.com/office/powerpoint/2010/main" val="3219873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905000"/>
          </a:xfrm>
        </p:spPr>
        <p:txBody>
          <a:bodyPr>
            <a:normAutofit/>
          </a:bodyPr>
          <a:lstStyle/>
          <a:p>
            <a:r>
              <a:rPr lang="en-US" sz="4800" dirty="0"/>
              <a:t>INDICATIONS FOR A SCROTAL ULTRASOUND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1984831"/>
            <a:ext cx="6172200" cy="4114800"/>
          </a:xfrm>
        </p:spPr>
        <p:txBody>
          <a:bodyPr>
            <a:normAutofit/>
          </a:bodyPr>
          <a:lstStyle/>
          <a:p>
            <a:r>
              <a:rPr lang="en-US" sz="2800" dirty="0">
                <a:cs typeface="Times New Roman" pitchFamily="18" charset="0"/>
              </a:rPr>
              <a:t>Pain</a:t>
            </a:r>
          </a:p>
          <a:p>
            <a:r>
              <a:rPr lang="en-US" sz="2800" dirty="0">
                <a:cs typeface="Times New Roman" pitchFamily="18" charset="0"/>
              </a:rPr>
              <a:t>Enlargement</a:t>
            </a:r>
          </a:p>
          <a:p>
            <a:r>
              <a:rPr lang="en-US" sz="2800" dirty="0">
                <a:cs typeface="Times New Roman" pitchFamily="18" charset="0"/>
              </a:rPr>
              <a:t>Palpable mass</a:t>
            </a:r>
          </a:p>
          <a:p>
            <a:r>
              <a:rPr lang="en-US" sz="2800" dirty="0">
                <a:cs typeface="Times New Roman" pitchFamily="18" charset="0"/>
              </a:rPr>
              <a:t>Undescended testis</a:t>
            </a:r>
          </a:p>
          <a:p>
            <a:r>
              <a:rPr lang="en-US" sz="2800" dirty="0">
                <a:cs typeface="Times New Roman" pitchFamily="18" charset="0"/>
              </a:rPr>
              <a:t>F/U from orchiectomy</a:t>
            </a:r>
          </a:p>
          <a:p>
            <a:r>
              <a:rPr lang="en-US" sz="2800" dirty="0">
                <a:cs typeface="Times New Roman" pitchFamily="18" charset="0"/>
              </a:rPr>
              <a:t>Trauma</a:t>
            </a:r>
          </a:p>
          <a:p>
            <a:r>
              <a:rPr lang="en-US" sz="2800" dirty="0">
                <a:cs typeface="Times New Roman" pitchFamily="18" charset="0"/>
              </a:rPr>
              <a:t>Infertility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304799"/>
            <a:ext cx="7704667" cy="2133600"/>
          </a:xfrm>
        </p:spPr>
        <p:txBody>
          <a:bodyPr>
            <a:normAutofit/>
          </a:bodyPr>
          <a:lstStyle/>
          <a:p>
            <a:r>
              <a:rPr lang="en-US" sz="4800" dirty="0"/>
              <a:t>ROLE OF ULTRASOUND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304799"/>
            <a:ext cx="7704667" cy="630461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cs typeface="Times New Roman" pitchFamily="18" charset="0"/>
              </a:rPr>
              <a:t>Detect masses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2600" dirty="0"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cs typeface="Times New Roman" pitchFamily="18" charset="0"/>
              </a:rPr>
              <a:t>Characterize masses (cystic, solid, mixed) (size &amp; location)</a:t>
            </a:r>
          </a:p>
          <a:p>
            <a:pPr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2600" dirty="0"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cs typeface="Times New Roman" pitchFamily="18" charset="0"/>
              </a:rPr>
              <a:t>Determine blood flow (normal, absent, or increased)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0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838199"/>
            <a:ext cx="7704667" cy="3048000"/>
          </a:xfrm>
        </p:spPr>
        <p:txBody>
          <a:bodyPr>
            <a:normAutofit/>
          </a:bodyPr>
          <a:lstStyle/>
          <a:p>
            <a:r>
              <a:rPr lang="en-US" sz="4800" dirty="0"/>
              <a:t>PATIENT POSITION/PREPARATION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76200"/>
            <a:ext cx="7704667" cy="5923616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Supine</a:t>
            </a:r>
          </a:p>
          <a:p>
            <a:r>
              <a:rPr lang="en-US" dirty="0">
                <a:cs typeface="Times New Roman" pitchFamily="18" charset="0"/>
              </a:rPr>
              <a:t>Scrotum is supported on either a rolled towel or use a towel as a drape across the legs. </a:t>
            </a:r>
          </a:p>
          <a:p>
            <a:r>
              <a:rPr lang="en-US" dirty="0">
                <a:cs typeface="Times New Roman" pitchFamily="18" charset="0"/>
              </a:rPr>
              <a:t>The penis is lifted onto the abdomen and covered with a towel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B0B6D5-B585-7D16-949E-7E6C7D24F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9C93E6EE-929D-4321-5D6A-D1135F62E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4" t="26549" r="45515" b="13274"/>
          <a:stretch>
            <a:fillRect/>
          </a:stretch>
        </p:blipFill>
        <p:spPr bwMode="auto">
          <a:xfrm>
            <a:off x="1219200" y="1143002"/>
            <a:ext cx="3200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5D216CBE-10F5-797E-12FE-5311A3C30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143001"/>
            <a:ext cx="3657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408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7704667" cy="1524000"/>
          </a:xfrm>
        </p:spPr>
        <p:txBody>
          <a:bodyPr>
            <a:normAutofit/>
          </a:bodyPr>
          <a:lstStyle/>
          <a:p>
            <a:r>
              <a:rPr lang="en-US" sz="4800" dirty="0"/>
              <a:t>TRANSDUCER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685800"/>
            <a:ext cx="7704667" cy="6685616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Select highest-frequency transducer available</a:t>
            </a:r>
            <a:r>
              <a:rPr lang="en-US" dirty="0"/>
              <a:t> </a:t>
            </a:r>
          </a:p>
          <a:p>
            <a:r>
              <a:rPr lang="en-US" dirty="0"/>
              <a:t>15 MHZ   if available</a:t>
            </a:r>
          </a:p>
          <a:p>
            <a:r>
              <a:rPr lang="en-US" dirty="0"/>
              <a:t>7.5 MHZ or higher 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2EF7F-0526-7776-AA44-C01E77C0C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1" y="1752600"/>
            <a:ext cx="7239000" cy="1981199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PROTOCOL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84FDE-E7E9-1656-25A3-B508914A31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BF577-1CA7-A615-23B6-8643C347B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F3CC-4C69-4A6D-A659-3E771F5DA5A4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162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1" y="152401"/>
            <a:ext cx="7924800" cy="1676399"/>
          </a:xfrm>
        </p:spPr>
        <p:txBody>
          <a:bodyPr>
            <a:normAutofit/>
          </a:bodyPr>
          <a:lstStyle/>
          <a:p>
            <a:r>
              <a:rPr lang="en-US" sz="4800" dirty="0"/>
              <a:t>SCAN PLANE-LONGITUDINAL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2057400"/>
            <a:ext cx="7704667" cy="3942416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Scan through the entire testicle  (lateral to medial)</a:t>
            </a:r>
          </a:p>
          <a:p>
            <a:r>
              <a:rPr lang="en-US" dirty="0">
                <a:cs typeface="Times New Roman" pitchFamily="18" charset="0"/>
              </a:rPr>
              <a:t>Take images at each level (</a:t>
            </a:r>
            <a:r>
              <a:rPr lang="en-US" dirty="0" err="1">
                <a:cs typeface="Times New Roman" pitchFamily="18" charset="0"/>
              </a:rPr>
              <a:t>lat</a:t>
            </a:r>
            <a:r>
              <a:rPr lang="en-US" dirty="0">
                <a:cs typeface="Times New Roman" pitchFamily="18" charset="0"/>
              </a:rPr>
              <a:t>, mid, med)</a:t>
            </a:r>
          </a:p>
          <a:p>
            <a:r>
              <a:rPr lang="en-US" dirty="0">
                <a:cs typeface="Times New Roman" pitchFamily="18" charset="0"/>
              </a:rPr>
              <a:t>Measure in mid-sagittal longest axis </a:t>
            </a:r>
          </a:p>
          <a:p>
            <a:r>
              <a:rPr lang="en-US" dirty="0">
                <a:cs typeface="Times New Roman" pitchFamily="18" charset="0"/>
              </a:rPr>
              <a:t>Image epididymis-head (measure in longest axis), body, and tail (if visualized)</a:t>
            </a:r>
          </a:p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                               </a:t>
            </a:r>
          </a:p>
          <a:p>
            <a:endParaRPr lang="en-US" b="1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4150A-36C1-FB63-DE82-CD98B15A3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228599"/>
            <a:ext cx="7704667" cy="1828800"/>
          </a:xfrm>
        </p:spPr>
        <p:txBody>
          <a:bodyPr/>
          <a:lstStyle/>
          <a:p>
            <a:r>
              <a:rPr lang="en-US" dirty="0"/>
              <a:t>EMBRYOLOGY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A576D-F6B5-ECE1-9AA5-E071F49D6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371600"/>
            <a:ext cx="7704667" cy="4628216"/>
          </a:xfrm>
        </p:spPr>
        <p:txBody>
          <a:bodyPr/>
          <a:lstStyle/>
          <a:p>
            <a:r>
              <a:rPr lang="en-US" b="0" i="0" dirty="0">
                <a:solidFill>
                  <a:srgbClr val="040C28"/>
                </a:solidFill>
                <a:effectLst/>
                <a:latin typeface="Corbel" panose="020B0503020204020204" pitchFamily="34" charset="0"/>
              </a:rPr>
              <a:t>About 9 weeks of development, the labioscrotal swellings fuse to form the scrotum</a:t>
            </a:r>
            <a:r>
              <a:rPr lang="en-US" b="0" i="0" dirty="0">
                <a:solidFill>
                  <a:srgbClr val="1F1F1F"/>
                </a:solidFill>
                <a:effectLst/>
                <a:latin typeface="Corbel" panose="020B0503020204020204" pitchFamily="34" charset="0"/>
              </a:rPr>
              <a:t>.</a:t>
            </a:r>
          </a:p>
          <a:p>
            <a:r>
              <a:rPr lang="en-US" b="0" i="0" dirty="0">
                <a:solidFill>
                  <a:srgbClr val="1F1F1F"/>
                </a:solidFill>
                <a:effectLst/>
                <a:latin typeface="Corbel" panose="020B0503020204020204" pitchFamily="34" charset="0"/>
              </a:rPr>
              <a:t>Testosterone (produced by Leydig cells) also induces development of the mesonephric (</a:t>
            </a:r>
            <a:r>
              <a:rPr lang="en-US" b="0" i="0" dirty="0" err="1">
                <a:solidFill>
                  <a:srgbClr val="1F1F1F"/>
                </a:solidFill>
                <a:effectLst/>
                <a:latin typeface="Corbel" panose="020B0503020204020204" pitchFamily="34" charset="0"/>
              </a:rPr>
              <a:t>Wolfian</a:t>
            </a:r>
            <a:r>
              <a:rPr lang="en-US" b="0" i="0" dirty="0">
                <a:solidFill>
                  <a:srgbClr val="1F1F1F"/>
                </a:solidFill>
                <a:effectLst/>
                <a:latin typeface="Corbel" panose="020B0503020204020204" pitchFamily="34" charset="0"/>
              </a:rPr>
              <a:t>) duct to form the epididymis, vas deferens and seminal vesicles.</a:t>
            </a:r>
          </a:p>
          <a:p>
            <a:r>
              <a:rPr lang="en-US" dirty="0">
                <a:solidFill>
                  <a:srgbClr val="000000"/>
                </a:solidFill>
                <a:latin typeface="Corbel" panose="020B0503020204020204" pitchFamily="34" charset="0"/>
              </a:rPr>
              <a:t>At week 12, </a:t>
            </a:r>
            <a:r>
              <a:rPr lang="en-US" i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 testes moves from the genital ridge, across the pelvis, and into a cavity, which becomes the inguinal canals.</a:t>
            </a:r>
          </a:p>
          <a:p>
            <a:r>
              <a:rPr lang="en-US" dirty="0">
                <a:solidFill>
                  <a:srgbClr val="000000"/>
                </a:solidFill>
                <a:latin typeface="Corbel" panose="020B0503020204020204" pitchFamily="34" charset="0"/>
              </a:rPr>
              <a:t>Around 36 weeks, the gubernaculum directs the testes through the inguinal canals, into the scrotal sac, and anchors the testes externally from the pelvic cavity.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32BEB3-EF57-83EA-8EBF-46CA97F7A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698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EB28F-6516-7840-D93C-89E4784A9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066799"/>
          </a:xfrm>
        </p:spPr>
        <p:txBody>
          <a:bodyPr/>
          <a:lstStyle/>
          <a:p>
            <a:r>
              <a:rPr lang="en-US" dirty="0"/>
              <a:t>SAGITTAL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5DE38-AA62-8750-F503-A6DF81457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1AA776F1-A4D0-5A0B-9960-3469DBF1E8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5791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6F28403-63BE-59B5-6E83-81204FC32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0" b="31342"/>
          <a:stretch>
            <a:fillRect/>
          </a:stretch>
        </p:blipFill>
        <p:spPr bwMode="auto">
          <a:xfrm>
            <a:off x="5867401" y="1376038"/>
            <a:ext cx="3276600" cy="449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9099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828800"/>
          </a:xfrm>
        </p:spPr>
        <p:txBody>
          <a:bodyPr>
            <a:normAutofit/>
          </a:bodyPr>
          <a:lstStyle/>
          <a:p>
            <a:r>
              <a:rPr lang="en-US" sz="4800" dirty="0"/>
              <a:t>SCAN PLANE-TRANSVERSE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905000"/>
            <a:ext cx="7704667" cy="4094816"/>
          </a:xfrm>
        </p:spPr>
        <p:txBody>
          <a:bodyPr>
            <a:normAutofit lnSpcReduction="10000"/>
          </a:bodyPr>
          <a:lstStyle/>
          <a:p>
            <a:r>
              <a:rPr lang="en-US" dirty="0">
                <a:cs typeface="Times New Roman" pitchFamily="18" charset="0"/>
              </a:rPr>
              <a:t>Scan through the entire testicle (superior to inferior)</a:t>
            </a:r>
          </a:p>
          <a:p>
            <a:r>
              <a:rPr lang="en-US" dirty="0">
                <a:cs typeface="Times New Roman" pitchFamily="18" charset="0"/>
              </a:rPr>
              <a:t>Take images at each level</a:t>
            </a:r>
            <a:endParaRPr lang="en-US" dirty="0"/>
          </a:p>
          <a:p>
            <a:r>
              <a:rPr lang="en-US" dirty="0">
                <a:cs typeface="Times New Roman" pitchFamily="18" charset="0"/>
              </a:rPr>
              <a:t>Measure mid portion (AP and trans)	</a:t>
            </a:r>
          </a:p>
          <a:p>
            <a:r>
              <a:rPr lang="en-US" dirty="0">
                <a:cs typeface="Times New Roman" pitchFamily="18" charset="0"/>
              </a:rPr>
              <a:t>Epididymis- head  (measure AP and transverse)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Transverse view showing both testes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Color Doppler of epididymal head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Color Doppler of mid testis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Spectral Doppler of artery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Spectral Doppler of vein</a:t>
            </a:r>
            <a:endParaRPr lang="en-US" dirty="0">
              <a:cs typeface="Times New Roman" pitchFamily="18" charset="0"/>
            </a:endParaRPr>
          </a:p>
          <a:p>
            <a:endParaRPr lang="en-US" b="1" dirty="0">
              <a:cs typeface="Times New Roman" pitchFamily="18" charset="0"/>
            </a:endParaRPr>
          </a:p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8EC9A-D6F2-09CB-674F-7A2886BA6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76199"/>
            <a:ext cx="7704667" cy="1752599"/>
          </a:xfrm>
        </p:spPr>
        <p:txBody>
          <a:bodyPr>
            <a:normAutofit/>
          </a:bodyPr>
          <a:lstStyle/>
          <a:p>
            <a:r>
              <a:rPr lang="en-US" sz="4800" dirty="0"/>
              <a:t>TRANSVERSE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679C1-3CE6-AA7F-CA6C-9CBE3E1CF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6E2D-6082-454F-8855-CB14873857C7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99AC04B0-9FC7-8065-740D-484F84D49D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>
            <a:fillRect/>
          </a:stretch>
        </p:blipFill>
        <p:spPr bwMode="auto">
          <a:xfrm>
            <a:off x="982663" y="1981201"/>
            <a:ext cx="37401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6E2ECCA-D4F3-B5E8-275B-AD3CDF24D6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31921"/>
          <a:stretch>
            <a:fillRect/>
          </a:stretch>
        </p:blipFill>
        <p:spPr bwMode="auto">
          <a:xfrm>
            <a:off x="4876800" y="1981200"/>
            <a:ext cx="3809999" cy="380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3952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9811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RAPHE (RA’FE) 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533400"/>
            <a:ext cx="7704667" cy="6533216"/>
          </a:xfrm>
        </p:spPr>
        <p:txBody>
          <a:bodyPr>
            <a:normAutofit/>
          </a:bodyPr>
          <a:lstStyle/>
          <a:p>
            <a:r>
              <a:rPr lang="en-US" sz="2600" dirty="0">
                <a:cs typeface="Times New Roman" pitchFamily="18" charset="0"/>
              </a:rPr>
              <a:t>Fibrous band of tissue </a:t>
            </a:r>
          </a:p>
          <a:p>
            <a:r>
              <a:rPr lang="en-US" sz="2600" dirty="0">
                <a:cs typeface="Times New Roman" pitchFamily="18" charset="0"/>
              </a:rPr>
              <a:t> Divides the scrotal sac into two compartments </a:t>
            </a:r>
          </a:p>
          <a:p>
            <a:r>
              <a:rPr lang="en-US" sz="2600" dirty="0">
                <a:cs typeface="Times New Roman" pitchFamily="18" charset="0"/>
              </a:rPr>
              <a:t> SHOULD INCLUDE THIS IMAGE WHEN SCANNING </a:t>
            </a:r>
          </a:p>
          <a:p>
            <a:pPr marL="0" indent="0">
              <a:buNone/>
            </a:pPr>
            <a:r>
              <a:rPr lang="en-US" sz="2600" dirty="0">
                <a:cs typeface="Times New Roman" pitchFamily="18" charset="0"/>
              </a:rPr>
              <a:t>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7" name="Picture 5" descr="cme_scrota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66800"/>
            <a:ext cx="7010400" cy="52578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8839F-A47F-1A0D-556C-96426FAC0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447801"/>
            <a:ext cx="7772400" cy="24384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PATHOLOGY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6BF732-7E1C-298D-FE7B-30E8CE2716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9B657-BC4E-2A47-5B2A-1BA6E03F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F3CC-4C69-4A6D-A659-3E771F5DA5A4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575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98371-39F9-2CA2-62C3-54B23963C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752599"/>
          </a:xfrm>
        </p:spPr>
        <p:txBody>
          <a:bodyPr>
            <a:normAutofit/>
          </a:bodyPr>
          <a:lstStyle/>
          <a:p>
            <a:r>
              <a:rPr lang="en-US" sz="4800" dirty="0"/>
              <a:t>ACUTE SCROTUM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1E64C-8144-3304-9A83-47DBAC7D4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384702"/>
            <a:ext cx="7704667" cy="5615114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Scrotal trauma may be challenging because scrotum often painful and swollen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Trauma may be result of MVA, athletic injury, direct blow to scrotum, or straddle injury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Determine if rupture present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5A0F9-962A-D3DD-5F08-0E0A83445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384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7258-286C-7C62-D554-70B7D427A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447800"/>
          </a:xfrm>
        </p:spPr>
        <p:txBody>
          <a:bodyPr/>
          <a:lstStyle/>
          <a:p>
            <a:r>
              <a:rPr lang="en-US" dirty="0"/>
              <a:t>ACUTE SCROTUM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E45B1-4E38-4701-6CF7-BF01246C3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524000"/>
            <a:ext cx="7704667" cy="4475815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/>
              <a:t>If surgery performed within 72 hours following injury, up to 90% of testes can be saved, but only 45% can be saved after 72 hours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defRPr/>
            </a:pPr>
            <a:r>
              <a:rPr lang="en-US" sz="2400" dirty="0"/>
              <a:t>Hydrocele and </a:t>
            </a:r>
            <a:r>
              <a:rPr lang="en-US" sz="2400" dirty="0" err="1"/>
              <a:t>hematocele</a:t>
            </a:r>
            <a:r>
              <a:rPr lang="en-US" sz="2400" dirty="0"/>
              <a:t> are both complications of trauma</a:t>
            </a:r>
          </a:p>
          <a:p>
            <a:pPr eaLnBrk="1" hangingPunct="1">
              <a:defRPr/>
            </a:pPr>
            <a:endParaRPr lang="en-US" sz="2400" dirty="0"/>
          </a:p>
          <a:p>
            <a:pPr eaLnBrk="1" hangingPunct="1">
              <a:defRPr/>
            </a:pPr>
            <a:r>
              <a:rPr lang="en-US" sz="2400" dirty="0" err="1"/>
              <a:t>Hematoceles</a:t>
            </a:r>
            <a:r>
              <a:rPr lang="en-US" sz="2400" dirty="0"/>
              <a:t> contain blood; found in advanced cases of epididymitis or orchitis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6556D-25D2-FCEA-73C4-E03AE9A01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464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BC040-E97C-37E8-CB62-9A800B089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295399"/>
          </a:xfrm>
        </p:spPr>
        <p:txBody>
          <a:bodyPr/>
          <a:lstStyle/>
          <a:p>
            <a:r>
              <a:rPr lang="en-US" dirty="0"/>
              <a:t>ACUTE SCROTUM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84152-DEF4-C561-7975-6056F818F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990600"/>
            <a:ext cx="7704667" cy="4724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Sonographic findings associated with scrotal rupture: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Focal alteration of testicular parenchymal pattern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 Interruption of tunica albuginea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 Irregular testicular contour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 Scrotal wall thickening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 </a:t>
            </a:r>
            <a:r>
              <a:rPr lang="en-US" sz="2400" dirty="0" err="1"/>
              <a:t>Hematocele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130CF-13B8-6E27-2CD6-B60885A2F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968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B6EE8-AD27-41B4-E9EE-0EA008920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6184"/>
            <a:ext cx="7704667" cy="1523999"/>
          </a:xfrm>
        </p:spPr>
        <p:txBody>
          <a:bodyPr/>
          <a:lstStyle/>
          <a:p>
            <a:r>
              <a:rPr lang="en-US" dirty="0"/>
              <a:t>ACUTE SCROTUM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87C1-092C-8047-4AF1-794CBDD86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371600"/>
            <a:ext cx="7704667" cy="46282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Hematomas associated with trauma may be large and cause displacement of the associated testis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Hematomas appear as heterogeneous areas within scrotum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Become more complex with time, developing cystic components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Hematomas may involve testis or epididymis, or they can be contained within scrotal wall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397AE-DFEB-9EB5-F84F-062EABD4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578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1" y="1"/>
            <a:ext cx="7848600" cy="1752600"/>
          </a:xfrm>
        </p:spPr>
        <p:txBody>
          <a:bodyPr>
            <a:normAutofit/>
          </a:bodyPr>
          <a:lstStyle/>
          <a:p>
            <a:r>
              <a:rPr lang="en-US" sz="4800" dirty="0"/>
              <a:t>Anatomy of the scrotum includes: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idx="1"/>
          </p:nvPr>
        </p:nvSpPr>
        <p:spPr>
          <a:xfrm>
            <a:off x="982133" y="685800"/>
            <a:ext cx="7704667" cy="5787498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Spermatic cord (Bilateral – suspends testes in the scrotum)</a:t>
            </a:r>
          </a:p>
          <a:p>
            <a:r>
              <a:rPr lang="en-US" dirty="0">
                <a:cs typeface="Times New Roman" pitchFamily="18" charset="0"/>
              </a:rPr>
              <a:t> Vas Deferens or Seminal Duct </a:t>
            </a:r>
          </a:p>
          <a:p>
            <a:r>
              <a:rPr lang="en-US" dirty="0">
                <a:cs typeface="Times New Roman" pitchFamily="18" charset="0"/>
              </a:rPr>
              <a:t>Epididymis	(Head, Body, and Tail)</a:t>
            </a:r>
          </a:p>
          <a:p>
            <a:pPr>
              <a:buFontTx/>
              <a:buNone/>
            </a:pPr>
            <a:r>
              <a:rPr lang="en-US" dirty="0">
                <a:cs typeface="Times New Roman" pitchFamily="18" charset="0"/>
              </a:rPr>
              <a:t>	-Functions as a storage, transport, and maturation place    sperm</a:t>
            </a:r>
          </a:p>
          <a:p>
            <a:r>
              <a:rPr lang="en-US" dirty="0">
                <a:cs typeface="Times New Roman" pitchFamily="18" charset="0"/>
              </a:rPr>
              <a:t>Testes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A49AE0-FEFD-F9BF-2DB8-12BA4FE36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5122" name="Picture 2" descr="Scrotal Trauma | SpringerLink">
            <a:extLst>
              <a:ext uri="{FF2B5EF4-FFF2-40B4-BE49-F238E27FC236}">
                <a16:creationId xmlns:a16="http://schemas.microsoft.com/office/drawing/2014/main" id="{0B2DB2D3-CC41-3E41-54DF-8E928EDD4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8" y="990600"/>
            <a:ext cx="7377112" cy="449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BB0E6D0-D458-5107-30BA-540003FFCB43}"/>
              </a:ext>
            </a:extLst>
          </p:cNvPr>
          <p:cNvSpPr txBox="1"/>
          <p:nvPr/>
        </p:nvSpPr>
        <p:spPr>
          <a:xfrm>
            <a:off x="1447800" y="6019800"/>
            <a:ext cx="8425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https://link.springer.com/referenceworkentry/10.1007/978-3-642-13327-5_207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E8AD4D-6287-9A09-63E3-CCE293223D9E}"/>
              </a:ext>
            </a:extLst>
          </p:cNvPr>
          <p:cNvSpPr txBox="1"/>
          <p:nvPr/>
        </p:nvSpPr>
        <p:spPr>
          <a:xfrm>
            <a:off x="3733800" y="228600"/>
            <a:ext cx="2650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HEMATOMA</a:t>
            </a:r>
          </a:p>
        </p:txBody>
      </p:sp>
    </p:spTree>
    <p:extLst>
      <p:ext uri="{BB962C8B-B14F-4D97-AF65-F5344CB8AC3E}">
        <p14:creationId xmlns:p14="http://schemas.microsoft.com/office/powerpoint/2010/main" val="14429190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7" name="Picture 5" descr="cme_scrotal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762000"/>
            <a:ext cx="7620000" cy="54864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8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76201"/>
            <a:ext cx="7704667" cy="1066799"/>
          </a:xfrm>
        </p:spPr>
        <p:txBody>
          <a:bodyPr>
            <a:normAutofit/>
          </a:bodyPr>
          <a:lstStyle/>
          <a:p>
            <a:r>
              <a:rPr lang="en-US" sz="4800" dirty="0"/>
              <a:t>RUPTURE 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84702"/>
            <a:ext cx="7704667" cy="593989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Torn by trauma</a:t>
            </a:r>
          </a:p>
          <a:p>
            <a:pPr>
              <a:lnSpc>
                <a:spcPct val="90000"/>
              </a:lnSpc>
            </a:pPr>
            <a:r>
              <a:rPr lang="en-US" dirty="0"/>
              <a:t>Rare </a:t>
            </a:r>
          </a:p>
          <a:p>
            <a:pPr>
              <a:lnSpc>
                <a:spcPct val="90000"/>
              </a:lnSpc>
            </a:pPr>
            <a:r>
              <a:rPr lang="en-US" dirty="0"/>
              <a:t>Associated with athletic injuries and car accidents</a:t>
            </a:r>
          </a:p>
          <a:p>
            <a:pPr>
              <a:lnSpc>
                <a:spcPct val="90000"/>
              </a:lnSpc>
            </a:pPr>
            <a:r>
              <a:rPr lang="en-US" dirty="0"/>
              <a:t>Surgical treatment within 72 hours to save testicle</a:t>
            </a:r>
          </a:p>
          <a:p>
            <a:pPr marL="0" indent="0">
              <a:lnSpc>
                <a:spcPct val="90000"/>
              </a:lnSpc>
              <a:buNone/>
            </a:pPr>
            <a:endParaRPr lang="en-US" u="sng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/>
              <a:t>Sonographic Appearance:</a:t>
            </a:r>
          </a:p>
          <a:p>
            <a:pPr>
              <a:lnSpc>
                <a:spcPct val="90000"/>
              </a:lnSpc>
            </a:pPr>
            <a:r>
              <a:rPr lang="en-US" dirty="0"/>
              <a:t> Hematoma – mixed Echogenicity</a:t>
            </a:r>
          </a:p>
          <a:p>
            <a:pPr>
              <a:lnSpc>
                <a:spcPct val="90000"/>
              </a:lnSpc>
            </a:pPr>
            <a:r>
              <a:rPr lang="en-US" dirty="0"/>
              <a:t>Can be cystic early then become complex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55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41" name="Picture 5" descr="pan_inguinalcanal27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00" y="914400"/>
            <a:ext cx="8128000" cy="54102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45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76199"/>
            <a:ext cx="7704667" cy="1447800"/>
          </a:xfrm>
        </p:spPr>
        <p:txBody>
          <a:bodyPr>
            <a:normAutofit/>
          </a:bodyPr>
          <a:lstStyle/>
          <a:p>
            <a:r>
              <a:rPr lang="en-US" sz="4400" dirty="0">
                <a:cs typeface="Times New Roman" pitchFamily="18" charset="0"/>
              </a:rPr>
              <a:t>EPIDIDYMITIS</a:t>
            </a:r>
            <a:r>
              <a:rPr lang="en-US" sz="4400" dirty="0"/>
              <a:t> 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1066799" y="990600"/>
            <a:ext cx="7859713" cy="57150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Inflammation of epididymis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cs typeface="Times New Roman" pitchFamily="18" charset="0"/>
              </a:rPr>
              <a:t>*Most common of inflammatory process in the scrotum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/>
              <a:t>*Most common cause of acute scrotal pain in adults</a:t>
            </a:r>
            <a:r>
              <a:rPr lang="en-US" dirty="0"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cs typeface="Times New Roman" pitchFamily="18" charset="0"/>
              </a:rPr>
              <a:t>Spreads to testis in 20-40% of cases (</a:t>
            </a:r>
            <a:r>
              <a:rPr lang="en-US" dirty="0" err="1">
                <a:cs typeface="Times New Roman" pitchFamily="18" charset="0"/>
              </a:rPr>
              <a:t>epididymo</a:t>
            </a:r>
            <a:r>
              <a:rPr lang="en-US" dirty="0">
                <a:cs typeface="Times New Roman" pitchFamily="18" charset="0"/>
              </a:rPr>
              <a:t>-orchitis)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Caused commonly from bacterial infections arising from the spread of organisms from a lower urinary tract infection via spermatic cord (especially prostatitis)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May cause abscess formation with pain, swelling, and fever</a:t>
            </a:r>
          </a:p>
          <a:p>
            <a:endParaRPr lang="en-US" b="1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64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7704667" cy="12191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EPIDIDYMITIS (CONT’D)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8001000" cy="579120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Less frequently caused by trauma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Frequently seen in the head but can move to body and tail and testis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cs typeface="Times New Roman" pitchFamily="18" charset="0"/>
              </a:rPr>
              <a:t>Treatable with antibiotics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Normal epididymis shows little flow with color Doppler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Amount of color flow signal should be compared between sides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Affected side shows significantly more flow than asymptomatic epididymis (hyperemic flow)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Important to use same color Doppler settings when comparing amount of flow between sides</a:t>
            </a:r>
          </a:p>
          <a:p>
            <a:endParaRPr lang="en-US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1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D4AB4-DE5E-6E14-4D86-E46DF4660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066799"/>
          </a:xfrm>
        </p:spPr>
        <p:txBody>
          <a:bodyPr/>
          <a:lstStyle/>
          <a:p>
            <a:r>
              <a:rPr lang="en-US" dirty="0"/>
              <a:t>EPIDIDYMITIS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3F775-35D9-CE6D-937A-08216B70D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-304800"/>
            <a:ext cx="7704667" cy="6304616"/>
          </a:xfrm>
        </p:spPr>
        <p:txBody>
          <a:bodyPr>
            <a:normAutofit/>
          </a:bodyPr>
          <a:lstStyle/>
          <a:p>
            <a:r>
              <a:rPr lang="en-US" dirty="0"/>
              <a:t>Clinical findings:</a:t>
            </a:r>
          </a:p>
          <a:p>
            <a:pPr lvl="1"/>
            <a:r>
              <a:rPr lang="en-US" sz="2400" dirty="0"/>
              <a:t>Fever</a:t>
            </a:r>
          </a:p>
          <a:p>
            <a:pPr lvl="1"/>
            <a:r>
              <a:rPr lang="en-US" sz="2400" dirty="0"/>
              <a:t>Pain</a:t>
            </a:r>
          </a:p>
          <a:p>
            <a:pPr lvl="1"/>
            <a:r>
              <a:rPr lang="en-US" sz="2400" dirty="0"/>
              <a:t>Dysuria</a:t>
            </a:r>
          </a:p>
          <a:p>
            <a:pPr lvl="1"/>
            <a:r>
              <a:rPr lang="en-US" sz="2400" dirty="0"/>
              <a:t>Urethral discharge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0F2456-5623-9000-C055-2E174074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179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01AC8-F14B-6C9D-6C9F-1BE9A2662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600199"/>
          </a:xfrm>
        </p:spPr>
        <p:txBody>
          <a:bodyPr/>
          <a:lstStyle/>
          <a:p>
            <a:r>
              <a:rPr lang="en-US" dirty="0"/>
              <a:t>EPIDIDYMITIS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8DF58-5D01-24B0-A063-31FC87968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593724"/>
            <a:ext cx="7704667" cy="5406091"/>
          </a:xfrm>
        </p:spPr>
        <p:txBody>
          <a:bodyPr>
            <a:normAutofit/>
          </a:bodyPr>
          <a:lstStyle/>
          <a:p>
            <a:r>
              <a:rPr lang="en-US" dirty="0"/>
              <a:t>Sonographic findings:</a:t>
            </a:r>
          </a:p>
          <a:p>
            <a:pPr lvl="1"/>
            <a:r>
              <a:rPr lang="en-US" sz="2400" dirty="0"/>
              <a:t>Enlarged epididymis, usually head</a:t>
            </a:r>
          </a:p>
          <a:p>
            <a:pPr lvl="1"/>
            <a:r>
              <a:rPr lang="en-US" sz="2400" dirty="0"/>
              <a:t>Thickened scrotal  skin</a:t>
            </a:r>
          </a:p>
          <a:p>
            <a:pPr lvl="1"/>
            <a:r>
              <a:rPr lang="en-US" sz="2400" dirty="0"/>
              <a:t>Decreased echogenicity with coarse echotexture</a:t>
            </a:r>
          </a:p>
          <a:p>
            <a:pPr lvl="1"/>
            <a:r>
              <a:rPr lang="en-US" sz="2400" dirty="0"/>
              <a:t>Hyperemic</a:t>
            </a:r>
          </a:p>
          <a:p>
            <a:pPr lvl="1"/>
            <a:r>
              <a:rPr lang="en-US" sz="2400" dirty="0"/>
              <a:t>May have hydrocele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F90DC3-B2C3-51CC-CFDE-568AF6816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577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C73C8F-DAFE-0C97-F40B-1E5151B3B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3" name="Picture 5" descr="023015B">
            <a:extLst>
              <a:ext uri="{FF2B5EF4-FFF2-40B4-BE49-F238E27FC236}">
                <a16:creationId xmlns:a16="http://schemas.microsoft.com/office/drawing/2014/main" id="{DF24BD95-9E09-2D09-F5E6-C565C94B6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1"/>
          <a:stretch>
            <a:fillRect/>
          </a:stretch>
        </p:blipFill>
        <p:spPr bwMode="auto">
          <a:xfrm>
            <a:off x="1371600" y="457200"/>
            <a:ext cx="70866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51847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9" name="Picture 5" descr="cme_scrotal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62000"/>
            <a:ext cx="7391400" cy="523875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65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761999"/>
            <a:ext cx="7704667" cy="27432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ANATOMY</a:t>
            </a:r>
            <a:endParaRPr lang="en-US" sz="4800" dirty="0"/>
          </a:p>
        </p:txBody>
      </p:sp>
      <p:sp>
        <p:nvSpPr>
          <p:cNvPr id="68614" name="Rectangle 6"/>
          <p:cNvSpPr>
            <a:spLocks noGrp="1" noChangeArrowheads="1"/>
          </p:cNvSpPr>
          <p:nvPr>
            <p:ph idx="1"/>
          </p:nvPr>
        </p:nvSpPr>
        <p:spPr>
          <a:xfrm>
            <a:off x="982133" y="1295400"/>
            <a:ext cx="7704667" cy="4704416"/>
          </a:xfrm>
        </p:spPr>
        <p:txBody>
          <a:bodyPr>
            <a:normAutofit/>
          </a:bodyPr>
          <a:lstStyle/>
          <a:p>
            <a:pPr marL="0" indent="0" defTabSz="914400" fontAlgn="base">
              <a:spcAft>
                <a:spcPct val="0"/>
              </a:spcAft>
              <a:buClrTx/>
              <a:buSzTx/>
              <a:buNone/>
              <a:defRPr/>
            </a:pPr>
            <a:r>
              <a:rPr lang="en-US" sz="2800" kern="0" dirty="0">
                <a:solidFill>
                  <a:srgbClr val="000000"/>
                </a:solidFill>
                <a:latin typeface="Corbel" panose="020B0503020204020204" pitchFamily="34" charset="0"/>
                <a:cs typeface="Times New Roman" pitchFamily="18" charset="0"/>
              </a:rPr>
              <a:t>LAYERS:</a:t>
            </a:r>
          </a:p>
          <a:p>
            <a:pPr marL="0" indent="0" defTabSz="914400" fontAlgn="base">
              <a:spcAft>
                <a:spcPct val="0"/>
              </a:spcAft>
              <a:buClrTx/>
              <a:buSzTx/>
              <a:buNone/>
              <a:defRPr/>
            </a:pPr>
            <a:endParaRPr kumimoji="0" lang="en-US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 panose="020B0503020204020204" pitchFamily="34" charset="0"/>
              <a:cs typeface="Times New Roman" pitchFamily="18" charset="0"/>
            </a:endParaRPr>
          </a:p>
          <a:p>
            <a:pPr defTabSz="914400" fontAlgn="base">
              <a:spcAft>
                <a:spcPct val="0"/>
              </a:spcAft>
              <a:buSzPct val="140000"/>
              <a:buFont typeface="Arial" panose="020B0604020202020204" pitchFamily="34" charset="0"/>
              <a:buChar char="•"/>
              <a:defRPr/>
            </a:pPr>
            <a:r>
              <a:rPr kumimoji="0" lang="en-US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 panose="020B0503020204020204" pitchFamily="34" charset="0"/>
                <a:cs typeface="Times New Roman" pitchFamily="18" charset="0"/>
              </a:rPr>
              <a:t>Tunica Albuginea- dense fibrous tissue surrounding testes</a:t>
            </a:r>
          </a:p>
          <a:p>
            <a:pPr lvl="1" defTabSz="914400" fontAlgn="base">
              <a:spcAft>
                <a:spcPct val="0"/>
              </a:spcAft>
              <a:buSzTx/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solidFill>
                  <a:srgbClr val="000000"/>
                </a:solidFill>
                <a:latin typeface="Corbel" panose="020B0503020204020204" pitchFamily="34" charset="0"/>
                <a:cs typeface="Times New Roman" pitchFamily="18" charset="0"/>
              </a:rPr>
              <a:t>Forms mediastinum testis</a:t>
            </a:r>
          </a:p>
          <a:p>
            <a:pPr marL="457200" lvl="1" indent="0" defTabSz="914400" fontAlgn="base">
              <a:spcAft>
                <a:spcPct val="0"/>
              </a:spcAft>
              <a:buSzTx/>
              <a:buNone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 panose="020B0503020204020204" pitchFamily="34" charset="0"/>
              <a:cs typeface="Times New Roman" pitchFamily="18" charset="0"/>
            </a:endParaRPr>
          </a:p>
          <a:p>
            <a:r>
              <a:rPr lang="en-US" dirty="0">
                <a:cs typeface="Times New Roman" pitchFamily="18" charset="0"/>
              </a:rPr>
              <a:t>Tunica Vaginalis- lines inner wall of scrotum</a:t>
            </a:r>
          </a:p>
          <a:p>
            <a:pPr lvl="1"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cs typeface="Times New Roman" pitchFamily="18" charset="0"/>
              </a:rPr>
              <a:t>Parietal- outer layer</a:t>
            </a:r>
          </a:p>
          <a:p>
            <a:pPr lvl="1"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cs typeface="Times New Roman" pitchFamily="18" charset="0"/>
              </a:rPr>
              <a:t>Visceral- inner layer</a:t>
            </a:r>
          </a:p>
          <a:p>
            <a:pPr marL="457200" lvl="1" indent="0">
              <a:buNone/>
            </a:pPr>
            <a:r>
              <a:rPr lang="en-US" sz="2400" dirty="0">
                <a:cs typeface="Times New Roman" pitchFamily="18" charset="0"/>
              </a:rPr>
              <a:t>*Hydroceles occur between parietal and visceral</a:t>
            </a:r>
          </a:p>
          <a:p>
            <a:pPr lvl="2"/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2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1" name="Picture 5" descr="sp_epididymitis28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533400"/>
            <a:ext cx="7284077" cy="558267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2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76199"/>
            <a:ext cx="7704667" cy="1676399"/>
          </a:xfrm>
        </p:spPr>
        <p:txBody>
          <a:bodyPr>
            <a:normAutofit/>
          </a:bodyPr>
          <a:lstStyle/>
          <a:p>
            <a:r>
              <a:rPr lang="en-US" sz="4800" dirty="0"/>
              <a:t>TORSION 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600200"/>
            <a:ext cx="7704667" cy="5486400"/>
          </a:xfrm>
        </p:spPr>
        <p:txBody>
          <a:bodyPr>
            <a:normAutofit/>
          </a:bodyPr>
          <a:lstStyle/>
          <a:p>
            <a:r>
              <a:rPr lang="en-US" dirty="0"/>
              <a:t>Results when the testis and epididymis twists within the scrotum, cutting off vascular supply within the spermatic cord</a:t>
            </a:r>
          </a:p>
          <a:p>
            <a:r>
              <a:rPr lang="en-US" dirty="0"/>
              <a:t>Bell-clapper deformity is most common cause of torsion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Occurs when tunica vaginalis completely surrounds testis, epididymis, distal spermatic cord, allowing them to move and rotate freely within scrotum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2400" dirty="0"/>
              <a:t>Up to 60% of torsion patients have anatomic anomaly on both sides</a:t>
            </a:r>
          </a:p>
          <a:p>
            <a:pPr eaLnBrk="1" hangingPunct="1">
              <a:defRPr/>
            </a:pPr>
            <a:r>
              <a:rPr lang="en-US" dirty="0"/>
              <a:t>Undescended testes are 10 times more likely than normal testes to be affected by torsion. 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400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1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981199"/>
          </a:xfrm>
        </p:spPr>
        <p:txBody>
          <a:bodyPr>
            <a:normAutofit/>
          </a:bodyPr>
          <a:lstStyle/>
          <a:p>
            <a:r>
              <a:rPr lang="en-US" sz="4800" dirty="0"/>
              <a:t>TORSION (CONT’D)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76200"/>
            <a:ext cx="7704667" cy="5923616"/>
          </a:xfrm>
        </p:spPr>
        <p:txBody>
          <a:bodyPr/>
          <a:lstStyle/>
          <a:p>
            <a:r>
              <a:rPr lang="en-US" dirty="0"/>
              <a:t>Surgical emergency – arterial flow is occluded, need to restore blood flow to prevent loss of the testicle</a:t>
            </a:r>
          </a:p>
          <a:p>
            <a:r>
              <a:rPr lang="en-US" dirty="0"/>
              <a:t>Three phases: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Acute – within 24 hours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Sub acute – 24 hours to 10 days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Chronic – more than 10 days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5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7704667" cy="1600200"/>
          </a:xfrm>
        </p:spPr>
        <p:txBody>
          <a:bodyPr>
            <a:normAutofit/>
          </a:bodyPr>
          <a:lstStyle/>
          <a:p>
            <a:r>
              <a:rPr lang="en-US" sz="4800" dirty="0"/>
              <a:t>TORSION (CONT’D)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609600"/>
            <a:ext cx="7704667" cy="7315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Symptoms:</a:t>
            </a:r>
          </a:p>
          <a:p>
            <a:pPr lvl="1"/>
            <a:r>
              <a:rPr lang="en-US" sz="2400" dirty="0"/>
              <a:t>Sudden onset of severe pain (usually begins when patient is asleep or at rest)</a:t>
            </a:r>
          </a:p>
          <a:p>
            <a:pPr lvl="1"/>
            <a:r>
              <a:rPr lang="en-US" sz="2400" dirty="0"/>
              <a:t>Nausea and vomiting (50% of the time)</a:t>
            </a:r>
          </a:p>
          <a:p>
            <a:pPr lvl="1"/>
            <a:r>
              <a:rPr lang="en-US" sz="2400" dirty="0"/>
              <a:t>May have swelling of affected side</a:t>
            </a:r>
          </a:p>
          <a:p>
            <a:pPr lvl="1"/>
            <a:r>
              <a:rPr lang="en-US" sz="2400" dirty="0"/>
              <a:t>Can occur at any age- peak age is 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6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8161867" cy="1371599"/>
          </a:xfrm>
        </p:spPr>
        <p:txBody>
          <a:bodyPr>
            <a:normAutofit/>
          </a:bodyPr>
          <a:lstStyle/>
          <a:p>
            <a:r>
              <a:rPr lang="en-US" sz="4800" dirty="0"/>
              <a:t>SONOGRAPHIC APPEARANCE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219200"/>
            <a:ext cx="8161867" cy="5715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Acute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Varied and nonspecific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ABSENCE of color flow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Enlarged testicle and epididymal head with decreased echogenicity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Twisting or looping of arteries in spermatic cord in inguinal canal</a:t>
            </a:r>
          </a:p>
          <a:p>
            <a:r>
              <a:rPr lang="en-US" dirty="0"/>
              <a:t>Sub acute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 Enlarged with varying echogenicity</a:t>
            </a:r>
          </a:p>
          <a:p>
            <a:r>
              <a:rPr lang="en-US" dirty="0"/>
              <a:t>Chronic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Becomes small and hypoechoic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Scrotal wall thickening and possible hydrocele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No arterial flow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Increased flow in </a:t>
            </a:r>
            <a:r>
              <a:rPr lang="en-US" sz="2400" dirty="0" err="1"/>
              <a:t>peritesticular</a:t>
            </a:r>
            <a:r>
              <a:rPr lang="en-US" sz="2400" dirty="0"/>
              <a:t> soft tissues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46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7" name="Picture 5" descr="sp_1457B_H5_L12-5_50_S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33400"/>
            <a:ext cx="8229600" cy="56388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1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A3888-536B-B037-9D3D-C1583838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66</a:t>
            </a:fld>
            <a:endParaRPr lang="en-US"/>
          </a:p>
        </p:txBody>
      </p:sp>
      <p:pic>
        <p:nvPicPr>
          <p:cNvPr id="3" name="Picture 5" descr="023018A">
            <a:extLst>
              <a:ext uri="{FF2B5EF4-FFF2-40B4-BE49-F238E27FC236}">
                <a16:creationId xmlns:a16="http://schemas.microsoft.com/office/drawing/2014/main" id="{A6B79FBF-37C2-B99C-81AA-901C7EC5C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28"/>
          <a:stretch>
            <a:fillRect/>
          </a:stretch>
        </p:blipFill>
        <p:spPr bwMode="auto">
          <a:xfrm>
            <a:off x="685800" y="1295400"/>
            <a:ext cx="3886200" cy="312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CF6814DD-A567-1B02-94C8-E38E9F9C4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399"/>
            <a:ext cx="4495800" cy="312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85ECE4-3A6F-40C5-EC16-2D2A9CB4B7F5}"/>
              </a:ext>
            </a:extLst>
          </p:cNvPr>
          <p:cNvSpPr txBox="1"/>
          <p:nvPr/>
        </p:nvSpPr>
        <p:spPr>
          <a:xfrm>
            <a:off x="1066800" y="533400"/>
            <a:ext cx="8091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Pt presents with sever right testicular pain and N&amp;V since early morning.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401F0EE-8793-24E7-9980-2BA18EC2F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83223"/>
            <a:ext cx="5257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34879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AE7D0-AAFE-BCD1-5C88-0166E9511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533400"/>
            <a:ext cx="7704667" cy="2133601"/>
          </a:xfrm>
        </p:spPr>
        <p:txBody>
          <a:bodyPr/>
          <a:lstStyle/>
          <a:p>
            <a:r>
              <a:rPr lang="en-US" dirty="0"/>
              <a:t>INTERMITTENT TORSION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E75CB-4640-45FB-E074-5827C0D99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533400"/>
            <a:ext cx="7704667" cy="5466416"/>
          </a:xfrm>
        </p:spPr>
        <p:txBody>
          <a:bodyPr/>
          <a:lstStyle/>
          <a:p>
            <a:r>
              <a:rPr lang="en-US" dirty="0"/>
              <a:t>Mobile testis with bell-clapper deformity with recurrent acute scrotal pain and rapid spontaneous resolution</a:t>
            </a:r>
          </a:p>
          <a:p>
            <a:r>
              <a:rPr lang="en-US" dirty="0"/>
              <a:t>Sonographic findings: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Acute- similar to torsion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After acute- nonspecific, with hydrocele most common    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F18E0-2E11-7400-B130-22944E3C4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9A807-6CEE-1420-0E74-3AEA31D16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371600"/>
          </a:xfrm>
        </p:spPr>
        <p:txBody>
          <a:bodyPr/>
          <a:lstStyle/>
          <a:p>
            <a:r>
              <a:rPr lang="en-US" dirty="0"/>
              <a:t>PARTIAL TORSION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9A1CB-6049-AB7A-05A5-A1C34CB67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-1600200"/>
            <a:ext cx="7704667" cy="7848600"/>
          </a:xfrm>
        </p:spPr>
        <p:txBody>
          <a:bodyPr/>
          <a:lstStyle/>
          <a:p>
            <a:r>
              <a:rPr lang="en-US" dirty="0"/>
              <a:t>Sonographic findings: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May show increased blood flow due to reactive hyperemia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Make comparison to contralateral side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5189D1-D095-6718-76ED-F2CD43222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422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8287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POST-VASECTOMY</a:t>
            </a:r>
            <a:r>
              <a:rPr lang="en-US" sz="4800" dirty="0"/>
              <a:t> 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685800"/>
            <a:ext cx="7704667" cy="7159098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Enlargement  of the epididymis can occur</a:t>
            </a:r>
          </a:p>
          <a:p>
            <a:r>
              <a:rPr lang="en-US" dirty="0">
                <a:cs typeface="Times New Roman" pitchFamily="18" charset="0"/>
              </a:rPr>
              <a:t>Cysts can develop in the epididymis</a:t>
            </a:r>
          </a:p>
          <a:p>
            <a:r>
              <a:rPr lang="en-US" dirty="0">
                <a:cs typeface="Times New Roman" pitchFamily="18" charset="0"/>
              </a:rPr>
              <a:t>Inhomogeneous echo pattern can be seen</a:t>
            </a:r>
          </a:p>
          <a:p>
            <a:r>
              <a:rPr lang="en-US" dirty="0">
                <a:cs typeface="Times New Roman" pitchFamily="18" charset="0"/>
              </a:rPr>
              <a:t>These appearances can mimic	epididymitis </a:t>
            </a:r>
          </a:p>
          <a:p>
            <a:r>
              <a:rPr lang="en-US" dirty="0">
                <a:cs typeface="Times New Roman" pitchFamily="18" charset="0"/>
              </a:rPr>
              <a:t>Remember!!! post-vasectomy – slight or no flow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CD3C46-8500-257D-320E-C5A3BB30B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" name="Picture 5" descr="023004B">
            <a:extLst>
              <a:ext uri="{FF2B5EF4-FFF2-40B4-BE49-F238E27FC236}">
                <a16:creationId xmlns:a16="http://schemas.microsoft.com/office/drawing/2014/main" id="{00494B38-9FA6-670A-0D0C-A2634392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3"/>
          <a:stretch>
            <a:fillRect/>
          </a:stretch>
        </p:blipFill>
        <p:spPr bwMode="auto">
          <a:xfrm>
            <a:off x="1524000" y="685800"/>
            <a:ext cx="6400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3132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76201"/>
            <a:ext cx="7704667" cy="1142999"/>
          </a:xfrm>
        </p:spPr>
        <p:txBody>
          <a:bodyPr>
            <a:normAutofit/>
          </a:bodyPr>
          <a:lstStyle/>
          <a:p>
            <a:r>
              <a:rPr lang="en-US" sz="4800" dirty="0"/>
              <a:t>TESTICULAR ATROPHY 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53630"/>
            <a:ext cx="7704667" cy="5314016"/>
          </a:xfrm>
        </p:spPr>
        <p:txBody>
          <a:bodyPr/>
          <a:lstStyle/>
          <a:p>
            <a:r>
              <a:rPr lang="en-US" dirty="0"/>
              <a:t>Small testicle</a:t>
            </a:r>
          </a:p>
          <a:p>
            <a:r>
              <a:rPr lang="en-US" dirty="0"/>
              <a:t>Caused by infertility or a symptom of a pituitary tumor (tumor may stop testicle-stimulating hormones)</a:t>
            </a:r>
          </a:p>
          <a:p>
            <a:r>
              <a:rPr lang="en-US" dirty="0"/>
              <a:t>Other causes: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testicular torsion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trauma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58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5AB72-C5A1-2502-8703-39E0CB4CC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1600201"/>
            <a:ext cx="7162800" cy="2590799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/>
              <a:t>EXTRATESTICULAR MASSES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62C5DF-6EA6-1F1C-141A-028894BCF8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B7A856-17FA-812A-B4D7-63D8DBDEC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F3CC-4C69-4A6D-A659-3E771F5DA5A4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9890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8287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EPIDIDYMAL CYST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228600"/>
            <a:ext cx="7391400" cy="5562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Contains serous fluid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Similar in appearance to spermatocele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Usually seen in the head 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Single or multiple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Often seen following vasectomy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761999"/>
            <a:ext cx="7704667" cy="29718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EPIDIDYMAL CYST (CONT’D)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761999"/>
            <a:ext cx="7704667" cy="7772399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Sonographic Appearance:</a:t>
            </a:r>
          </a:p>
          <a:p>
            <a:pPr lvl="1"/>
            <a:r>
              <a:rPr lang="en-US" sz="2400" dirty="0">
                <a:cs typeface="Times New Roman" pitchFamily="18" charset="0"/>
              </a:rPr>
              <a:t>Anechoic – no echoes</a:t>
            </a:r>
          </a:p>
          <a:p>
            <a:pPr lvl="1"/>
            <a:r>
              <a:rPr lang="en-US" sz="2400" dirty="0">
                <a:cs typeface="Times New Roman" pitchFamily="18" charset="0"/>
              </a:rPr>
              <a:t>Smooth walled with posterior enhancement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1" name="Picture 5" descr="cme_scrotal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143000"/>
            <a:ext cx="7209382" cy="485775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5" name="Picture 5" descr="iu22_small_parts_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85800"/>
            <a:ext cx="6858000" cy="52578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9" name="Picture 5" descr="sp_950_H5_L12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2100" y="216932"/>
            <a:ext cx="7010400" cy="57150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BCB1D-B1CD-A5AB-6D85-FCBDA2CD2360}"/>
              </a:ext>
            </a:extLst>
          </p:cNvPr>
          <p:cNvSpPr txBox="1"/>
          <p:nvPr/>
        </p:nvSpPr>
        <p:spPr>
          <a:xfrm>
            <a:off x="3886200" y="5486400"/>
            <a:ext cx="2362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B0D06-FFA1-6DAA-9703-A0D132B5A393}"/>
              </a:ext>
            </a:extLst>
          </p:cNvPr>
          <p:cNvSpPr txBox="1"/>
          <p:nvPr/>
        </p:nvSpPr>
        <p:spPr>
          <a:xfrm>
            <a:off x="3581400" y="5562600"/>
            <a:ext cx="838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7704667" cy="12953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SPERMATOCELE</a:t>
            </a:r>
            <a:r>
              <a:rPr lang="en-US" sz="4800" dirty="0"/>
              <a:t> 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685800"/>
            <a:ext cx="7857067" cy="4419600"/>
          </a:xfrm>
        </p:spPr>
        <p:txBody>
          <a:bodyPr/>
          <a:lstStyle/>
          <a:p>
            <a:r>
              <a:rPr lang="en-US" dirty="0">
                <a:cs typeface="Times New Roman" pitchFamily="18" charset="0"/>
              </a:rPr>
              <a:t>Retention cyst of small tubules that contain sperm</a:t>
            </a:r>
          </a:p>
          <a:p>
            <a:r>
              <a:rPr lang="en-US" dirty="0">
                <a:cs typeface="Times New Roman" pitchFamily="18" charset="0"/>
              </a:rPr>
              <a:t>Occurs following vasectomy, surgery, or epididymitis</a:t>
            </a:r>
          </a:p>
          <a:p>
            <a:r>
              <a:rPr lang="en-US" dirty="0">
                <a:cs typeface="Times New Roman" pitchFamily="18" charset="0"/>
              </a:rPr>
              <a:t>Most common location – head of epididymis</a:t>
            </a:r>
          </a:p>
          <a:p>
            <a:r>
              <a:rPr lang="en-US" dirty="0">
                <a:cs typeface="Times New Roman" pitchFamily="18" charset="0"/>
              </a:rPr>
              <a:t>May displace the testicle anterior whereas a hydrocele surrounds testicle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76199"/>
            <a:ext cx="7704667" cy="13715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SPERMATOCELE (CONT’D)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524000"/>
            <a:ext cx="7704667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Symptoms: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cs typeface="Times New Roman" pitchFamily="18" charset="0"/>
              </a:rPr>
              <a:t>Scrotal mass (enlargement) – usually painless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400" dirty="0"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Sonographic Appearance:</a:t>
            </a:r>
          </a:p>
          <a:p>
            <a:r>
              <a:rPr lang="en-US" dirty="0">
                <a:cs typeface="Times New Roman" pitchFamily="18" charset="0"/>
              </a:rPr>
              <a:t>Cystic mass that displaces testicle anteriorly</a:t>
            </a:r>
          </a:p>
          <a:p>
            <a:r>
              <a:rPr lang="en-US" dirty="0">
                <a:cs typeface="Times New Roman" pitchFamily="18" charset="0"/>
              </a:rPr>
              <a:t>May have septations, debris</a:t>
            </a:r>
          </a:p>
          <a:p>
            <a:r>
              <a:rPr lang="en-US" dirty="0">
                <a:cs typeface="Times New Roman" pitchFamily="18" charset="0"/>
              </a:rPr>
              <a:t>Unilateral or bilateral</a:t>
            </a:r>
          </a:p>
          <a:p>
            <a:r>
              <a:rPr lang="en-US" dirty="0">
                <a:cs typeface="Times New Roman" pitchFamily="18" charset="0"/>
              </a:rPr>
              <a:t>Unilocular or multilocular</a:t>
            </a:r>
          </a:p>
          <a:p>
            <a:r>
              <a:rPr lang="en-US" dirty="0">
                <a:cs typeface="Times New Roman" pitchFamily="18" charset="0"/>
              </a:rPr>
              <a:t>No Color flow will be seen</a:t>
            </a:r>
            <a:r>
              <a:rPr lang="en-US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5" name="Picture 5" descr="sp_spermatocele2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28650"/>
            <a:ext cx="7391400" cy="548742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cs typeface="Times New Roman" pitchFamily="18" charset="0"/>
              </a:rPr>
              <a:t>ANATOMY</a:t>
            </a:r>
            <a:endParaRPr lang="en-US" dirty="0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D3C4CA94-2B31-413A-93FF-CA323F6488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609600"/>
            <a:ext cx="7086599" cy="538956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3" name="Picture 5" descr="sp_078H5L12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766196"/>
            <a:ext cx="6977917" cy="5521431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495300"/>
            <a:ext cx="7704667" cy="19050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VARICOCELE</a:t>
            </a:r>
            <a:r>
              <a:rPr lang="en-US" sz="4800" dirty="0"/>
              <a:t>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409700"/>
            <a:ext cx="7704667" cy="4991100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cs typeface="Times New Roman" pitchFamily="18" charset="0"/>
              </a:rPr>
              <a:t>Dilatation of veins of pampiniform plexus (within spermatic cord)</a:t>
            </a:r>
            <a:r>
              <a:rPr lang="en-US" dirty="0"/>
              <a:t> </a:t>
            </a:r>
          </a:p>
          <a:p>
            <a:r>
              <a:rPr lang="en-US" dirty="0">
                <a:cs typeface="Times New Roman" pitchFamily="18" charset="0"/>
              </a:rPr>
              <a:t>2 Types: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cs typeface="Times New Roman" pitchFamily="18" charset="0"/>
              </a:rPr>
              <a:t>Primary – idiopathic and occurs between 15-25 year old due to incompetent valves in the spermatic veins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cs typeface="Times New Roman" pitchFamily="18" charset="0"/>
              </a:rPr>
              <a:t>Secondary – may result from elevated pressure in spermatic vein produced by tumor, hydronephrosis, or muscle strain</a:t>
            </a:r>
          </a:p>
          <a:p>
            <a:pPr marL="0" indent="0">
              <a:buNone/>
            </a:pPr>
            <a:r>
              <a:rPr lang="en-US" sz="2800" dirty="0">
                <a:cs typeface="Times New Roman" pitchFamily="18" charset="0"/>
              </a:rPr>
              <a:t>*</a:t>
            </a:r>
            <a:r>
              <a:rPr lang="en-US" dirty="0">
                <a:cs typeface="Times New Roman" pitchFamily="18" charset="0"/>
              </a:rPr>
              <a:t>Most common cause of infertility in men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cs typeface="Times New Roman" pitchFamily="18" charset="0"/>
              </a:rPr>
              <a:t>Majority occur on left side due to venous drainage into left renal vein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cs typeface="Times New Roman" pitchFamily="18" charset="0"/>
              </a:rPr>
              <a:t>Large, right-sided varicocele may be due to renal or retroperitoneal tumor</a:t>
            </a:r>
          </a:p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7704667" cy="14477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VARICOCELE (CONT’D)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533400"/>
            <a:ext cx="7704667" cy="6533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Symptoms:</a:t>
            </a:r>
          </a:p>
          <a:p>
            <a:r>
              <a:rPr lang="en-US" dirty="0">
                <a:cs typeface="Times New Roman" pitchFamily="18" charset="0"/>
              </a:rPr>
              <a:t>Scrotal mass</a:t>
            </a:r>
          </a:p>
          <a:p>
            <a:r>
              <a:rPr lang="en-US" dirty="0">
                <a:cs typeface="Times New Roman" pitchFamily="18" charset="0"/>
              </a:rPr>
              <a:t>Infertility</a:t>
            </a:r>
          </a:p>
          <a:p>
            <a:r>
              <a:rPr lang="en-US" dirty="0">
                <a:cs typeface="Times New Roman" pitchFamily="18" charset="0"/>
              </a:rPr>
              <a:t>Abnormally warm scrotum (due to increased blood flow)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228599"/>
            <a:ext cx="7704667" cy="18287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VARICOCELE (CONT’D)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982132" y="-228599"/>
            <a:ext cx="7944379" cy="6934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Sonographic Appearance:</a:t>
            </a:r>
          </a:p>
          <a:p>
            <a:r>
              <a:rPr lang="en-US" dirty="0">
                <a:cs typeface="Times New Roman" pitchFamily="18" charset="0"/>
              </a:rPr>
              <a:t>Prominent veins</a:t>
            </a:r>
          </a:p>
          <a:p>
            <a:r>
              <a:rPr lang="en-US" dirty="0">
                <a:cs typeface="Times New Roman" pitchFamily="18" charset="0"/>
              </a:rPr>
              <a:t>Usually left side</a:t>
            </a:r>
          </a:p>
          <a:p>
            <a:r>
              <a:rPr lang="en-US" dirty="0">
                <a:cs typeface="Times New Roman" pitchFamily="18" charset="0"/>
              </a:rPr>
              <a:t> Varices – enlarged, tubular anechoic structures </a:t>
            </a:r>
          </a:p>
          <a:p>
            <a:r>
              <a:rPr lang="en-US" dirty="0">
                <a:cs typeface="Times New Roman" pitchFamily="18" charset="0"/>
              </a:rPr>
              <a:t>Color flow in prominent veins</a:t>
            </a:r>
          </a:p>
          <a:p>
            <a:r>
              <a:rPr lang="en-US" dirty="0">
                <a:cs typeface="Times New Roman" pitchFamily="18" charset="0"/>
              </a:rPr>
              <a:t>Valsalva maneuver or having patient stand will make them dilate by increasing venous pressure, reversal of flow occurs when intra-abdominal pressure increases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84</a:t>
            </a:fld>
            <a:endParaRPr lang="en-US"/>
          </a:p>
        </p:txBody>
      </p:sp>
      <p:pic>
        <p:nvPicPr>
          <p:cNvPr id="6146" name="Picture 2" descr="Ultrasound evaluation of varicoceles: guidelines and recommendations of the  European Society of Urogenital Radiology Scrotal and Penile Imaging Working  Group (ESUR-SPIWG) for detection, classification, and grading | European  Radiology">
            <a:extLst>
              <a:ext uri="{FF2B5EF4-FFF2-40B4-BE49-F238E27FC236}">
                <a16:creationId xmlns:a16="http://schemas.microsoft.com/office/drawing/2014/main" id="{DB0E84D1-1FD4-5000-7EE6-E7831834F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228601"/>
            <a:ext cx="43434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D33A5B-B0D3-A25C-D119-1839D2356F41}"/>
              </a:ext>
            </a:extLst>
          </p:cNvPr>
          <p:cNvSpPr txBox="1"/>
          <p:nvPr/>
        </p:nvSpPr>
        <p:spPr>
          <a:xfrm>
            <a:off x="2514600" y="6324600"/>
            <a:ext cx="468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https://link.springer.com/article/10.1007/s00330-019-06280-y</a:t>
            </a:r>
            <a:endParaRPr lang="en-US" sz="1400" dirty="0"/>
          </a:p>
        </p:txBody>
      </p:sp>
      <p:pic>
        <p:nvPicPr>
          <p:cNvPr id="6148" name="Picture 4" descr="Urinary Tract and male reproductive system | 2.3 Scrotum : Case 2.3.5  Varicoceles | Ultrasound Cases">
            <a:extLst>
              <a:ext uri="{FF2B5EF4-FFF2-40B4-BE49-F238E27FC236}">
                <a16:creationId xmlns:a16="http://schemas.microsoft.com/office/drawing/2014/main" id="{9E1C17BE-D9D6-8D80-2665-275C3213F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90600"/>
            <a:ext cx="3581399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1"/>
            <a:ext cx="7704667" cy="1142999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HYDROCELE</a:t>
            </a:r>
            <a:r>
              <a:rPr lang="en-US" sz="4800" dirty="0"/>
              <a:t> 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143000"/>
            <a:ext cx="7704667" cy="5330298"/>
          </a:xfrm>
        </p:spPr>
        <p:txBody>
          <a:bodyPr>
            <a:normAutofit lnSpcReduction="10000"/>
          </a:bodyPr>
          <a:lstStyle/>
          <a:p>
            <a:r>
              <a:rPr lang="en-US" dirty="0">
                <a:cs typeface="Times New Roman" pitchFamily="18" charset="0"/>
              </a:rPr>
              <a:t>Abnormal accumulation of fluid in scrotum (tunica vaginalis)</a:t>
            </a:r>
          </a:p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* Most common fluid collection in scrotum</a:t>
            </a:r>
          </a:p>
          <a:p>
            <a:r>
              <a:rPr lang="en-US" sz="2400" dirty="0">
                <a:cs typeface="Times New Roman" pitchFamily="18" charset="0"/>
              </a:rPr>
              <a:t>Common to see a small amount of fluid   	  	     surrounding the upper pole and epididymal head (physiologic)</a:t>
            </a:r>
          </a:p>
          <a:p>
            <a:r>
              <a:rPr lang="en-US" dirty="0">
                <a:cs typeface="Times New Roman" pitchFamily="18" charset="0"/>
              </a:rPr>
              <a:t>Most common in newborns (congenital hydrocele)  because the area of scrotum to peritoneum is still open </a:t>
            </a:r>
          </a:p>
          <a:p>
            <a:r>
              <a:rPr lang="en-US" dirty="0">
                <a:cs typeface="Times New Roman" pitchFamily="18" charset="0"/>
              </a:rPr>
              <a:t>Often idiopathic</a:t>
            </a:r>
          </a:p>
          <a:p>
            <a:r>
              <a:rPr lang="en-US" dirty="0">
                <a:cs typeface="Times New Roman" pitchFamily="18" charset="0"/>
              </a:rPr>
              <a:t>Often due to epididymitis</a:t>
            </a:r>
          </a:p>
          <a:p>
            <a:r>
              <a:rPr lang="en-US" dirty="0">
                <a:cs typeface="Times New Roman" pitchFamily="18" charset="0"/>
              </a:rPr>
              <a:t>Can also be seen with orchitis, spermatic cord torsion, and trauma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685799"/>
            <a:ext cx="7704667" cy="27432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HYDROCELE (CONT’D)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05000"/>
            <a:ext cx="8542867" cy="5029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Symptoms:</a:t>
            </a:r>
          </a:p>
          <a:p>
            <a:r>
              <a:rPr lang="en-US" dirty="0">
                <a:cs typeface="Times New Roman" pitchFamily="18" charset="0"/>
              </a:rPr>
              <a:t>Scrotal mass (enlargement) – may or may not be painful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cs typeface="Times New Roman" pitchFamily="18" charset="0"/>
              </a:rPr>
              <a:t>Sonographic Appearance:</a:t>
            </a:r>
          </a:p>
          <a:p>
            <a:r>
              <a:rPr lang="en-US" dirty="0">
                <a:cs typeface="Times New Roman" pitchFamily="18" charset="0"/>
              </a:rPr>
              <a:t>Fluid collection around testicle </a:t>
            </a:r>
          </a:p>
          <a:p>
            <a:r>
              <a:rPr lang="en-US" dirty="0">
                <a:cs typeface="Times New Roman" pitchFamily="18" charset="0"/>
              </a:rPr>
              <a:t> Unilateral or bilateral </a:t>
            </a:r>
          </a:p>
          <a:p>
            <a:r>
              <a:rPr lang="en-US" dirty="0">
                <a:cs typeface="Times New Roman" pitchFamily="18" charset="0"/>
              </a:rPr>
              <a:t>Variable size</a:t>
            </a:r>
          </a:p>
          <a:p>
            <a:r>
              <a:rPr lang="en-US" dirty="0">
                <a:cs typeface="Times New Roman" pitchFamily="18" charset="0"/>
              </a:rPr>
              <a:t> Some can contain septations resulting from old hemorrhage or infection</a:t>
            </a:r>
          </a:p>
          <a:p>
            <a:r>
              <a:rPr lang="en-US" dirty="0">
                <a:cs typeface="Times New Roman" pitchFamily="18" charset="0"/>
              </a:rPr>
              <a:t>Chronic hydroceles can compress testicle, causing atrophy</a:t>
            </a:r>
          </a:p>
          <a:p>
            <a:r>
              <a:rPr lang="en-US" dirty="0">
                <a:cs typeface="Times New Roman" pitchFamily="18" charset="0"/>
              </a:rPr>
              <a:t> No Color flow seen</a:t>
            </a:r>
          </a:p>
          <a:p>
            <a:endParaRPr lang="en-US" dirty="0"/>
          </a:p>
          <a:p>
            <a:pPr>
              <a:buFontTx/>
              <a:buNone/>
            </a:pPr>
            <a:endParaRPr lang="en-US" sz="4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5" name="Picture 5" descr="cme_scrotal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800" y="376804"/>
            <a:ext cx="7061200" cy="5490595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44A0E1-17C0-A463-D6A3-199D41249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88</a:t>
            </a:fld>
            <a:endParaRPr lang="en-US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4E292A54-32AC-A915-7E5D-9C1FF3885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7391400" cy="541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159729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DF659-D621-3DC1-67A7-3597E2940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-152399"/>
            <a:ext cx="7704667" cy="1676399"/>
          </a:xfrm>
        </p:spPr>
        <p:txBody>
          <a:bodyPr>
            <a:normAutofit/>
          </a:bodyPr>
          <a:lstStyle/>
          <a:p>
            <a:r>
              <a:rPr lang="en-US" sz="4800" dirty="0"/>
              <a:t>PYOCELE/HEMATOCELE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9C3D6-519D-8953-7806-A71CF4C63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914400"/>
            <a:ext cx="7704667" cy="5085416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err="1"/>
              <a:t>Pyocele</a:t>
            </a:r>
            <a:r>
              <a:rPr lang="en-US" sz="2400" dirty="0"/>
              <a:t> is a collection of pus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Occur with untreated infection or when an abscess ruptures into space between layers of tunica vaginalis, usually with epididymitis -orchitis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err="1"/>
              <a:t>Hematoceles</a:t>
            </a:r>
            <a:r>
              <a:rPr lang="en-US" sz="2400" dirty="0"/>
              <a:t> are collections of blood associated with trauma, surgery, neoplasms, or torsion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92C7F8-B7A1-C1B5-6A98-6FFAFE9F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55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9812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SPERMATIC CORD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228600"/>
            <a:ext cx="7704667" cy="5771216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sz="3600" b="1" dirty="0"/>
              <a:t>  </a:t>
            </a:r>
            <a:r>
              <a:rPr lang="en-US" dirty="0"/>
              <a:t>Supporting structure of testes</a:t>
            </a:r>
          </a:p>
          <a:p>
            <a:r>
              <a:rPr lang="en-US" dirty="0"/>
              <a:t>   Contains vessels, nerves, lymph nodes</a:t>
            </a:r>
          </a:p>
          <a:p>
            <a:r>
              <a:rPr lang="en-US" dirty="0"/>
              <a:t>   Attached to posterior border of testis</a:t>
            </a:r>
          </a:p>
          <a:p>
            <a:r>
              <a:rPr lang="en-US" dirty="0"/>
              <a:t>   Joins the seminal vesicle duct to form the ejaculatory </a:t>
            </a:r>
          </a:p>
          <a:p>
            <a:pPr marL="0" indent="0">
              <a:buNone/>
            </a:pPr>
            <a:r>
              <a:rPr lang="en-US" dirty="0"/>
              <a:t>        ducts</a:t>
            </a:r>
          </a:p>
          <a:p>
            <a:endParaRPr lang="en-US" sz="36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928D2-9289-BD75-8EE8-B086885F5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447799"/>
          </a:xfrm>
        </p:spPr>
        <p:txBody>
          <a:bodyPr>
            <a:normAutofit/>
          </a:bodyPr>
          <a:lstStyle/>
          <a:p>
            <a:r>
              <a:rPr lang="en-US" sz="4800" dirty="0"/>
              <a:t>PYOCELE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727D9F-C148-2F5F-3835-3D97132F8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90</a:t>
            </a:fld>
            <a:endParaRPr lang="en-US"/>
          </a:p>
        </p:txBody>
      </p:sp>
      <p:pic>
        <p:nvPicPr>
          <p:cNvPr id="5" name="Picture 5" descr="023026A">
            <a:extLst>
              <a:ext uri="{FF2B5EF4-FFF2-40B4-BE49-F238E27FC236}">
                <a16:creationId xmlns:a16="http://schemas.microsoft.com/office/drawing/2014/main" id="{C2B6FAFF-AB58-C09F-709B-63B9FFD7BB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" t="7375" r="4706" b="18195"/>
          <a:stretch>
            <a:fillRect/>
          </a:stretch>
        </p:blipFill>
        <p:spPr bwMode="auto">
          <a:xfrm>
            <a:off x="1792997" y="1371600"/>
            <a:ext cx="6083469" cy="487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97906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82F4E-E1FA-41A7-A71F-F13D8D345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304801"/>
            <a:ext cx="7704667" cy="990599"/>
          </a:xfrm>
        </p:spPr>
        <p:txBody>
          <a:bodyPr/>
          <a:lstStyle/>
          <a:p>
            <a:r>
              <a:rPr lang="en-US" dirty="0"/>
              <a:t>CASE REVIEWS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D01FA-AD4E-A13C-CC59-636FE6527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-1447800"/>
            <a:ext cx="7704667" cy="7447616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https://youtu.be/AS8v2YFQ67E?si=AYVvYz2JGDuyoWcn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2ED8E3-6129-6FA8-1B47-D59DEBCC8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91</a:t>
            </a:fld>
            <a:endParaRPr lang="en-US"/>
          </a:p>
        </p:txBody>
      </p:sp>
      <p:pic>
        <p:nvPicPr>
          <p:cNvPr id="6" name="Picture 5" descr="Black and white dog tilting head">
            <a:extLst>
              <a:ext uri="{FF2B5EF4-FFF2-40B4-BE49-F238E27FC236}">
                <a16:creationId xmlns:a16="http://schemas.microsoft.com/office/drawing/2014/main" id="{AF0E3D19-AF92-B8CB-B3EC-BDA673C30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819400"/>
            <a:ext cx="55816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6611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1" y="1"/>
            <a:ext cx="7772400" cy="16002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SCROTAL HERNIA</a:t>
            </a:r>
            <a:r>
              <a:rPr lang="en-US" sz="4800" dirty="0"/>
              <a:t> 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384702"/>
            <a:ext cx="7704667" cy="6244698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itchFamily="18" charset="0"/>
              </a:rPr>
              <a:t>Inguinal hernias that descend into the scrotum</a:t>
            </a:r>
            <a:r>
              <a:rPr lang="en-US" dirty="0"/>
              <a:t> </a:t>
            </a:r>
          </a:p>
          <a:p>
            <a:pPr>
              <a:buFontTx/>
              <a:buNone/>
            </a:pPr>
            <a:r>
              <a:rPr lang="en-US" dirty="0">
                <a:cs typeface="Times New Roman" pitchFamily="18" charset="0"/>
              </a:rPr>
              <a:t>        </a:t>
            </a:r>
          </a:p>
          <a:p>
            <a:pPr>
              <a:buFontTx/>
              <a:buNone/>
            </a:pPr>
            <a:r>
              <a:rPr lang="en-US" dirty="0">
                <a:cs typeface="Times New Roman" pitchFamily="18" charset="0"/>
              </a:rPr>
              <a:t>Symptoms:</a:t>
            </a:r>
          </a:p>
          <a:p>
            <a:pPr lvl="1"/>
            <a:r>
              <a:rPr lang="en-US" sz="2400" dirty="0">
                <a:cs typeface="Times New Roman" pitchFamily="18" charset="0"/>
              </a:rPr>
              <a:t>Persistent or intermittent scrotal mass</a:t>
            </a:r>
          </a:p>
          <a:p>
            <a:pPr lvl="1"/>
            <a:r>
              <a:rPr lang="en-US" sz="2400" dirty="0">
                <a:cs typeface="Times New Roman" pitchFamily="18" charset="0"/>
              </a:rPr>
              <a:t>Abdominal pain</a:t>
            </a:r>
          </a:p>
          <a:p>
            <a:pPr lvl="1"/>
            <a:r>
              <a:rPr lang="en-US" sz="2400" dirty="0">
                <a:cs typeface="Times New Roman" pitchFamily="18" charset="0"/>
              </a:rPr>
              <a:t>May have blood in stool</a:t>
            </a:r>
          </a:p>
          <a:p>
            <a:pPr lvl="1">
              <a:buNone/>
            </a:pPr>
            <a:r>
              <a:rPr lang="en-US" sz="2400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-152399"/>
            <a:ext cx="7704667" cy="1752600"/>
          </a:xfrm>
        </p:spPr>
        <p:txBody>
          <a:bodyPr>
            <a:normAutofit/>
          </a:bodyPr>
          <a:lstStyle/>
          <a:p>
            <a:r>
              <a:rPr lang="en-US" sz="4800" dirty="0">
                <a:cs typeface="Times New Roman" pitchFamily="18" charset="0"/>
              </a:rPr>
              <a:t>SCROTAL HERNIA (CONT’D)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-1524000"/>
            <a:ext cx="7704667" cy="7997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cs typeface="Times New Roman" pitchFamily="18" charset="0"/>
              </a:rPr>
              <a:t>Sonographic Appearance:</a:t>
            </a:r>
          </a:p>
          <a:p>
            <a:r>
              <a:rPr lang="en-US" dirty="0">
                <a:cs typeface="Times New Roman" pitchFamily="18" charset="0"/>
              </a:rPr>
              <a:t>Echogenic and anechoic areas representing air and 	  	  fluid filled loops of  bowel, which can be traced to the	 inguinal canal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1CC60-29D9-26FF-C5ED-D3552305E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9143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029DC1-131F-7804-23CE-6AF95853E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E838C-571B-419E-A841-71E06011C55C}" type="slidenum">
              <a:rPr lang="en-US" smtClean="0"/>
              <a:pPr/>
              <a:t>94</a:t>
            </a:fld>
            <a:endParaRPr lang="en-US"/>
          </a:p>
        </p:txBody>
      </p:sp>
      <p:pic>
        <p:nvPicPr>
          <p:cNvPr id="7170" name="Picture 2" descr="Omental fat cranial of the left testis">
            <a:extLst>
              <a:ext uri="{FF2B5EF4-FFF2-40B4-BE49-F238E27FC236}">
                <a16:creationId xmlns:a16="http://schemas.microsoft.com/office/drawing/2014/main" id="{A4590374-FA64-5190-99B7-0D5874FAF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457201"/>
            <a:ext cx="6790267" cy="565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20910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7583D-70E2-B6CB-2A52-37DE8FB48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1295399"/>
          </a:xfrm>
        </p:spPr>
        <p:txBody>
          <a:bodyPr/>
          <a:lstStyle/>
          <a:p>
            <a:r>
              <a:rPr lang="en-US" dirty="0"/>
              <a:t>ADENOMATOID TUMOR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79878-E314-4ED2-E6F2-DE2724DD8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-381000"/>
            <a:ext cx="7704667" cy="7467600"/>
          </a:xfrm>
        </p:spPr>
        <p:txBody>
          <a:bodyPr/>
          <a:lstStyle/>
          <a:p>
            <a:r>
              <a:rPr lang="en-US" dirty="0"/>
              <a:t>Most common </a:t>
            </a:r>
            <a:r>
              <a:rPr lang="en-US" dirty="0" err="1"/>
              <a:t>extratesticular</a:t>
            </a:r>
            <a:r>
              <a:rPr lang="en-US" dirty="0"/>
              <a:t> tumor (30%)</a:t>
            </a:r>
          </a:p>
          <a:p>
            <a:r>
              <a:rPr lang="en-US" dirty="0"/>
              <a:t>Usually an incidental finding or slow-growing mass</a:t>
            </a:r>
          </a:p>
          <a:p>
            <a:r>
              <a:rPr lang="en-US" dirty="0"/>
              <a:t>Small in size (rarely exceeds 2cm)</a:t>
            </a:r>
          </a:p>
          <a:p>
            <a:r>
              <a:rPr lang="en-US" dirty="0"/>
              <a:t>Usually ages 20-50 </a:t>
            </a:r>
            <a:r>
              <a:rPr lang="en-US" dirty="0" err="1"/>
              <a:t>yrs</a:t>
            </a:r>
            <a:endParaRPr lang="en-US" dirty="0"/>
          </a:p>
          <a:p>
            <a:r>
              <a:rPr lang="en-US" dirty="0"/>
              <a:t>Sonographic Appearance: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Usually hyperechoic and homogeneous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Unilateral (</a:t>
            </a:r>
            <a:r>
              <a:rPr lang="en-US" sz="2400" dirty="0" err="1"/>
              <a:t>lt</a:t>
            </a:r>
            <a:r>
              <a:rPr lang="en-US" sz="2400" dirty="0"/>
              <a:t> &gt; rt)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23A1E-FC37-8C10-724B-699ABB27C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349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9396C-01F7-9CD3-5764-9E03240C2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96</a:t>
            </a:fld>
            <a:endParaRPr lang="en-US"/>
          </a:p>
        </p:txBody>
      </p:sp>
      <p:pic>
        <p:nvPicPr>
          <p:cNvPr id="8194" name="Picture 2" descr="Adenomatoid tumors of the scrotum | Radiology Reference Article |  Radiopaedia.org">
            <a:extLst>
              <a:ext uri="{FF2B5EF4-FFF2-40B4-BE49-F238E27FC236}">
                <a16:creationId xmlns:a16="http://schemas.microsoft.com/office/drawing/2014/main" id="{470C69D4-4D37-9C0E-CB30-B80003B20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7619999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8B92D6-B91C-1D16-4523-11A540EA527A}"/>
              </a:ext>
            </a:extLst>
          </p:cNvPr>
          <p:cNvSpPr txBox="1"/>
          <p:nvPr/>
        </p:nvSpPr>
        <p:spPr>
          <a:xfrm>
            <a:off x="1905000" y="6400800"/>
            <a:ext cx="7966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https://radiopaedia.org/articles/adenomatoid-tumours-of-the-scrotum?lang=us</a:t>
            </a:r>
          </a:p>
        </p:txBody>
      </p:sp>
    </p:spTree>
    <p:extLst>
      <p:ext uri="{BB962C8B-B14F-4D97-AF65-F5344CB8AC3E}">
        <p14:creationId xmlns:p14="http://schemas.microsoft.com/office/powerpoint/2010/main" val="369893953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71B04-9A93-B6C9-FAB1-957DFD469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3" y="152401"/>
            <a:ext cx="7704667" cy="1219199"/>
          </a:xfrm>
        </p:spPr>
        <p:txBody>
          <a:bodyPr>
            <a:normAutofit/>
          </a:bodyPr>
          <a:lstStyle/>
          <a:p>
            <a:r>
              <a:rPr lang="en-US" sz="4800" dirty="0"/>
              <a:t>SPERM GRANULOMA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356BA-6F8F-0566-6CDB-E4D612B6B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133" y="152401"/>
            <a:ext cx="7704667" cy="5847415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Occur as chronic inflammatory reaction to extravasation of spermatozoa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Most frequently seen in patients with history of vasectomy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M</a:t>
            </a:r>
            <a:r>
              <a:rPr lang="en-US" sz="2400" dirty="0"/>
              <a:t>ay be located anywhere within epididymis or vas deferens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CF5D6-010F-5BB6-D3E2-9D7BE3CE8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C38F-5244-4C2A-B5C8-5508701B32DB}" type="slidenum">
              <a:rPr lang="en-US" smtClean="0"/>
              <a:pPr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42306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D2E65C-E0CF-A3CF-7D13-3BE3E8AD1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C154-4D2E-4224-BDD4-EE4C6F9FAF63}" type="slidenum">
              <a:rPr lang="en-US" smtClean="0"/>
              <a:pPr/>
              <a:t>98</a:t>
            </a:fld>
            <a:endParaRPr lang="en-US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9F82C49-3E44-090A-E482-958359E06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66800"/>
            <a:ext cx="3886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BB19DDB-4434-3A95-7171-6C5BA15D9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066800"/>
            <a:ext cx="38100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14811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49E16-AD84-415C-9563-4EA4E868D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762001"/>
            <a:ext cx="7162800" cy="3581399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BENIGN TESTICULAR MASSES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888DBD-F297-5431-95E0-5229B1B1B7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528C7-9ECE-857D-8D01-E51292473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F3CC-4C69-4A6D-A659-3E771F5DA5A4}" type="slidenum">
              <a:rPr lang="en-US" smtClean="0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5682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8054</TotalTime>
  <Words>3337</Words>
  <Application>Microsoft Office PowerPoint</Application>
  <PresentationFormat>On-screen Show (4:3)</PresentationFormat>
  <Paragraphs>679</Paragraphs>
  <Slides>128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33" baseType="lpstr">
      <vt:lpstr>Arial</vt:lpstr>
      <vt:lpstr>Calibri</vt:lpstr>
      <vt:lpstr>Corbel</vt:lpstr>
      <vt:lpstr>Wingdings</vt:lpstr>
      <vt:lpstr>Parallax</vt:lpstr>
      <vt:lpstr>SCROTUM</vt:lpstr>
      <vt:lpstr>Objectives:</vt:lpstr>
      <vt:lpstr>ANATOMY</vt:lpstr>
      <vt:lpstr>EMBRYOLOGY</vt:lpstr>
      <vt:lpstr>Anatomy of the scrotum includes:</vt:lpstr>
      <vt:lpstr>ANATOMY</vt:lpstr>
      <vt:lpstr>PowerPoint Presentation</vt:lpstr>
      <vt:lpstr>ANATOMY</vt:lpstr>
      <vt:lpstr>SPERMATIC CORD </vt:lpstr>
      <vt:lpstr>VAS DEFERENS/SEMINAL DUCT</vt:lpstr>
      <vt:lpstr>EPIDIDYMIS</vt:lpstr>
      <vt:lpstr>EPIDIDYMIS (cont’d)</vt:lpstr>
      <vt:lpstr>PowerPoint Presentation</vt:lpstr>
      <vt:lpstr>TESTICLES</vt:lpstr>
      <vt:lpstr>SIZE</vt:lpstr>
      <vt:lpstr>FUNCTION</vt:lpstr>
      <vt:lpstr>MEDIASTINUM TESTIS</vt:lpstr>
      <vt:lpstr>PowerPoint Presentation</vt:lpstr>
      <vt:lpstr>RETE TESTE</vt:lpstr>
      <vt:lpstr>APPENDIX TESTIS</vt:lpstr>
      <vt:lpstr>PowerPoint Presentation</vt:lpstr>
      <vt:lpstr>ANATOMICAL VARIANTS</vt:lpstr>
      <vt:lpstr>RETRACTILE TESTIS</vt:lpstr>
      <vt:lpstr>VASCULAR SUPPLY</vt:lpstr>
      <vt:lpstr>PowerPoint Presentation</vt:lpstr>
      <vt:lpstr>PowerPoint Presentation</vt:lpstr>
      <vt:lpstr>PowerPoint Presentation</vt:lpstr>
      <vt:lpstr>PowerPoint Presentation</vt:lpstr>
      <vt:lpstr>TESTICULAR ARTERIAL BRANCHING</vt:lpstr>
      <vt:lpstr>PowerPoint Presentation</vt:lpstr>
      <vt:lpstr>COMPARATIVE BLOOD FLOW</vt:lpstr>
      <vt:lpstr>PowerPoint Presentation</vt:lpstr>
      <vt:lpstr>INDICATIONS FOR A SCROTAL ULTRASOUND</vt:lpstr>
      <vt:lpstr>ROLE OF ULTRASOUND</vt:lpstr>
      <vt:lpstr>PATIENT POSITION/PREPARATION</vt:lpstr>
      <vt:lpstr>PowerPoint Presentation</vt:lpstr>
      <vt:lpstr>TRANSDUCER</vt:lpstr>
      <vt:lpstr>PROTOCOL</vt:lpstr>
      <vt:lpstr>SCAN PLANE-LONGITUDINAL</vt:lpstr>
      <vt:lpstr>SAGITTAL</vt:lpstr>
      <vt:lpstr>SCAN PLANE-TRANSVERSE</vt:lpstr>
      <vt:lpstr>TRANSVERSE</vt:lpstr>
      <vt:lpstr>RAPHE (RA’FE) </vt:lpstr>
      <vt:lpstr>PowerPoint Presentation</vt:lpstr>
      <vt:lpstr>PATHOLOGY</vt:lpstr>
      <vt:lpstr>ACUTE SCROTUM</vt:lpstr>
      <vt:lpstr>ACUTE SCROTUM (CONT’D)</vt:lpstr>
      <vt:lpstr>ACUTE SCROTUM (CONT’D)</vt:lpstr>
      <vt:lpstr>ACUTE SCROTUM (CONT’D)</vt:lpstr>
      <vt:lpstr>PowerPoint Presentation</vt:lpstr>
      <vt:lpstr>PowerPoint Presentation</vt:lpstr>
      <vt:lpstr>RUPTURE </vt:lpstr>
      <vt:lpstr>PowerPoint Presentation</vt:lpstr>
      <vt:lpstr>EPIDIDYMITIS </vt:lpstr>
      <vt:lpstr>EPIDIDYMITIS (CONT’D)</vt:lpstr>
      <vt:lpstr>EPIDIDYMITIS (CONT’D)</vt:lpstr>
      <vt:lpstr>EPIDIDYMITIS (CONT’D)</vt:lpstr>
      <vt:lpstr>PowerPoint Presentation</vt:lpstr>
      <vt:lpstr>PowerPoint Presentation</vt:lpstr>
      <vt:lpstr>PowerPoint Presentation</vt:lpstr>
      <vt:lpstr>TORSION </vt:lpstr>
      <vt:lpstr>TORSION (CONT’D)</vt:lpstr>
      <vt:lpstr>TORSION (CONT’D)</vt:lpstr>
      <vt:lpstr>SONOGRAPHIC APPEARANCE</vt:lpstr>
      <vt:lpstr>PowerPoint Presentation</vt:lpstr>
      <vt:lpstr>PowerPoint Presentation</vt:lpstr>
      <vt:lpstr>INTERMITTENT TORSION</vt:lpstr>
      <vt:lpstr>PARTIAL TORSION</vt:lpstr>
      <vt:lpstr>POST-VASECTOMY </vt:lpstr>
      <vt:lpstr>TESTICULAR ATROPHY </vt:lpstr>
      <vt:lpstr>EXTRATESTICULAR MASSES</vt:lpstr>
      <vt:lpstr>EPIDIDYMAL CYST</vt:lpstr>
      <vt:lpstr>EPIDIDYMAL CYST (CONT’D)</vt:lpstr>
      <vt:lpstr>PowerPoint Presentation</vt:lpstr>
      <vt:lpstr>PowerPoint Presentation</vt:lpstr>
      <vt:lpstr>PowerPoint Presentation</vt:lpstr>
      <vt:lpstr>SPERMATOCELE </vt:lpstr>
      <vt:lpstr>SPERMATOCELE (CONT’D)</vt:lpstr>
      <vt:lpstr>PowerPoint Presentation</vt:lpstr>
      <vt:lpstr>PowerPoint Presentation</vt:lpstr>
      <vt:lpstr>VARICOCELE </vt:lpstr>
      <vt:lpstr>VARICOCELE (CONT’D)</vt:lpstr>
      <vt:lpstr>VARICOCELE (CONT’D)</vt:lpstr>
      <vt:lpstr>PowerPoint Presentation</vt:lpstr>
      <vt:lpstr>HYDROCELE </vt:lpstr>
      <vt:lpstr>HYDROCELE (CONT’D)</vt:lpstr>
      <vt:lpstr>PowerPoint Presentation</vt:lpstr>
      <vt:lpstr>PowerPoint Presentation</vt:lpstr>
      <vt:lpstr>PYOCELE/HEMATOCELE</vt:lpstr>
      <vt:lpstr>PYOCELE</vt:lpstr>
      <vt:lpstr>CASE REVIEWS</vt:lpstr>
      <vt:lpstr>SCROTAL HERNIA </vt:lpstr>
      <vt:lpstr>SCROTAL HERNIA (CONT’D)</vt:lpstr>
      <vt:lpstr>PowerPoint Presentation</vt:lpstr>
      <vt:lpstr>ADENOMATOID TUMOR</vt:lpstr>
      <vt:lpstr>PowerPoint Presentation</vt:lpstr>
      <vt:lpstr>SPERM GRANULOMA</vt:lpstr>
      <vt:lpstr>PowerPoint Presentation</vt:lpstr>
      <vt:lpstr>BENIGN TESTICULAR MASSES</vt:lpstr>
      <vt:lpstr>TUBULAR ECTASIA OF THE RETE TESTIS</vt:lpstr>
      <vt:lpstr>TUBULAR ECTASIA OF THE RETE TESTIS</vt:lpstr>
      <vt:lpstr>CYST</vt:lpstr>
      <vt:lpstr>CYST</vt:lpstr>
      <vt:lpstr>EPIDERMOID CYST</vt:lpstr>
      <vt:lpstr>MICROLITHIASIS </vt:lpstr>
      <vt:lpstr>PowerPoint Presentation</vt:lpstr>
      <vt:lpstr>PowerPoint Presentation</vt:lpstr>
      <vt:lpstr>PowerPoint Presentation</vt:lpstr>
      <vt:lpstr>ABSCESS</vt:lpstr>
      <vt:lpstr>NON-GERM CELL TUMORS </vt:lpstr>
      <vt:lpstr>MALIGNANT NEOPLASMS</vt:lpstr>
      <vt:lpstr>SEMINOMA </vt:lpstr>
      <vt:lpstr>SEMINOMA (CONT’D)</vt:lpstr>
      <vt:lpstr>PowerPoint Presentation</vt:lpstr>
      <vt:lpstr>EMBRYONAL CELL CARCINOMA </vt:lpstr>
      <vt:lpstr>EMBRYONAL CELL CARCINOMA (CONT’D)</vt:lpstr>
      <vt:lpstr>PowerPoint Presentation</vt:lpstr>
      <vt:lpstr>TERATOMA </vt:lpstr>
      <vt:lpstr>CHORIOCARCINOMA </vt:lpstr>
      <vt:lpstr>CHORIOCARCINOMA (CONT’D)</vt:lpstr>
      <vt:lpstr>STROMAL SEX-CELL TUMORS</vt:lpstr>
      <vt:lpstr>MIXED GERM CELL TUMORS</vt:lpstr>
      <vt:lpstr>LYMPHOMA &amp; LEUKEMIA </vt:lpstr>
      <vt:lpstr>LYMPHOMA &amp; LEUKEMIA (CONT’D)</vt:lpstr>
      <vt:lpstr>METASTASES </vt:lpstr>
      <vt:lpstr>COLOR FLOW DOPPLER</vt:lpstr>
      <vt:lpstr>TUMOR CRITERIA </vt:lpstr>
      <vt:lpstr>WATCH THIS!</vt:lpstr>
    </vt:vector>
  </TitlesOfParts>
  <Company>Latrobe Area Hospital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SCROTUM</dc:title>
  <dc:creator>Information Systems</dc:creator>
  <cp:lastModifiedBy>Verdekal, Aubrey</cp:lastModifiedBy>
  <cp:revision>45</cp:revision>
  <cp:lastPrinted>1601-01-01T00:00:00Z</cp:lastPrinted>
  <dcterms:created xsi:type="dcterms:W3CDTF">2004-11-22T18:34:32Z</dcterms:created>
  <dcterms:modified xsi:type="dcterms:W3CDTF">2024-05-06T14:22:29Z</dcterms:modified>
</cp:coreProperties>
</file>