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0" r:id="rId1"/>
  </p:sldMasterIdLst>
  <p:sldIdLst>
    <p:sldId id="257" r:id="rId2"/>
    <p:sldId id="310" r:id="rId3"/>
    <p:sldId id="259" r:id="rId4"/>
    <p:sldId id="260" r:id="rId5"/>
    <p:sldId id="261" r:id="rId6"/>
    <p:sldId id="330" r:id="rId7"/>
    <p:sldId id="263" r:id="rId8"/>
    <p:sldId id="313" r:id="rId9"/>
    <p:sldId id="315" r:id="rId10"/>
    <p:sldId id="316" r:id="rId11"/>
    <p:sldId id="317" r:id="rId12"/>
    <p:sldId id="264" r:id="rId13"/>
    <p:sldId id="311" r:id="rId14"/>
    <p:sldId id="314" r:id="rId15"/>
    <p:sldId id="347" r:id="rId16"/>
    <p:sldId id="320" r:id="rId17"/>
    <p:sldId id="348" r:id="rId18"/>
    <p:sldId id="265" r:id="rId19"/>
    <p:sldId id="266" r:id="rId20"/>
    <p:sldId id="318" r:id="rId21"/>
    <p:sldId id="319" r:id="rId22"/>
    <p:sldId id="321" r:id="rId23"/>
    <p:sldId id="322" r:id="rId24"/>
    <p:sldId id="268" r:id="rId25"/>
    <p:sldId id="323" r:id="rId26"/>
    <p:sldId id="269" r:id="rId27"/>
    <p:sldId id="324" r:id="rId28"/>
    <p:sldId id="325" r:id="rId29"/>
    <p:sldId id="270" r:id="rId30"/>
    <p:sldId id="326" r:id="rId31"/>
    <p:sldId id="328" r:id="rId32"/>
    <p:sldId id="327" r:id="rId33"/>
    <p:sldId id="273" r:id="rId34"/>
    <p:sldId id="329" r:id="rId35"/>
    <p:sldId id="271" r:id="rId36"/>
    <p:sldId id="278" r:id="rId37"/>
    <p:sldId id="280" r:id="rId38"/>
    <p:sldId id="276" r:id="rId39"/>
    <p:sldId id="289" r:id="rId40"/>
    <p:sldId id="282" r:id="rId41"/>
    <p:sldId id="331" r:id="rId42"/>
    <p:sldId id="333" r:id="rId43"/>
    <p:sldId id="288" r:id="rId44"/>
    <p:sldId id="334" r:id="rId45"/>
    <p:sldId id="335" r:id="rId46"/>
    <p:sldId id="338" r:id="rId47"/>
    <p:sldId id="287" r:id="rId48"/>
    <p:sldId id="290" r:id="rId49"/>
    <p:sldId id="286" r:id="rId50"/>
    <p:sldId id="291" r:id="rId51"/>
    <p:sldId id="285" r:id="rId52"/>
    <p:sldId id="284" r:id="rId53"/>
    <p:sldId id="292" r:id="rId54"/>
    <p:sldId id="293" r:id="rId55"/>
    <p:sldId id="294" r:id="rId56"/>
    <p:sldId id="339" r:id="rId57"/>
    <p:sldId id="340" r:id="rId58"/>
    <p:sldId id="341" r:id="rId59"/>
    <p:sldId id="342" r:id="rId60"/>
    <p:sldId id="295" r:id="rId61"/>
    <p:sldId id="296" r:id="rId62"/>
    <p:sldId id="297" r:id="rId63"/>
    <p:sldId id="343" r:id="rId64"/>
    <p:sldId id="277" r:id="rId65"/>
    <p:sldId id="345" r:id="rId66"/>
    <p:sldId id="344" r:id="rId67"/>
    <p:sldId id="275" r:id="rId68"/>
    <p:sldId id="312" r:id="rId69"/>
    <p:sldId id="298" r:id="rId70"/>
    <p:sldId id="346" r:id="rId71"/>
    <p:sldId id="274" r:id="rId72"/>
    <p:sldId id="302" r:id="rId73"/>
    <p:sldId id="303" r:id="rId74"/>
    <p:sldId id="301" r:id="rId75"/>
    <p:sldId id="307" r:id="rId76"/>
    <p:sldId id="308" r:id="rId77"/>
    <p:sldId id="309" r:id="rId78"/>
    <p:sldId id="306" r:id="rId79"/>
    <p:sldId id="305" r:id="rId80"/>
    <p:sldId id="304" r:id="rId81"/>
    <p:sldId id="300" r:id="rId82"/>
    <p:sldId id="336" r:id="rId83"/>
    <p:sldId id="337" r:id="rId84"/>
    <p:sldId id="349" r:id="rId8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98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48240"/>
      </p:ext>
    </p:extLst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61656"/>
      </p:ext>
    </p:extLst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11026"/>
      </p:ext>
    </p:extLst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70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60413"/>
      </p:ext>
    </p:extLst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197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03741"/>
      </p:ext>
    </p:extLst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60965"/>
      </p:ext>
    </p:extLst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24421"/>
      </p:ext>
    </p:extLst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D291B17-9318-49DB-B28B-6E5994AE9581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225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1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>
    <p:wheel spokes="1"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video/9-months-made-you-jonnys-story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bc.com/news/magazine-34290981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8590" y="988741"/>
            <a:ext cx="5888754" cy="4880518"/>
          </a:xfrm>
          <a:noFill/>
          <a:ln>
            <a:noFill/>
          </a:ln>
        </p:spPr>
        <p:txBody>
          <a:bodyPr wrap="square">
            <a:normAutofit/>
          </a:bodyPr>
          <a:lstStyle/>
          <a:p>
            <a:pPr algn="l"/>
            <a:r>
              <a:rPr lang="en-US" sz="4800">
                <a:solidFill>
                  <a:schemeClr val="tx1"/>
                </a:solidFill>
              </a:rPr>
              <a:t>Neonatal &amp; pediatric adrenal and urinary 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700" y="2007220"/>
            <a:ext cx="2357553" cy="2843560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Chapter 26</a:t>
            </a:r>
          </a:p>
        </p:txBody>
      </p:sp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D329-39B9-3DBF-29AA-8059E1CF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377504"/>
            <a:ext cx="11029616" cy="173652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Kidneys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15E5-3F0B-2397-CA6B-53ECC4C7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72816"/>
            <a:ext cx="11029615" cy="4202534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N</a:t>
            </a:r>
            <a:r>
              <a:rPr lang="en-GB" sz="2400" dirty="0">
                <a:effectLst/>
              </a:rPr>
              <a:t>ormal renal length varies with the age of the neonate or </a:t>
            </a:r>
            <a:r>
              <a:rPr lang="en-GB" sz="2400" dirty="0" err="1">
                <a:effectLst/>
              </a:rPr>
              <a:t>pediatric</a:t>
            </a:r>
            <a:r>
              <a:rPr lang="en-GB" sz="2400" dirty="0">
                <a:effectLst/>
              </a:rPr>
              <a:t> patient</a:t>
            </a:r>
          </a:p>
          <a:p>
            <a:pPr>
              <a:defRPr/>
            </a:pPr>
            <a:endParaRPr lang="en-GB" sz="2400" dirty="0">
              <a:effectLst/>
            </a:endParaRPr>
          </a:p>
          <a:p>
            <a:pPr>
              <a:defRPr/>
            </a:pPr>
            <a:r>
              <a:rPr lang="en-GB" sz="2400" dirty="0">
                <a:effectLst/>
              </a:rPr>
              <a:t>Left kidney is somewhat longer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sz="2400" dirty="0"/>
              <a:t>K</a:t>
            </a:r>
            <a:r>
              <a:rPr lang="en-GB" sz="2400" dirty="0">
                <a:effectLst/>
              </a:rPr>
              <a:t>idney measurement greater than 1 cm side to side should be monitored closely, and may indicate infection, scarring, or congenital abnormalities, such as hypotrophy or duplicated renal system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27944"/>
      </p:ext>
    </p:extLst>
  </p:cSld>
  <p:clrMapOvr>
    <a:masterClrMapping/>
  </p:clrMapOvr>
  <p:transition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diatric Radiology Normal Measurements | OHSU">
            <a:extLst>
              <a:ext uri="{FF2B5EF4-FFF2-40B4-BE49-F238E27FC236}">
                <a16:creationId xmlns:a16="http://schemas.microsoft.com/office/drawing/2014/main" id="{3BE10CC4-5DB5-BE1D-35D4-45892E86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3" y="485192"/>
            <a:ext cx="4627984" cy="55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Radiology Assistant : Normal Values in Pediatric Ultrasound">
            <a:extLst>
              <a:ext uri="{FF2B5EF4-FFF2-40B4-BE49-F238E27FC236}">
                <a16:creationId xmlns:a16="http://schemas.microsoft.com/office/drawing/2014/main" id="{C4738C41-29BB-6596-14A4-6D9762693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46" y="559839"/>
            <a:ext cx="5113174" cy="53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1B961B-60BB-B395-7F61-C30A8C895ABB}"/>
              </a:ext>
            </a:extLst>
          </p:cNvPr>
          <p:cNvSpPr txBox="1"/>
          <p:nvPr/>
        </p:nvSpPr>
        <p:spPr>
          <a:xfrm>
            <a:off x="6018246" y="6158204"/>
            <a:ext cx="5019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https://radiologyassistant.nl/pediatrics/normal-values/normal-values-ultrasound</a:t>
            </a:r>
          </a:p>
        </p:txBody>
      </p:sp>
    </p:spTree>
    <p:extLst>
      <p:ext uri="{BB962C8B-B14F-4D97-AF65-F5344CB8AC3E}">
        <p14:creationId xmlns:p14="http://schemas.microsoft.com/office/powerpoint/2010/main" val="3884616158"/>
      </p:ext>
    </p:extLst>
  </p:cSld>
  <p:clrMapOvr>
    <a:masterClrMapping/>
  </p:clrMapOvr>
  <p:transition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378B7-2E7F-45A0-87B9-8D0A5B87B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9285"/>
            <a:ext cx="5976799" cy="6419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77382-11BC-461B-BC61-DD774906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99" y="219285"/>
            <a:ext cx="6215202" cy="64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60721"/>
      </p:ext>
    </p:extLst>
  </p:cSld>
  <p:clrMapOvr>
    <a:masterClrMapping/>
  </p:clrMapOvr>
  <p:transition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NAL REVISION: FROM LOBULATION TO DUPLICATION—WHAT IS NORMAL?">
            <a:extLst>
              <a:ext uri="{FF2B5EF4-FFF2-40B4-BE49-F238E27FC236}">
                <a16:creationId xmlns:a16="http://schemas.microsoft.com/office/drawing/2014/main" id="{D0F22D7F-BBB0-5955-EFDD-82A5CD4B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1" y="942392"/>
            <a:ext cx="4767941" cy="47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ltrasound of the renal tract | Radiology Key">
            <a:extLst>
              <a:ext uri="{FF2B5EF4-FFF2-40B4-BE49-F238E27FC236}">
                <a16:creationId xmlns:a16="http://schemas.microsoft.com/office/drawing/2014/main" id="{CC109F07-3982-78B3-B3DC-05DE1BCD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48" y="942392"/>
            <a:ext cx="5206483" cy="47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1073A9-E8F3-FF76-8DC0-00FF0A3ADCF0}"/>
              </a:ext>
            </a:extLst>
          </p:cNvPr>
          <p:cNvSpPr txBox="1"/>
          <p:nvPr/>
        </p:nvSpPr>
        <p:spPr>
          <a:xfrm>
            <a:off x="6867331" y="5943600"/>
            <a:ext cx="34836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https://radiologykey.com/ultrasound-of-the-renal-tract/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1654-C200-4D02-20FC-A75D01A8CDCB}"/>
              </a:ext>
            </a:extLst>
          </p:cNvPr>
          <p:cNvSpPr txBox="1"/>
          <p:nvPr/>
        </p:nvSpPr>
        <p:spPr>
          <a:xfrm>
            <a:off x="1090569" y="5943600"/>
            <a:ext cx="3897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https://quizlet.com/155060220/pediatrics-chap-27-28-flash-cards/</a:t>
            </a:r>
          </a:p>
        </p:txBody>
      </p:sp>
    </p:spTree>
    <p:extLst>
      <p:ext uri="{BB962C8B-B14F-4D97-AF65-F5344CB8AC3E}">
        <p14:creationId xmlns:p14="http://schemas.microsoft.com/office/powerpoint/2010/main" val="1702813617"/>
      </p:ext>
    </p:extLst>
  </p:cSld>
  <p:clrMapOvr>
    <a:masterClrMapping/>
  </p:clrMapOvr>
  <p:transition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09ED665-2EE1-BD8B-A49B-BEC19C4A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194318"/>
            <a:ext cx="4189444" cy="447869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8C610CE-CBCB-3CD2-E531-15720875F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2" y="1194318"/>
            <a:ext cx="4189444" cy="447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87263"/>
      </p:ext>
    </p:extLst>
  </p:cSld>
  <p:clrMapOvr>
    <a:masterClrMapping/>
  </p:clrMapOvr>
  <p:transition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CEEF0B23-360A-96A1-85BA-BFDE02FEE9C1}"/>
              </a:ext>
            </a:extLst>
          </p:cNvPr>
          <p:cNvGrpSpPr/>
          <p:nvPr/>
        </p:nvGrpSpPr>
        <p:grpSpPr>
          <a:xfrm>
            <a:off x="1548881" y="345233"/>
            <a:ext cx="8585136" cy="5784979"/>
            <a:chOff x="1323974" y="1737361"/>
            <a:chExt cx="7515226" cy="4801219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21049B6-7BBF-BCDF-4B01-A87EBD64924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3974" y="1737361"/>
              <a:ext cx="6583245" cy="4801219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6A5DD5A-90A9-96E0-E340-CC1517FCCE5F}"/>
                </a:ext>
              </a:extLst>
            </p:cNvPr>
            <p:cNvSpPr/>
            <p:nvPr/>
          </p:nvSpPr>
          <p:spPr>
            <a:xfrm>
              <a:off x="6248400" y="2362199"/>
              <a:ext cx="2590800" cy="3200400"/>
            </a:xfrm>
            <a:custGeom>
              <a:avLst/>
              <a:gdLst/>
              <a:ahLst/>
              <a:cxnLst/>
              <a:rect l="l" t="t" r="r" b="b"/>
              <a:pathLst>
                <a:path w="2590800" h="3200400">
                  <a:moveTo>
                    <a:pt x="1295400" y="0"/>
                  </a:moveTo>
                  <a:lnTo>
                    <a:pt x="0" y="0"/>
                  </a:lnTo>
                  <a:lnTo>
                    <a:pt x="0" y="3200400"/>
                  </a:lnTo>
                  <a:lnTo>
                    <a:pt x="1295400" y="3200400"/>
                  </a:lnTo>
                  <a:lnTo>
                    <a:pt x="1338159" y="3199544"/>
                  </a:lnTo>
                  <a:lnTo>
                    <a:pt x="1380572" y="3196996"/>
                  </a:lnTo>
                  <a:lnTo>
                    <a:pt x="1422618" y="3192781"/>
                  </a:lnTo>
                  <a:lnTo>
                    <a:pt x="1464274" y="3186925"/>
                  </a:lnTo>
                  <a:lnTo>
                    <a:pt x="1505520" y="3179456"/>
                  </a:lnTo>
                  <a:lnTo>
                    <a:pt x="1546334" y="3170398"/>
                  </a:lnTo>
                  <a:lnTo>
                    <a:pt x="1586695" y="3159780"/>
                  </a:lnTo>
                  <a:lnTo>
                    <a:pt x="1626582" y="3147627"/>
                  </a:lnTo>
                  <a:lnTo>
                    <a:pt x="1665972" y="3133965"/>
                  </a:lnTo>
                  <a:lnTo>
                    <a:pt x="1704846" y="3118820"/>
                  </a:lnTo>
                  <a:lnTo>
                    <a:pt x="1743181" y="3102220"/>
                  </a:lnTo>
                  <a:lnTo>
                    <a:pt x="1780956" y="3084191"/>
                  </a:lnTo>
                  <a:lnTo>
                    <a:pt x="1818151" y="3064758"/>
                  </a:lnTo>
                  <a:lnTo>
                    <a:pt x="1854742" y="3043948"/>
                  </a:lnTo>
                  <a:lnTo>
                    <a:pt x="1890710" y="3021788"/>
                  </a:lnTo>
                  <a:lnTo>
                    <a:pt x="1926033" y="2998304"/>
                  </a:lnTo>
                  <a:lnTo>
                    <a:pt x="1960689" y="2973522"/>
                  </a:lnTo>
                  <a:lnTo>
                    <a:pt x="1994658" y="2947469"/>
                  </a:lnTo>
                  <a:lnTo>
                    <a:pt x="2027917" y="2920171"/>
                  </a:lnTo>
                  <a:lnTo>
                    <a:pt x="2060446" y="2891654"/>
                  </a:lnTo>
                  <a:lnTo>
                    <a:pt x="2092223" y="2861945"/>
                  </a:lnTo>
                  <a:lnTo>
                    <a:pt x="2123226" y="2831069"/>
                  </a:lnTo>
                  <a:lnTo>
                    <a:pt x="2153436" y="2799055"/>
                  </a:lnTo>
                  <a:lnTo>
                    <a:pt x="2182829" y="2765927"/>
                  </a:lnTo>
                  <a:lnTo>
                    <a:pt x="2211385" y="2731712"/>
                  </a:lnTo>
                  <a:lnTo>
                    <a:pt x="2239083" y="2696437"/>
                  </a:lnTo>
                  <a:lnTo>
                    <a:pt x="2265901" y="2660127"/>
                  </a:lnTo>
                  <a:lnTo>
                    <a:pt x="2291818" y="2622810"/>
                  </a:lnTo>
                  <a:lnTo>
                    <a:pt x="2316812" y="2584511"/>
                  </a:lnTo>
                  <a:lnTo>
                    <a:pt x="2340862" y="2545257"/>
                  </a:lnTo>
                  <a:lnTo>
                    <a:pt x="2363947" y="2505074"/>
                  </a:lnTo>
                  <a:lnTo>
                    <a:pt x="2386046" y="2463989"/>
                  </a:lnTo>
                  <a:lnTo>
                    <a:pt x="2407137" y="2422028"/>
                  </a:lnTo>
                  <a:lnTo>
                    <a:pt x="2427198" y="2379218"/>
                  </a:lnTo>
                  <a:lnTo>
                    <a:pt x="2446209" y="2335584"/>
                  </a:lnTo>
                  <a:lnTo>
                    <a:pt x="2464148" y="2291153"/>
                  </a:lnTo>
                  <a:lnTo>
                    <a:pt x="2480994" y="2245951"/>
                  </a:lnTo>
                  <a:lnTo>
                    <a:pt x="2496725" y="2200005"/>
                  </a:lnTo>
                  <a:lnTo>
                    <a:pt x="2511321" y="2153342"/>
                  </a:lnTo>
                  <a:lnTo>
                    <a:pt x="2524759" y="2105987"/>
                  </a:lnTo>
                  <a:lnTo>
                    <a:pt x="2537019" y="2057966"/>
                  </a:lnTo>
                  <a:lnTo>
                    <a:pt x="2548078" y="2009307"/>
                  </a:lnTo>
                  <a:lnTo>
                    <a:pt x="2557917" y="1960035"/>
                  </a:lnTo>
                  <a:lnTo>
                    <a:pt x="2566513" y="1910178"/>
                  </a:lnTo>
                  <a:lnTo>
                    <a:pt x="2573845" y="1859760"/>
                  </a:lnTo>
                  <a:lnTo>
                    <a:pt x="2579892" y="1808809"/>
                  </a:lnTo>
                  <a:lnTo>
                    <a:pt x="2584632" y="1757352"/>
                  </a:lnTo>
                  <a:lnTo>
                    <a:pt x="2588044" y="1705413"/>
                  </a:lnTo>
                  <a:lnTo>
                    <a:pt x="2590107" y="1653020"/>
                  </a:lnTo>
                  <a:lnTo>
                    <a:pt x="2590800" y="1600200"/>
                  </a:lnTo>
                  <a:lnTo>
                    <a:pt x="2590107" y="1547379"/>
                  </a:lnTo>
                  <a:lnTo>
                    <a:pt x="2588044" y="1494986"/>
                  </a:lnTo>
                  <a:lnTo>
                    <a:pt x="2584632" y="1443047"/>
                  </a:lnTo>
                  <a:lnTo>
                    <a:pt x="2579892" y="1391590"/>
                  </a:lnTo>
                  <a:lnTo>
                    <a:pt x="2573845" y="1340639"/>
                  </a:lnTo>
                  <a:lnTo>
                    <a:pt x="2566513" y="1290221"/>
                  </a:lnTo>
                  <a:lnTo>
                    <a:pt x="2557917" y="1240364"/>
                  </a:lnTo>
                  <a:lnTo>
                    <a:pt x="2548078" y="1191092"/>
                  </a:lnTo>
                  <a:lnTo>
                    <a:pt x="2537019" y="1142433"/>
                  </a:lnTo>
                  <a:lnTo>
                    <a:pt x="2524759" y="1094412"/>
                  </a:lnTo>
                  <a:lnTo>
                    <a:pt x="2511321" y="1047057"/>
                  </a:lnTo>
                  <a:lnTo>
                    <a:pt x="2496725" y="1000394"/>
                  </a:lnTo>
                  <a:lnTo>
                    <a:pt x="2480994" y="954448"/>
                  </a:lnTo>
                  <a:lnTo>
                    <a:pt x="2464148" y="909246"/>
                  </a:lnTo>
                  <a:lnTo>
                    <a:pt x="2446209" y="864815"/>
                  </a:lnTo>
                  <a:lnTo>
                    <a:pt x="2427198" y="821181"/>
                  </a:lnTo>
                  <a:lnTo>
                    <a:pt x="2407137" y="778371"/>
                  </a:lnTo>
                  <a:lnTo>
                    <a:pt x="2386046" y="736410"/>
                  </a:lnTo>
                  <a:lnTo>
                    <a:pt x="2363947" y="695325"/>
                  </a:lnTo>
                  <a:lnTo>
                    <a:pt x="2340862" y="655142"/>
                  </a:lnTo>
                  <a:lnTo>
                    <a:pt x="2316812" y="615888"/>
                  </a:lnTo>
                  <a:lnTo>
                    <a:pt x="2291818" y="577589"/>
                  </a:lnTo>
                  <a:lnTo>
                    <a:pt x="2265901" y="540272"/>
                  </a:lnTo>
                  <a:lnTo>
                    <a:pt x="2239083" y="503962"/>
                  </a:lnTo>
                  <a:lnTo>
                    <a:pt x="2211385" y="468687"/>
                  </a:lnTo>
                  <a:lnTo>
                    <a:pt x="2182829" y="434472"/>
                  </a:lnTo>
                  <a:lnTo>
                    <a:pt x="2153436" y="401344"/>
                  </a:lnTo>
                  <a:lnTo>
                    <a:pt x="2123226" y="369330"/>
                  </a:lnTo>
                  <a:lnTo>
                    <a:pt x="2092223" y="338454"/>
                  </a:lnTo>
                  <a:lnTo>
                    <a:pt x="2060446" y="308745"/>
                  </a:lnTo>
                  <a:lnTo>
                    <a:pt x="2027917" y="280228"/>
                  </a:lnTo>
                  <a:lnTo>
                    <a:pt x="1994658" y="252930"/>
                  </a:lnTo>
                  <a:lnTo>
                    <a:pt x="1960689" y="226877"/>
                  </a:lnTo>
                  <a:lnTo>
                    <a:pt x="1926033" y="202095"/>
                  </a:lnTo>
                  <a:lnTo>
                    <a:pt x="1890710" y="178611"/>
                  </a:lnTo>
                  <a:lnTo>
                    <a:pt x="1854742" y="156451"/>
                  </a:lnTo>
                  <a:lnTo>
                    <a:pt x="1818151" y="135641"/>
                  </a:lnTo>
                  <a:lnTo>
                    <a:pt x="1780956" y="116208"/>
                  </a:lnTo>
                  <a:lnTo>
                    <a:pt x="1743181" y="98179"/>
                  </a:lnTo>
                  <a:lnTo>
                    <a:pt x="1704846" y="81579"/>
                  </a:lnTo>
                  <a:lnTo>
                    <a:pt x="1665972" y="66434"/>
                  </a:lnTo>
                  <a:lnTo>
                    <a:pt x="1626582" y="52772"/>
                  </a:lnTo>
                  <a:lnTo>
                    <a:pt x="1586695" y="40619"/>
                  </a:lnTo>
                  <a:lnTo>
                    <a:pt x="1546334" y="30001"/>
                  </a:lnTo>
                  <a:lnTo>
                    <a:pt x="1505520" y="20943"/>
                  </a:lnTo>
                  <a:lnTo>
                    <a:pt x="1464274" y="13474"/>
                  </a:lnTo>
                  <a:lnTo>
                    <a:pt x="1422618" y="7618"/>
                  </a:lnTo>
                  <a:lnTo>
                    <a:pt x="1380572" y="3403"/>
                  </a:lnTo>
                  <a:lnTo>
                    <a:pt x="1338159" y="855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E4831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F3034AB5-82FF-1F8A-ED27-570A6E7858C6}"/>
                </a:ext>
              </a:extLst>
            </p:cNvPr>
            <p:cNvSpPr/>
            <p:nvPr/>
          </p:nvSpPr>
          <p:spPr>
            <a:xfrm>
              <a:off x="6248400" y="2362199"/>
              <a:ext cx="2590800" cy="3200400"/>
            </a:xfrm>
            <a:custGeom>
              <a:avLst/>
              <a:gdLst/>
              <a:ahLst/>
              <a:cxnLst/>
              <a:rect l="l" t="t" r="r" b="b"/>
              <a:pathLst>
                <a:path w="2590800" h="3200400">
                  <a:moveTo>
                    <a:pt x="0" y="0"/>
                  </a:moveTo>
                  <a:lnTo>
                    <a:pt x="1295400" y="0"/>
                  </a:lnTo>
                  <a:lnTo>
                    <a:pt x="1338159" y="855"/>
                  </a:lnTo>
                  <a:lnTo>
                    <a:pt x="1380572" y="3403"/>
                  </a:lnTo>
                  <a:lnTo>
                    <a:pt x="1422618" y="7618"/>
                  </a:lnTo>
                  <a:lnTo>
                    <a:pt x="1464274" y="13474"/>
                  </a:lnTo>
                  <a:lnTo>
                    <a:pt x="1505520" y="20943"/>
                  </a:lnTo>
                  <a:lnTo>
                    <a:pt x="1546334" y="30001"/>
                  </a:lnTo>
                  <a:lnTo>
                    <a:pt x="1586695" y="40619"/>
                  </a:lnTo>
                  <a:lnTo>
                    <a:pt x="1626582" y="52773"/>
                  </a:lnTo>
                  <a:lnTo>
                    <a:pt x="1665973" y="66435"/>
                  </a:lnTo>
                  <a:lnTo>
                    <a:pt x="1704846" y="81579"/>
                  </a:lnTo>
                  <a:lnTo>
                    <a:pt x="1743181" y="98179"/>
                  </a:lnTo>
                  <a:lnTo>
                    <a:pt x="1780957" y="116208"/>
                  </a:lnTo>
                  <a:lnTo>
                    <a:pt x="1818151" y="135641"/>
                  </a:lnTo>
                  <a:lnTo>
                    <a:pt x="1854743" y="156451"/>
                  </a:lnTo>
                  <a:lnTo>
                    <a:pt x="1890711" y="178611"/>
                  </a:lnTo>
                  <a:lnTo>
                    <a:pt x="1926033" y="202095"/>
                  </a:lnTo>
                  <a:lnTo>
                    <a:pt x="1960690" y="226877"/>
                  </a:lnTo>
                  <a:lnTo>
                    <a:pt x="1994658" y="252930"/>
                  </a:lnTo>
                  <a:lnTo>
                    <a:pt x="2027917" y="280228"/>
                  </a:lnTo>
                  <a:lnTo>
                    <a:pt x="2060446" y="308745"/>
                  </a:lnTo>
                  <a:lnTo>
                    <a:pt x="2092223" y="338454"/>
                  </a:lnTo>
                  <a:lnTo>
                    <a:pt x="2123227" y="369330"/>
                  </a:lnTo>
                  <a:lnTo>
                    <a:pt x="2153436" y="401344"/>
                  </a:lnTo>
                  <a:lnTo>
                    <a:pt x="2182830" y="434472"/>
                  </a:lnTo>
                  <a:lnTo>
                    <a:pt x="2211386" y="468687"/>
                  </a:lnTo>
                  <a:lnTo>
                    <a:pt x="2239084" y="503963"/>
                  </a:lnTo>
                  <a:lnTo>
                    <a:pt x="2265901" y="540272"/>
                  </a:lnTo>
                  <a:lnTo>
                    <a:pt x="2291818" y="577589"/>
                  </a:lnTo>
                  <a:lnTo>
                    <a:pt x="2316812" y="615888"/>
                  </a:lnTo>
                  <a:lnTo>
                    <a:pt x="2340863" y="655142"/>
                  </a:lnTo>
                  <a:lnTo>
                    <a:pt x="2363948" y="695325"/>
                  </a:lnTo>
                  <a:lnTo>
                    <a:pt x="2386046" y="736410"/>
                  </a:lnTo>
                  <a:lnTo>
                    <a:pt x="2407137" y="778371"/>
                  </a:lnTo>
                  <a:lnTo>
                    <a:pt x="2427198" y="821181"/>
                  </a:lnTo>
                  <a:lnTo>
                    <a:pt x="2446209" y="864815"/>
                  </a:lnTo>
                  <a:lnTo>
                    <a:pt x="2464148" y="909246"/>
                  </a:lnTo>
                  <a:lnTo>
                    <a:pt x="2480994" y="954448"/>
                  </a:lnTo>
                  <a:lnTo>
                    <a:pt x="2496726" y="1000394"/>
                  </a:lnTo>
                  <a:lnTo>
                    <a:pt x="2511321" y="1047057"/>
                  </a:lnTo>
                  <a:lnTo>
                    <a:pt x="2524759" y="1094413"/>
                  </a:lnTo>
                  <a:lnTo>
                    <a:pt x="2537019" y="1142433"/>
                  </a:lnTo>
                  <a:lnTo>
                    <a:pt x="2548079" y="1191092"/>
                  </a:lnTo>
                  <a:lnTo>
                    <a:pt x="2557917" y="1240364"/>
                  </a:lnTo>
                  <a:lnTo>
                    <a:pt x="2566513" y="1290221"/>
                  </a:lnTo>
                  <a:lnTo>
                    <a:pt x="2573845" y="1340639"/>
                  </a:lnTo>
                  <a:lnTo>
                    <a:pt x="2579892" y="1391590"/>
                  </a:lnTo>
                  <a:lnTo>
                    <a:pt x="2584632" y="1443047"/>
                  </a:lnTo>
                  <a:lnTo>
                    <a:pt x="2588044" y="1494986"/>
                  </a:lnTo>
                  <a:lnTo>
                    <a:pt x="2590107" y="1547379"/>
                  </a:lnTo>
                  <a:lnTo>
                    <a:pt x="2590800" y="1600200"/>
                  </a:lnTo>
                  <a:lnTo>
                    <a:pt x="2590107" y="1653020"/>
                  </a:lnTo>
                  <a:lnTo>
                    <a:pt x="2588044" y="1705413"/>
                  </a:lnTo>
                  <a:lnTo>
                    <a:pt x="2584632" y="1757352"/>
                  </a:lnTo>
                  <a:lnTo>
                    <a:pt x="2579892" y="1808809"/>
                  </a:lnTo>
                  <a:lnTo>
                    <a:pt x="2573845" y="1859760"/>
                  </a:lnTo>
                  <a:lnTo>
                    <a:pt x="2566513" y="1910178"/>
                  </a:lnTo>
                  <a:lnTo>
                    <a:pt x="2557917" y="1960035"/>
                  </a:lnTo>
                  <a:lnTo>
                    <a:pt x="2548079" y="2009307"/>
                  </a:lnTo>
                  <a:lnTo>
                    <a:pt x="2537019" y="2057966"/>
                  </a:lnTo>
                  <a:lnTo>
                    <a:pt x="2524759" y="2105986"/>
                  </a:lnTo>
                  <a:lnTo>
                    <a:pt x="2511321" y="2153342"/>
                  </a:lnTo>
                  <a:lnTo>
                    <a:pt x="2496726" y="2200005"/>
                  </a:lnTo>
                  <a:lnTo>
                    <a:pt x="2480994" y="2245951"/>
                  </a:lnTo>
                  <a:lnTo>
                    <a:pt x="2464148" y="2291153"/>
                  </a:lnTo>
                  <a:lnTo>
                    <a:pt x="2446209" y="2335584"/>
                  </a:lnTo>
                  <a:lnTo>
                    <a:pt x="2427198" y="2379218"/>
                  </a:lnTo>
                  <a:lnTo>
                    <a:pt x="2407137" y="2422028"/>
                  </a:lnTo>
                  <a:lnTo>
                    <a:pt x="2386046" y="2463989"/>
                  </a:lnTo>
                  <a:lnTo>
                    <a:pt x="2363948" y="2505074"/>
                  </a:lnTo>
                  <a:lnTo>
                    <a:pt x="2340863" y="2545257"/>
                  </a:lnTo>
                  <a:lnTo>
                    <a:pt x="2316812" y="2584511"/>
                  </a:lnTo>
                  <a:lnTo>
                    <a:pt x="2291818" y="2622810"/>
                  </a:lnTo>
                  <a:lnTo>
                    <a:pt x="2265901" y="2660127"/>
                  </a:lnTo>
                  <a:lnTo>
                    <a:pt x="2239084" y="2696436"/>
                  </a:lnTo>
                  <a:lnTo>
                    <a:pt x="2211386" y="2731712"/>
                  </a:lnTo>
                  <a:lnTo>
                    <a:pt x="2182830" y="2765927"/>
                  </a:lnTo>
                  <a:lnTo>
                    <a:pt x="2153436" y="2799055"/>
                  </a:lnTo>
                  <a:lnTo>
                    <a:pt x="2123227" y="2831069"/>
                  </a:lnTo>
                  <a:lnTo>
                    <a:pt x="2092223" y="2861945"/>
                  </a:lnTo>
                  <a:lnTo>
                    <a:pt x="2060446" y="2891654"/>
                  </a:lnTo>
                  <a:lnTo>
                    <a:pt x="2027917" y="2920171"/>
                  </a:lnTo>
                  <a:lnTo>
                    <a:pt x="1994658" y="2947469"/>
                  </a:lnTo>
                  <a:lnTo>
                    <a:pt x="1960690" y="2973522"/>
                  </a:lnTo>
                  <a:lnTo>
                    <a:pt x="1926033" y="2998304"/>
                  </a:lnTo>
                  <a:lnTo>
                    <a:pt x="1890711" y="3021788"/>
                  </a:lnTo>
                  <a:lnTo>
                    <a:pt x="1854743" y="3043948"/>
                  </a:lnTo>
                  <a:lnTo>
                    <a:pt x="1818151" y="3064758"/>
                  </a:lnTo>
                  <a:lnTo>
                    <a:pt x="1780957" y="3084191"/>
                  </a:lnTo>
                  <a:lnTo>
                    <a:pt x="1743181" y="3102220"/>
                  </a:lnTo>
                  <a:lnTo>
                    <a:pt x="1704846" y="3118820"/>
                  </a:lnTo>
                  <a:lnTo>
                    <a:pt x="1665973" y="3133965"/>
                  </a:lnTo>
                  <a:lnTo>
                    <a:pt x="1626582" y="3147627"/>
                  </a:lnTo>
                  <a:lnTo>
                    <a:pt x="1586695" y="3159780"/>
                  </a:lnTo>
                  <a:lnTo>
                    <a:pt x="1546334" y="3170398"/>
                  </a:lnTo>
                  <a:lnTo>
                    <a:pt x="1505520" y="3179456"/>
                  </a:lnTo>
                  <a:lnTo>
                    <a:pt x="1464274" y="3186925"/>
                  </a:lnTo>
                  <a:lnTo>
                    <a:pt x="1422618" y="3192781"/>
                  </a:lnTo>
                  <a:lnTo>
                    <a:pt x="1380572" y="3196996"/>
                  </a:lnTo>
                  <a:lnTo>
                    <a:pt x="1338159" y="3199544"/>
                  </a:lnTo>
                  <a:lnTo>
                    <a:pt x="12954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A75F0A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036C17-1AA5-450E-7455-D6F98D796F7F}"/>
              </a:ext>
            </a:extLst>
          </p:cNvPr>
          <p:cNvSpPr txBox="1"/>
          <p:nvPr/>
        </p:nvSpPr>
        <p:spPr>
          <a:xfrm>
            <a:off x="7688424" y="2034073"/>
            <a:ext cx="1884784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645" marR="75565" algn="ctr">
              <a:lnSpc>
                <a:spcPct val="99800"/>
              </a:lnSpc>
              <a:spcBef>
                <a:spcPts val="105"/>
              </a:spcBef>
            </a:pPr>
            <a:r>
              <a:rPr lang="en-US" sz="1800" spc="-10" dirty="0">
                <a:solidFill>
                  <a:srgbClr val="724209"/>
                </a:solidFill>
                <a:latin typeface="Calibri"/>
                <a:cs typeface="Calibri"/>
              </a:rPr>
              <a:t>Best</a:t>
            </a:r>
            <a:r>
              <a:rPr lang="en-US" sz="1800" spc="-45" dirty="0">
                <a:solidFill>
                  <a:srgbClr val="724209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724209"/>
                </a:solidFill>
                <a:latin typeface="Calibri"/>
                <a:cs typeface="Calibri"/>
              </a:rPr>
              <a:t>plane</a:t>
            </a:r>
            <a:r>
              <a:rPr lang="en-US" sz="1800" spc="-40" dirty="0">
                <a:solidFill>
                  <a:srgbClr val="724209"/>
                </a:solidFill>
                <a:latin typeface="Calibri"/>
                <a:cs typeface="Calibri"/>
              </a:rPr>
              <a:t> </a:t>
            </a:r>
            <a:r>
              <a:rPr lang="en-US" sz="1800" spc="-20" dirty="0">
                <a:solidFill>
                  <a:srgbClr val="724209"/>
                </a:solidFill>
                <a:latin typeface="Calibri"/>
                <a:cs typeface="Calibri"/>
              </a:rPr>
              <a:t>to </a:t>
            </a:r>
            <a:r>
              <a:rPr lang="en-US" sz="1800" spc="-390" dirty="0">
                <a:solidFill>
                  <a:srgbClr val="724209"/>
                </a:solidFill>
                <a:latin typeface="Calibri"/>
                <a:cs typeface="Calibri"/>
              </a:rPr>
              <a:t> </a:t>
            </a:r>
            <a:r>
              <a:rPr lang="en-US" sz="1800" spc="-5" dirty="0">
                <a:solidFill>
                  <a:srgbClr val="724209"/>
                </a:solidFill>
                <a:latin typeface="Calibri"/>
                <a:cs typeface="Calibri"/>
              </a:rPr>
              <a:t>document: </a:t>
            </a:r>
            <a:r>
              <a:rPr lang="en-US" sz="1800" dirty="0">
                <a:solidFill>
                  <a:srgbClr val="724209"/>
                </a:solidFill>
                <a:latin typeface="Calibri"/>
                <a:cs typeface="Calibri"/>
              </a:rPr>
              <a:t> </a:t>
            </a:r>
            <a:r>
              <a:rPr lang="en-US" sz="1800" spc="-5" dirty="0">
                <a:solidFill>
                  <a:srgbClr val="724209"/>
                </a:solidFill>
                <a:latin typeface="Calibri"/>
                <a:cs typeface="Calibri"/>
              </a:rPr>
              <a:t>Presence</a:t>
            </a:r>
          </a:p>
          <a:p>
            <a:pPr marL="80645" marR="75565" algn="ctr">
              <a:lnSpc>
                <a:spcPct val="99800"/>
              </a:lnSpc>
              <a:spcBef>
                <a:spcPts val="105"/>
              </a:spcBef>
            </a:pPr>
            <a:r>
              <a:rPr lang="en-US" sz="1800" dirty="0">
                <a:solidFill>
                  <a:srgbClr val="724209"/>
                </a:solidFill>
                <a:latin typeface="Calibri"/>
                <a:cs typeface="Calibri"/>
              </a:rPr>
              <a:t> </a:t>
            </a:r>
            <a:r>
              <a:rPr lang="en-US" sz="1800" spc="-15" dirty="0">
                <a:solidFill>
                  <a:srgbClr val="724209"/>
                </a:solidFill>
                <a:latin typeface="Calibri"/>
                <a:cs typeface="Calibri"/>
              </a:rPr>
              <a:t>Size</a:t>
            </a:r>
            <a:endParaRPr lang="en-US"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en-US" sz="1800" spc="-10" dirty="0">
                <a:solidFill>
                  <a:srgbClr val="724209"/>
                </a:solidFill>
                <a:latin typeface="Calibri"/>
                <a:cs typeface="Calibri"/>
              </a:rPr>
              <a:t>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42821"/>
      </p:ext>
    </p:extLst>
  </p:cSld>
  <p:clrMapOvr>
    <a:masterClrMapping/>
  </p:clrMapOvr>
  <p:transition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17C5E-8295-7B6A-7544-9249875D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7282"/>
            <a:ext cx="11029616" cy="119851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Kidneys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2E5F4-F512-687F-1C0A-26F9A6C0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28" y="1791478"/>
            <a:ext cx="11099079" cy="41311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/>
                </a:solidFill>
              </a:rPr>
              <a:t>Anomalies of position, form, orientation: 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Pelvic kidney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</a:rPr>
              <a:t> Horseshoe kidney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</a:rPr>
              <a:t> Crossed ectopy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</a:rPr>
              <a:t> Renal duplication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9681"/>
      </p:ext>
    </p:extLst>
  </p:cSld>
  <p:clrMapOvr>
    <a:masterClrMapping/>
  </p:clrMapOvr>
  <p:transition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682C4-AC8B-E990-9C50-49E06A9C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09"/>
            <a:ext cx="3415288" cy="4885465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What can you do to improve visibility?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C173581F-9A81-B3FA-D9D2-4F91DC188EC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4728" r="-1" b="4288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01001"/>
      </p:ext>
    </p:extLst>
  </p:cSld>
  <p:clrMapOvr>
    <a:masterClrMapping/>
  </p:clrMapOvr>
  <p:transition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Adrenal glands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651518"/>
            <a:ext cx="11482177" cy="4797940"/>
          </a:xfrm>
        </p:spPr>
        <p:txBody>
          <a:bodyPr>
            <a:noAutofit/>
          </a:bodyPr>
          <a:lstStyle/>
          <a:p>
            <a:r>
              <a:rPr lang="en-US" sz="2400" dirty="0"/>
              <a:t>Larger and more easily identified in the neonate than in older infant or young child</a:t>
            </a:r>
          </a:p>
          <a:p>
            <a:r>
              <a:rPr lang="en-US" sz="2400" dirty="0"/>
              <a:t>Left adrenal gland extends slightly more medial than the right</a:t>
            </a:r>
          </a:p>
          <a:p>
            <a:r>
              <a:rPr lang="en-US" sz="2400" dirty="0" err="1"/>
              <a:t>Sonographically</a:t>
            </a:r>
            <a:r>
              <a:rPr lang="en-US" sz="2400" dirty="0"/>
              <a:t>, the gland has an inverted “V” or “Y” shape in the longitudinal plane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Central medulla appears as a thin echogenic stripe surrounded by less echogenic cortex</a:t>
            </a:r>
          </a:p>
          <a:p>
            <a:r>
              <a:rPr lang="en-US" sz="2400" dirty="0"/>
              <a:t>When the kidney is absent, ipsilateral adrenal gland may have an altered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107090270"/>
      </p:ext>
    </p:extLst>
  </p:cSld>
  <p:clrMapOvr>
    <a:masterClrMapping/>
  </p:clrMapOvr>
  <p:transition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37550EF-57A5-E713-B4BA-FAEA4324E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4" y="973123"/>
            <a:ext cx="5259898" cy="5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F0EA433-A83F-5291-7FCA-0E8AC1593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48" y="973123"/>
            <a:ext cx="4630722" cy="51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100429"/>
      </p:ext>
    </p:extLst>
  </p:cSld>
  <p:clrMapOvr>
    <a:masterClrMapping/>
  </p:clrMapOvr>
  <p:transition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CC98-503D-A797-341E-A5AF9E2E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25835"/>
            <a:ext cx="11029616" cy="1367405"/>
          </a:xfrm>
        </p:spPr>
        <p:txBody>
          <a:bodyPr>
            <a:normAutofit/>
          </a:bodyPr>
          <a:lstStyle/>
          <a:p>
            <a:r>
              <a:rPr lang="en-US" sz="4400" dirty="0"/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CD46D-F04D-451B-850E-C8488E935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23527"/>
            <a:ext cx="11029615" cy="4351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Upon completion of this presentation, students will be able to: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Describe exam preparation and protocols for the neonatal/pediatric urinary system.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Discuss normal anatomy and sonographic findings of neonatal/pediatric kidneys, adrenals, and urinary bladder.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Recognize congenital urinary tract anomalies and distinguish from pathology.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Identify bladder outlet obstructions and their sonographic appearances.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Explain the different malformations of the genitalia.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649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9BE7-D713-0EE4-8C94-5F9210998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7172"/>
            <a:ext cx="1102961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Urinary bladder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FA52-67E9-5F81-A190-7C7C63169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622" y="1679509"/>
            <a:ext cx="10184235" cy="4295841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effectLst/>
              </a:rPr>
              <a:t>The normal urinary bladder is thin-walled in the distended state and should measure less than 3 mm (with a mean of 1.5 mm) in AP</a:t>
            </a:r>
          </a:p>
          <a:p>
            <a:pPr>
              <a:defRPr/>
            </a:pPr>
            <a:endParaRPr lang="en-GB" sz="2400" dirty="0">
              <a:effectLst/>
            </a:endParaRPr>
          </a:p>
          <a:p>
            <a:pPr>
              <a:defRPr/>
            </a:pPr>
            <a:r>
              <a:rPr lang="en-GB" sz="2400" dirty="0">
                <a:effectLst/>
              </a:rPr>
              <a:t>When empty, the wall thickness increases but remains less than 5 mm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00448"/>
      </p:ext>
    </p:extLst>
  </p:cSld>
  <p:clrMapOvr>
    <a:masterClrMapping/>
  </p:clrMapOvr>
  <p:transition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59267E26-D207-C42D-BCA5-DCD39E02C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7"/>
          <a:stretch>
            <a:fillRect/>
          </a:stretch>
        </p:blipFill>
        <p:spPr>
          <a:xfrm>
            <a:off x="905067" y="1219200"/>
            <a:ext cx="4786603" cy="373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A19ACE-CF41-948A-430D-ADF9BE507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61" y="1219200"/>
            <a:ext cx="478660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038CE9-324D-3F04-78D2-7EB2D889698D}"/>
              </a:ext>
            </a:extLst>
          </p:cNvPr>
          <p:cNvSpPr txBox="1"/>
          <p:nvPr/>
        </p:nvSpPr>
        <p:spPr>
          <a:xfrm>
            <a:off x="2906290" y="5383763"/>
            <a:ext cx="549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800" dirty="0"/>
              <a:t>Normal bladder in 1 day old infant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83104"/>
      </p:ext>
    </p:extLst>
  </p:cSld>
  <p:clrMapOvr>
    <a:masterClrMapping/>
  </p:clrMapOvr>
  <p:transition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32F9B-1C24-388E-0423-15480B0C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492898"/>
            <a:ext cx="11029615" cy="336835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Renal, adrenal, and bladder pathology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CD742-B3E6-2754-3C6F-1FBBF18A8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6336"/>
      </p:ext>
    </p:extLst>
  </p:cSld>
  <p:clrMapOvr>
    <a:masterClrMapping/>
  </p:clrMapOvr>
  <p:transition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2002-A92F-ED48-33C0-5D0AC90E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7446"/>
            <a:ext cx="11029616" cy="13254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Congenital urinary tract anomalies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85D08-B28B-C4CA-5E08-67270BC6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42906"/>
            <a:ext cx="11029615" cy="4532444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solidFill>
                <a:schemeClr val="tx1"/>
              </a:solidFill>
              <a:effectLst/>
            </a:endParaRPr>
          </a:p>
          <a:p>
            <a:pPr lvl="1">
              <a:defRPr/>
            </a:pPr>
            <a:r>
              <a:rPr lang="en-GB" sz="3600" dirty="0">
                <a:solidFill>
                  <a:schemeClr val="tx1"/>
                </a:solidFill>
                <a:effectLst/>
              </a:rPr>
              <a:t>Hydronephrosis</a:t>
            </a:r>
          </a:p>
          <a:p>
            <a:pPr lvl="1">
              <a:defRPr/>
            </a:pPr>
            <a:r>
              <a:rPr lang="en-GB" sz="3600" dirty="0">
                <a:solidFill>
                  <a:schemeClr val="tx1"/>
                </a:solidFill>
                <a:effectLst/>
              </a:rPr>
              <a:t>Patent urachus</a:t>
            </a:r>
          </a:p>
          <a:p>
            <a:pPr lvl="1">
              <a:defRPr/>
            </a:pPr>
            <a:r>
              <a:rPr lang="en-GB" sz="3600" dirty="0" err="1">
                <a:solidFill>
                  <a:schemeClr val="tx1"/>
                </a:solidFill>
                <a:effectLst/>
              </a:rPr>
              <a:t>Multicystic</a:t>
            </a:r>
            <a:r>
              <a:rPr lang="en-GB" sz="3600" dirty="0">
                <a:solidFill>
                  <a:schemeClr val="tx1"/>
                </a:solidFill>
                <a:effectLst/>
              </a:rPr>
              <a:t> dysplastic kidney disease (MCDK)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44458"/>
      </p:ext>
    </p:extLst>
  </p:cSld>
  <p:clrMapOvr>
    <a:masterClrMapping/>
  </p:clrMapOvr>
  <p:transition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Hydronephrosis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95535"/>
            <a:ext cx="11121450" cy="4853924"/>
          </a:xfrm>
        </p:spPr>
        <p:txBody>
          <a:bodyPr>
            <a:noAutofit/>
          </a:bodyPr>
          <a:lstStyle/>
          <a:p>
            <a:r>
              <a:rPr lang="en-US" sz="2400" dirty="0"/>
              <a:t>Aka. Urinary tract dilatation (UTD)</a:t>
            </a:r>
          </a:p>
          <a:p>
            <a:r>
              <a:rPr lang="en-US" sz="2400" dirty="0"/>
              <a:t>Dilation of the urinary collecting system</a:t>
            </a:r>
          </a:p>
          <a:p>
            <a:pPr marL="0" indent="0">
              <a:buNone/>
            </a:pPr>
            <a:r>
              <a:rPr lang="en-US" sz="2400" dirty="0"/>
              <a:t>*Most common urinary tract anomaly in children</a:t>
            </a:r>
          </a:p>
          <a:p>
            <a:pPr marL="0" indent="0">
              <a:buNone/>
            </a:pPr>
            <a:r>
              <a:rPr lang="en-US" sz="2400" dirty="0"/>
              <a:t>* Most common cause of palpable mass in the neonate</a:t>
            </a:r>
          </a:p>
          <a:p>
            <a:r>
              <a:rPr lang="en-US" sz="2400" dirty="0"/>
              <a:t>Causes of dilation of the collecting system: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Obstruction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Reflux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Abnormal muscle development</a:t>
            </a:r>
          </a:p>
        </p:txBody>
      </p:sp>
    </p:spTree>
    <p:extLst>
      <p:ext uri="{BB962C8B-B14F-4D97-AF65-F5344CB8AC3E}">
        <p14:creationId xmlns:p14="http://schemas.microsoft.com/office/powerpoint/2010/main" val="3304838907"/>
      </p:ext>
    </p:extLst>
  </p:cSld>
  <p:clrMapOvr>
    <a:masterClrMapping/>
  </p:clrMapOvr>
  <p:transition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5C50-4C94-C450-B37B-A97AD838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6170"/>
            <a:ext cx="11029616" cy="116607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Hydronephrosis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C387C-7CEC-141C-20F1-653E4881B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6832"/>
            <a:ext cx="11029615" cy="425851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Determine the severity of the hydronephrosis, whether the condition is unilateral or bilateral, if the ureters and bladder dilated, and the status of the renal parenchyma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Sonographic features: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Visible renal parenchyma surrounding central cystic component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Small peripheral cysts budding off large central cyst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Dilated ureter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95128"/>
      </p:ext>
    </p:extLst>
  </p:cSld>
  <p:clrMapOvr>
    <a:masterClrMapping/>
  </p:clrMapOvr>
  <p:transition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Vesicoureteral reflux (VUR)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2187"/>
            <a:ext cx="11648114" cy="4824049"/>
          </a:xfrm>
        </p:spPr>
        <p:txBody>
          <a:bodyPr>
            <a:noAutofit/>
          </a:bodyPr>
          <a:lstStyle/>
          <a:p>
            <a:r>
              <a:rPr lang="en-US" sz="2400" dirty="0"/>
              <a:t>Common, nonobstructive cause of hydronephrosis</a:t>
            </a:r>
          </a:p>
          <a:p>
            <a:r>
              <a:rPr lang="en-US" sz="2400" dirty="0"/>
              <a:t>VUR is abnormal refluxing of urine from the urinary bladder through the ureters and into the kidney</a:t>
            </a:r>
          </a:p>
          <a:p>
            <a:r>
              <a:rPr lang="en-US" sz="2400" dirty="0"/>
              <a:t>Five different grades: 1- least severe, 5- most severe</a:t>
            </a:r>
          </a:p>
          <a:p>
            <a:r>
              <a:rPr lang="en-US" sz="2400" dirty="0"/>
              <a:t>Treated conservatively because it is nonobstructive and most resolve within 2 years</a:t>
            </a:r>
          </a:p>
          <a:p>
            <a:r>
              <a:rPr lang="en-US" sz="2400" dirty="0"/>
              <a:t>Low urine output is normal at birth, typically waiting 7-10 days is preferential </a:t>
            </a:r>
          </a:p>
        </p:txBody>
      </p:sp>
    </p:spTree>
    <p:extLst>
      <p:ext uri="{BB962C8B-B14F-4D97-AF65-F5344CB8AC3E}">
        <p14:creationId xmlns:p14="http://schemas.microsoft.com/office/powerpoint/2010/main" val="325625977"/>
      </p:ext>
    </p:extLst>
  </p:cSld>
  <p:clrMapOvr>
    <a:masterClrMapping/>
  </p:clrMapOvr>
  <p:transition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938-7AA2-245C-2DEC-0A9F3871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5502"/>
            <a:ext cx="11029616" cy="137579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VUR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FCA69-1CDC-A9BA-CE88-56FC937D8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56792"/>
            <a:ext cx="11029615" cy="4118558"/>
          </a:xfrm>
        </p:spPr>
        <p:txBody>
          <a:bodyPr/>
          <a:lstStyle/>
          <a:p>
            <a:r>
              <a:rPr lang="en-US" sz="2400" dirty="0"/>
              <a:t>Sonographic findings:</a:t>
            </a:r>
          </a:p>
          <a:p>
            <a:pPr lvl="1"/>
            <a:r>
              <a:rPr lang="en-US" sz="2400" dirty="0"/>
              <a:t>Often nonspecific</a:t>
            </a:r>
          </a:p>
          <a:p>
            <a:pPr lvl="1"/>
            <a:r>
              <a:rPr lang="en-US" sz="2400" dirty="0"/>
              <a:t>May or may not have hydronephrosis</a:t>
            </a:r>
          </a:p>
          <a:p>
            <a:pPr lvl="1"/>
            <a:r>
              <a:rPr lang="en-US" sz="2400" dirty="0"/>
              <a:t>Pelvic or ureteral wall thickening</a:t>
            </a:r>
          </a:p>
          <a:p>
            <a:pPr lvl="1"/>
            <a:r>
              <a:rPr lang="en-US" sz="2400" dirty="0"/>
              <a:t>Dilation of collecting system</a:t>
            </a:r>
          </a:p>
          <a:p>
            <a:pPr lvl="1"/>
            <a:r>
              <a:rPr lang="en-US" sz="2400" dirty="0"/>
              <a:t>Megaureter</a:t>
            </a:r>
          </a:p>
          <a:p>
            <a:pPr lvl="1"/>
            <a:r>
              <a:rPr lang="en-US" sz="2400" dirty="0"/>
              <a:t>Displaced ureteral jet in bladder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17771"/>
      </p:ext>
    </p:extLst>
  </p:cSld>
  <p:clrMapOvr>
    <a:masterClrMapping/>
  </p:clrMapOvr>
  <p:transition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B5202ED-2250-B7E9-245F-E1AFC6591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0" y="783771"/>
            <a:ext cx="10720873" cy="56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436834"/>
      </p:ext>
    </p:extLst>
  </p:cSld>
  <p:clrMapOvr>
    <a:masterClrMapping/>
  </p:clrMapOvr>
  <p:transition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159391"/>
            <a:ext cx="11029616" cy="215932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Ureteropelvic junction(UPJ)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2248678"/>
            <a:ext cx="11482177" cy="44943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*Most common type of obstruction causing hydronephrosis</a:t>
            </a:r>
          </a:p>
          <a:p>
            <a:r>
              <a:rPr lang="en-US" sz="2400" dirty="0"/>
              <a:t>3:1 male prevalence </a:t>
            </a:r>
          </a:p>
          <a:p>
            <a:r>
              <a:rPr lang="en-US" sz="2400" dirty="0"/>
              <a:t>Results from intrinsic narrowing or extrinsic vascular compression at the level of the UPJ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Obstruction produces proximal dilation of the collecting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Ureter is often normal in caliber unless vesicoureteral reflux (VUR) or megaureter is present</a:t>
            </a:r>
          </a:p>
          <a:p>
            <a:r>
              <a:rPr lang="en-US" sz="2400" dirty="0"/>
              <a:t>Increased incidence of abnormalities in contralateral kidney</a:t>
            </a:r>
          </a:p>
        </p:txBody>
      </p:sp>
    </p:spTree>
    <p:extLst>
      <p:ext uri="{BB962C8B-B14F-4D97-AF65-F5344CB8AC3E}">
        <p14:creationId xmlns:p14="http://schemas.microsoft.com/office/powerpoint/2010/main" val="807477652"/>
      </p:ext>
    </p:extLst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C44C-CC57-4262-B7EA-1F08475D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48144"/>
            <a:ext cx="11029616" cy="9924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23D27-A92E-4DE8-9C4D-07267F95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8800"/>
            <a:ext cx="11029615" cy="4538444"/>
          </a:xfrm>
        </p:spPr>
        <p:txBody>
          <a:bodyPr>
            <a:normAutofit/>
          </a:bodyPr>
          <a:lstStyle/>
          <a:p>
            <a:r>
              <a:rPr lang="en-US" sz="2400" dirty="0"/>
              <a:t>Numerous indications for a renal ultrasound in the newborn period:</a:t>
            </a:r>
          </a:p>
          <a:p>
            <a:pPr lvl="1">
              <a:buClr>
                <a:schemeClr val="tx2"/>
              </a:buClr>
            </a:pPr>
            <a:r>
              <a:rPr lang="en-US" sz="2400" dirty="0"/>
              <a:t>Hydronephrosis</a:t>
            </a:r>
          </a:p>
          <a:p>
            <a:pPr lvl="1">
              <a:buClr>
                <a:schemeClr val="tx2"/>
              </a:buClr>
            </a:pPr>
            <a:r>
              <a:rPr lang="en-US" sz="2400" dirty="0"/>
              <a:t>Palpable mass</a:t>
            </a:r>
          </a:p>
          <a:p>
            <a:pPr lvl="1">
              <a:buClr>
                <a:schemeClr val="tx2"/>
              </a:buClr>
            </a:pPr>
            <a:r>
              <a:rPr lang="en-US" sz="2400" dirty="0"/>
              <a:t>Abdominal distention</a:t>
            </a:r>
          </a:p>
          <a:p>
            <a:pPr lvl="1">
              <a:buClr>
                <a:schemeClr val="tx2"/>
              </a:buClr>
            </a:pPr>
            <a:r>
              <a:rPr lang="en-US" sz="2400" dirty="0"/>
              <a:t>Anuria</a:t>
            </a:r>
          </a:p>
          <a:p>
            <a:pPr lvl="1">
              <a:buClr>
                <a:schemeClr val="tx2"/>
              </a:buClr>
            </a:pPr>
            <a:r>
              <a:rPr lang="en-US" sz="2400" dirty="0"/>
              <a:t>Oliguria</a:t>
            </a:r>
          </a:p>
          <a:p>
            <a:pPr lvl="1">
              <a:buClr>
                <a:schemeClr val="tx2"/>
              </a:buClr>
            </a:pPr>
            <a:r>
              <a:rPr lang="en-US" sz="2400" dirty="0"/>
              <a:t>Hematuria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B50C8-C0A8-4D17-926A-DDD0DDE3CAEB}"/>
              </a:ext>
            </a:extLst>
          </p:cNvPr>
          <p:cNvSpPr txBox="1"/>
          <p:nvPr/>
        </p:nvSpPr>
        <p:spPr>
          <a:xfrm>
            <a:off x="5268286" y="2325074"/>
            <a:ext cx="6635692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96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Sepsis</a:t>
            </a:r>
          </a:p>
          <a:p>
            <a:pPr marL="457200" indent="-457200">
              <a:spcBef>
                <a:spcPts val="696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Myelomenigocele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spcBef>
                <a:spcPts val="696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Chromosomal anomalies</a:t>
            </a:r>
          </a:p>
          <a:p>
            <a:pPr marL="457200" indent="-457200">
              <a:spcBef>
                <a:spcPts val="696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Abnormal external genitalia</a:t>
            </a:r>
          </a:p>
          <a:p>
            <a:pPr marL="457200" indent="-457200">
              <a:spcBef>
                <a:spcPts val="696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Prune-belly syndrome</a:t>
            </a:r>
          </a:p>
        </p:txBody>
      </p:sp>
    </p:spTree>
    <p:extLst>
      <p:ext uri="{BB962C8B-B14F-4D97-AF65-F5344CB8AC3E}">
        <p14:creationId xmlns:p14="http://schemas.microsoft.com/office/powerpoint/2010/main" val="3247831610"/>
      </p:ext>
    </p:extLst>
  </p:cSld>
  <p:clrMapOvr>
    <a:masterClrMapping/>
  </p:clrMapOvr>
  <p:transition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500B4-7384-07B9-4A34-42C89CB3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151002"/>
            <a:ext cx="11029616" cy="157713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UPJ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70606-A20A-B8EC-AEAC-ABBA7E753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5453"/>
            <a:ext cx="11029615" cy="409989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</a:rPr>
              <a:t>Sonographic Findings: </a:t>
            </a:r>
          </a:p>
          <a:p>
            <a:pPr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Pelvocalyceal</a:t>
            </a:r>
            <a:r>
              <a:rPr lang="en-US" sz="2400" dirty="0">
                <a:solidFill>
                  <a:schemeClr val="tx1"/>
                </a:solidFill>
              </a:rPr>
              <a:t> dilation without ureteral dilation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When obstruction pronounced, dilated renal pelvis extends inferiorly and medially 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If vesicoureteral reflux or primary megaureter is present, ureter may be dilated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92401"/>
      </p:ext>
    </p:extLst>
  </p:cSld>
  <p:clrMapOvr>
    <a:masterClrMapping/>
  </p:clrMapOvr>
  <p:transition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DB4AAAC-6350-700C-473B-6C7E456A4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79" y="654341"/>
            <a:ext cx="5872293" cy="52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B0DD5D-426E-7083-C3BA-0CB7696AFD88}"/>
              </a:ext>
            </a:extLst>
          </p:cNvPr>
          <p:cNvSpPr txBox="1"/>
          <p:nvPr/>
        </p:nvSpPr>
        <p:spPr>
          <a:xfrm>
            <a:off x="4286773" y="6249798"/>
            <a:ext cx="5679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https://www.endourologytraining.in/ureteropelvic-junction-obstruction/</a:t>
            </a:r>
          </a:p>
        </p:txBody>
      </p:sp>
    </p:spTree>
    <p:extLst>
      <p:ext uri="{BB962C8B-B14F-4D97-AF65-F5344CB8AC3E}">
        <p14:creationId xmlns:p14="http://schemas.microsoft.com/office/powerpoint/2010/main" val="2987461963"/>
      </p:ext>
    </p:extLst>
  </p:cSld>
  <p:clrMapOvr>
    <a:masterClrMapping/>
  </p:clrMapOvr>
  <p:transition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ydronephrosis and Ureteropelvic Junction Obstruction | Obgyn Key">
            <a:extLst>
              <a:ext uri="{FF2B5EF4-FFF2-40B4-BE49-F238E27FC236}">
                <a16:creationId xmlns:a16="http://schemas.microsoft.com/office/drawing/2014/main" id="{F95FF748-F924-B32F-DEA2-B408CBDF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08" y="897622"/>
            <a:ext cx="8472882" cy="57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50541"/>
      </p:ext>
    </p:extLst>
  </p:cSld>
  <p:clrMapOvr>
    <a:masterClrMapping/>
  </p:clrMapOvr>
  <p:transition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192946"/>
            <a:ext cx="11029616" cy="1451296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Ureteral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60" y="1548882"/>
            <a:ext cx="11708680" cy="486701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Ureter may be obstructed anywhere along its course or at ureterovesical junction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Abscess or lymphoma may cause: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Obstruction to ureter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 Presence of primary megaureter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 Atresia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/>
                </a:solidFill>
              </a:rPr>
              <a:t> Ectopic ureter may be cause of obstruction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Hydronephrosis and hydroureter with narrow segment of distal ureter behind bladder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Diminished ureteral jet may be seen in the bladder with color Doppler on the side of the obstruction</a:t>
            </a:r>
          </a:p>
        </p:txBody>
      </p:sp>
    </p:spTree>
    <p:extLst>
      <p:ext uri="{BB962C8B-B14F-4D97-AF65-F5344CB8AC3E}">
        <p14:creationId xmlns:p14="http://schemas.microsoft.com/office/powerpoint/2010/main" val="123613658"/>
      </p:ext>
    </p:extLst>
  </p:cSld>
  <p:clrMapOvr>
    <a:masterClrMapping/>
  </p:clrMapOvr>
  <p:transition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6CFE7AC-27FA-D3E3-3C4E-276FB6A9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265" y="877079"/>
            <a:ext cx="5673013" cy="468482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F8BBEDC-7A5F-8A4F-BF6F-FD218AA57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3750"/>
          <a:stretch>
            <a:fillRect/>
          </a:stretch>
        </p:blipFill>
        <p:spPr bwMode="auto">
          <a:xfrm>
            <a:off x="6285724" y="877080"/>
            <a:ext cx="5200260" cy="46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278378"/>
      </p:ext>
    </p:extLst>
  </p:cSld>
  <p:clrMapOvr>
    <a:masterClrMapping/>
  </p:clrMapOvr>
  <p:transition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14587"/>
            <a:ext cx="1102961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Duplex collecting system &amp; Ectopic ureterocele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2090057"/>
            <a:ext cx="11236111" cy="4453355"/>
          </a:xfrm>
        </p:spPr>
        <p:txBody>
          <a:bodyPr>
            <a:noAutofit/>
          </a:bodyPr>
          <a:lstStyle/>
          <a:p>
            <a:r>
              <a:rPr lang="en-US" sz="2400" dirty="0"/>
              <a:t>Aka. Duplex or double kidney</a:t>
            </a:r>
          </a:p>
          <a:p>
            <a:r>
              <a:rPr lang="en-US" sz="2400" dirty="0"/>
              <a:t>Results from an ectopic bladder insertion and cystic dilation of the distal ureter of the upper pole from a completely duplicated renal collecting system</a:t>
            </a:r>
          </a:p>
          <a:p>
            <a:r>
              <a:rPr lang="en-US" sz="2400" dirty="0"/>
              <a:t>More commonly in the female and more often on the </a:t>
            </a:r>
            <a:r>
              <a:rPr lang="en-US" sz="2400" dirty="0" err="1"/>
              <a:t>lef</a:t>
            </a:r>
            <a:endParaRPr lang="en-US" sz="2400" dirty="0"/>
          </a:p>
          <a:p>
            <a:r>
              <a:rPr lang="en-US" sz="2400" dirty="0"/>
              <a:t>Appears as a fluid mass within the urinary bladder</a:t>
            </a:r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dilated upper pole and ureter to the bladder</a:t>
            </a:r>
          </a:p>
          <a:p>
            <a:pPr lvl="1"/>
            <a:endParaRPr lang="en-US" sz="2900" b="1" dirty="0"/>
          </a:p>
        </p:txBody>
      </p:sp>
    </p:spTree>
    <p:extLst>
      <p:ext uri="{BB962C8B-B14F-4D97-AF65-F5344CB8AC3E}">
        <p14:creationId xmlns:p14="http://schemas.microsoft.com/office/powerpoint/2010/main" val="1985782872"/>
      </p:ext>
    </p:extLst>
  </p:cSld>
  <p:clrMapOvr>
    <a:masterClrMapping/>
  </p:clrMapOvr>
  <p:transition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1879134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Duplex collecting system &amp; ectopic ureterocele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37DB9A-3FB8-4DB5-A234-72E87CB0E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71" y="74646"/>
            <a:ext cx="6148076" cy="636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0DED6-FDAB-170B-FFA3-AD61E9CB2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47" y="74645"/>
            <a:ext cx="5692444" cy="636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897804"/>
      </p:ext>
    </p:extLst>
  </p:cSld>
  <p:clrMapOvr>
    <a:masterClrMapping/>
  </p:clrMapOvr>
  <p:transition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78130"/>
            <a:ext cx="11029616" cy="1188720"/>
          </a:xfrm>
        </p:spPr>
        <p:txBody>
          <a:bodyPr>
            <a:normAutofit/>
          </a:bodyPr>
          <a:lstStyle/>
          <a:p>
            <a:pPr algn="ctr"/>
            <a:endParaRPr lang="en-US" sz="55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748344-387B-4AF0-82F3-361A128F6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16" y="662731"/>
            <a:ext cx="5335398" cy="6023296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9D38560-653A-2FC2-5983-FEA0A7E8D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14" y="662731"/>
            <a:ext cx="6291743" cy="602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641419"/>
      </p:ext>
    </p:extLst>
  </p:cSld>
  <p:clrMapOvr>
    <a:masterClrMapping/>
  </p:clrMapOvr>
  <p:transition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Bladder outlet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688841"/>
            <a:ext cx="11482177" cy="5054232"/>
          </a:xfrm>
        </p:spPr>
        <p:txBody>
          <a:bodyPr>
            <a:noAutofit/>
          </a:bodyPr>
          <a:lstStyle/>
          <a:p>
            <a:r>
              <a:rPr lang="en-US" sz="2400" dirty="0"/>
              <a:t>Bilateral hydronephrosis is frequently caused by obstruction at the level of bladder or bladder outlet</a:t>
            </a:r>
          </a:p>
          <a:p>
            <a:r>
              <a:rPr lang="en-US" sz="2400" dirty="0"/>
              <a:t>Bladder may be obstructed by neurogenic bladder, pelvic mass, or congenital anomaly such as posterior urethral valves</a:t>
            </a:r>
          </a:p>
          <a:p>
            <a:pPr marL="2286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8397968"/>
      </p:ext>
    </p:extLst>
  </p:cSld>
  <p:clrMapOvr>
    <a:masterClrMapping/>
  </p:clrMapOvr>
  <p:transition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Bladder outlet obstruction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11" y="1856792"/>
            <a:ext cx="11482177" cy="6743073"/>
          </a:xfrm>
        </p:spPr>
        <p:txBody>
          <a:bodyPr>
            <a:noAutofit/>
          </a:bodyPr>
          <a:lstStyle/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May identify perirenal urinoma- anechoic structure filled with urine</a:t>
            </a:r>
          </a:p>
          <a:p>
            <a:r>
              <a:rPr lang="en-US" sz="2400" dirty="0"/>
              <a:t>Other potential causes of perirenal urine extravasation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 trauma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UPJ obstruction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UVJ obstruction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 pelvic masses that cause obstruction of the bladder or ureter</a:t>
            </a:r>
          </a:p>
        </p:txBody>
      </p:sp>
    </p:spTree>
    <p:extLst>
      <p:ext uri="{BB962C8B-B14F-4D97-AF65-F5344CB8AC3E}">
        <p14:creationId xmlns:p14="http://schemas.microsoft.com/office/powerpoint/2010/main" val="2858811509"/>
      </p:ext>
    </p:extLst>
  </p:cSld>
  <p:clrMapOvr>
    <a:masterClrMapping/>
  </p:clrMapOvr>
  <p:transition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"/>
            <a:ext cx="11029616" cy="139257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EXAMINATION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828800"/>
            <a:ext cx="11029615" cy="3978771"/>
          </a:xfrm>
        </p:spPr>
        <p:txBody>
          <a:bodyPr>
            <a:noAutofit/>
          </a:bodyPr>
          <a:lstStyle/>
          <a:p>
            <a:r>
              <a:rPr lang="en-US" sz="2400" dirty="0"/>
              <a:t>Patient should be evaluated with a full bladder</a:t>
            </a:r>
          </a:p>
          <a:p>
            <a:r>
              <a:rPr lang="en-US" sz="2400" dirty="0"/>
              <a:t>Multiple transducers can be used depending on age and size of the patient:</a:t>
            </a:r>
          </a:p>
          <a:p>
            <a:pPr lvl="1"/>
            <a:r>
              <a:rPr lang="en-US" sz="2400" dirty="0"/>
              <a:t>10 MHz tightly curved array for neonates and infants</a:t>
            </a:r>
          </a:p>
          <a:p>
            <a:pPr lvl="1"/>
            <a:r>
              <a:rPr lang="en-US" sz="2400" dirty="0"/>
              <a:t>7.5 MHz tightly curved array for toddler/thin children</a:t>
            </a:r>
          </a:p>
          <a:p>
            <a:pPr lvl="1"/>
            <a:r>
              <a:rPr lang="en-US" sz="2400" dirty="0"/>
              <a:t>9 – 12 MHz linear array for premature infants</a:t>
            </a:r>
          </a:p>
          <a:p>
            <a:pPr lvl="1"/>
            <a:r>
              <a:rPr lang="en-US" sz="2400" dirty="0"/>
              <a:t>3 – 5 MHz curved array for adolescents</a:t>
            </a:r>
          </a:p>
        </p:txBody>
      </p:sp>
    </p:spTree>
    <p:extLst>
      <p:ext uri="{BB962C8B-B14F-4D97-AF65-F5344CB8AC3E}">
        <p14:creationId xmlns:p14="http://schemas.microsoft.com/office/powerpoint/2010/main" val="3072342819"/>
      </p:ext>
    </p:extLst>
  </p:cSld>
  <p:clrMapOvr>
    <a:masterClrMapping/>
  </p:clrMapOvr>
  <p:transition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Posterior Urethral Valve Obstruction (PUV)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707502"/>
            <a:ext cx="11482177" cy="5035571"/>
          </a:xfrm>
        </p:spPr>
        <p:txBody>
          <a:bodyPr>
            <a:noAutofit/>
          </a:bodyPr>
          <a:lstStyle/>
          <a:p>
            <a:r>
              <a:rPr lang="en-US" sz="2400" dirty="0"/>
              <a:t>*Most common cause of bladder outlet obstruction in male neonate </a:t>
            </a:r>
          </a:p>
          <a:p>
            <a:r>
              <a:rPr lang="en-US" sz="2400" dirty="0"/>
              <a:t>Caused by excessive flaps of tissue in posterior urethra</a:t>
            </a:r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Keyhole appearance of bladder (neonatal)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Wall of bladder appears thickened and trabeculated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Midline sagittal imaging with caudal angulation may allow visualization of distended posterior urethra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Perineal approach may also be helpful to image posterior urethra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Hydronephrosis and hydroureter are usually bilateral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May identify perirenal urinoma- anechoic structure filled with urine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7883520"/>
      </p:ext>
    </p:extLst>
  </p:cSld>
  <p:clrMapOvr>
    <a:masterClrMapping/>
  </p:clrMapOvr>
  <p:transition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AE46-4BFC-570A-AC66-671C740B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974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err="1"/>
              <a:t>puv</a:t>
            </a:r>
            <a:endParaRPr lang="en-US" sz="4400" dirty="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73797FE6-E43A-06B8-D4F3-981B9F7D49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68058" y="1726163"/>
            <a:ext cx="5027256" cy="4310744"/>
          </a:xfrm>
          <a:prstGeom prst="rect">
            <a:avLst/>
          </a:prstGeom>
        </p:spPr>
      </p:pic>
      <p:pic>
        <p:nvPicPr>
          <p:cNvPr id="6146" name="Picture 2" descr="Posterior Urethral Valves">
            <a:extLst>
              <a:ext uri="{FF2B5EF4-FFF2-40B4-BE49-F238E27FC236}">
                <a16:creationId xmlns:a16="http://schemas.microsoft.com/office/drawing/2014/main" id="{AA8878DE-ED05-DB7F-2B82-0FAE0B70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0849"/>
            <a:ext cx="6096000" cy="43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74893"/>
      </p:ext>
    </p:extLst>
  </p:cSld>
  <p:clrMapOvr>
    <a:masterClrMapping/>
  </p:clrMapOvr>
  <p:transition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D527-BA37-8C0C-A772-3E8E3BCE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09725"/>
            <a:ext cx="11029616" cy="1171206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Urethral atresia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993C-EE7B-3033-4666-C453A058B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31" y="1929468"/>
            <a:ext cx="10872576" cy="4045881"/>
          </a:xfrm>
        </p:spPr>
        <p:txBody>
          <a:bodyPr>
            <a:normAutofit/>
          </a:bodyPr>
          <a:lstStyle/>
          <a:p>
            <a:r>
              <a:rPr lang="en-US" sz="2400" dirty="0"/>
              <a:t>Occurs in females</a:t>
            </a:r>
          </a:p>
          <a:p>
            <a:r>
              <a:rPr lang="en-US" sz="2400" dirty="0"/>
              <a:t>Similar findings as in PUV</a:t>
            </a:r>
          </a:p>
          <a:p>
            <a:r>
              <a:rPr lang="en-US" sz="2400" dirty="0"/>
              <a:t>Less common</a:t>
            </a:r>
          </a:p>
          <a:p>
            <a:r>
              <a:rPr lang="en-US" sz="2400" dirty="0"/>
              <a:t>Need to know gender!!!!</a:t>
            </a:r>
          </a:p>
        </p:txBody>
      </p:sp>
    </p:spTree>
    <p:extLst>
      <p:ext uri="{BB962C8B-B14F-4D97-AF65-F5344CB8AC3E}">
        <p14:creationId xmlns:p14="http://schemas.microsoft.com/office/powerpoint/2010/main" val="2184678798"/>
      </p:ext>
    </p:extLst>
  </p:cSld>
  <p:clrMapOvr>
    <a:masterClrMapping/>
  </p:clrMapOvr>
  <p:transition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Prune-belly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772816"/>
            <a:ext cx="11409027" cy="4970257"/>
          </a:xfrm>
        </p:spPr>
        <p:txBody>
          <a:bodyPr>
            <a:noAutofit/>
          </a:bodyPr>
          <a:lstStyle/>
          <a:p>
            <a:r>
              <a:rPr lang="en-US" sz="2400" dirty="0"/>
              <a:t>Abdominal muscle deficiency syndrome- sever distention of </a:t>
            </a:r>
            <a:r>
              <a:rPr lang="en-US" sz="2400" dirty="0" err="1"/>
              <a:t>abd</a:t>
            </a:r>
            <a:r>
              <a:rPr lang="en-US" sz="2400" dirty="0"/>
              <a:t> cavity</a:t>
            </a:r>
          </a:p>
          <a:p>
            <a:r>
              <a:rPr lang="en-US" sz="2400" dirty="0"/>
              <a:t>Aka. Eagle-Barrett Syndrome</a:t>
            </a:r>
          </a:p>
          <a:p>
            <a:r>
              <a:rPr lang="en-US" sz="2400" dirty="0"/>
              <a:t>Rare, congenital anomaly of unknown etiology</a:t>
            </a:r>
          </a:p>
          <a:p>
            <a:r>
              <a:rPr lang="en-US" sz="2400" dirty="0"/>
              <a:t> Males (96% of cases)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severe cases results in early infant death due to pulmonary hypoplasia</a:t>
            </a:r>
          </a:p>
          <a:p>
            <a:r>
              <a:rPr lang="en-US" sz="2400" dirty="0"/>
              <a:t>Triad of clinical findings:</a:t>
            </a:r>
          </a:p>
          <a:p>
            <a:pPr lvl="1"/>
            <a:r>
              <a:rPr lang="en-US" sz="2100" dirty="0"/>
              <a:t>hypoplasia or deficiency of the abdominal musculature</a:t>
            </a:r>
          </a:p>
          <a:p>
            <a:pPr lvl="1"/>
            <a:r>
              <a:rPr lang="en-US" sz="2100" dirty="0"/>
              <a:t> bilat. cryptorchidism </a:t>
            </a:r>
          </a:p>
          <a:p>
            <a:pPr lvl="1"/>
            <a:r>
              <a:rPr lang="en-US" sz="2100" dirty="0"/>
              <a:t>urinary tract anomalies- dilated ureters and bladder</a:t>
            </a:r>
          </a:p>
        </p:txBody>
      </p:sp>
    </p:spTree>
    <p:extLst>
      <p:ext uri="{BB962C8B-B14F-4D97-AF65-F5344CB8AC3E}">
        <p14:creationId xmlns:p14="http://schemas.microsoft.com/office/powerpoint/2010/main" val="462482052"/>
      </p:ext>
    </p:extLst>
  </p:cSld>
  <p:clrMapOvr>
    <a:masterClrMapping/>
  </p:clrMapOvr>
  <p:transition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CB11FF1-BC17-5025-EAD3-8A4FE2F5D60E}"/>
              </a:ext>
            </a:extLst>
          </p:cNvPr>
          <p:cNvGrpSpPr/>
          <p:nvPr/>
        </p:nvGrpSpPr>
        <p:grpSpPr>
          <a:xfrm>
            <a:off x="1523767" y="858416"/>
            <a:ext cx="9144465" cy="4837709"/>
            <a:chOff x="11" y="279400"/>
            <a:chExt cx="9144465" cy="6578599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215E7008-E8BB-949D-E3ED-940D2D977886}"/>
                </a:ext>
              </a:extLst>
            </p:cNvPr>
            <p:cNvSpPr/>
            <p:nvPr/>
          </p:nvSpPr>
          <p:spPr>
            <a:xfrm>
              <a:off x="2381" y="6400799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18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18" y="457200"/>
                  </a:lnTo>
                  <a:lnTo>
                    <a:pt x="9141618" y="0"/>
                  </a:lnTo>
                  <a:close/>
                </a:path>
              </a:pathLst>
            </a:custGeom>
            <a:solidFill>
              <a:srgbClr val="BD582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4993150-0767-FE98-1526-766E4B499E22}"/>
                </a:ext>
              </a:extLst>
            </p:cNvPr>
            <p:cNvSpPr/>
            <p:nvPr/>
          </p:nvSpPr>
          <p:spPr>
            <a:xfrm>
              <a:off x="11" y="6334316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18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9141618" y="64007"/>
                  </a:lnTo>
                  <a:lnTo>
                    <a:pt x="9141618" y="0"/>
                  </a:lnTo>
                  <a:close/>
                </a:path>
              </a:pathLst>
            </a:custGeom>
            <a:solidFill>
              <a:srgbClr val="E4831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15020867-E920-431D-BE7E-8945697856B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599" y="279400"/>
              <a:ext cx="6629400" cy="652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75575"/>
      </p:ext>
    </p:extLst>
  </p:cSld>
  <p:clrMapOvr>
    <a:masterClrMapping/>
  </p:clrMapOvr>
  <p:transition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DF4864F-F855-239D-77CE-1C78868FB8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855" y="587421"/>
            <a:ext cx="8179265" cy="61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4983"/>
      </p:ext>
    </p:extLst>
  </p:cSld>
  <p:clrMapOvr>
    <a:masterClrMapping/>
  </p:clrMapOvr>
  <p:transition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921C-9357-6800-CC9D-BB75DBA1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65" y="1123560"/>
            <a:ext cx="11029615" cy="2386046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Renal cystic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22EAB-4765-D64E-5A54-B71CBD449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00629"/>
      </p:ext>
    </p:extLst>
  </p:cSld>
  <p:clrMapOvr>
    <a:masterClrMapping/>
  </p:clrMapOvr>
  <p:transition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err="1"/>
              <a:t>Multicystic</a:t>
            </a:r>
            <a:r>
              <a:rPr lang="en-US" sz="4400" dirty="0"/>
              <a:t> dysplastic kidney (MCDK)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1627463"/>
            <a:ext cx="11241692" cy="5115609"/>
          </a:xfrm>
        </p:spPr>
        <p:txBody>
          <a:bodyPr>
            <a:noAutofit/>
          </a:bodyPr>
          <a:lstStyle/>
          <a:p>
            <a:r>
              <a:rPr lang="en-US" sz="2400" dirty="0"/>
              <a:t>*Most common cause of renal cystic disease in neonate when hydronephrosis is</a:t>
            </a:r>
          </a:p>
          <a:p>
            <a:r>
              <a:rPr lang="en-US" sz="2400" dirty="0"/>
              <a:t>   excluded</a:t>
            </a:r>
          </a:p>
          <a:p>
            <a:r>
              <a:rPr lang="en-US" sz="2400" dirty="0"/>
              <a:t>*Most common cause of abdominal mass in newborn</a:t>
            </a:r>
          </a:p>
          <a:p>
            <a:r>
              <a:rPr lang="en-US" sz="2400" dirty="0"/>
              <a:t>Congenital, usually sporadic, renal dysplasia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Secondary to severe, generalized interference with ureteral bud function during first trimester</a:t>
            </a:r>
          </a:p>
        </p:txBody>
      </p:sp>
    </p:spTree>
    <p:extLst>
      <p:ext uri="{BB962C8B-B14F-4D97-AF65-F5344CB8AC3E}">
        <p14:creationId xmlns:p14="http://schemas.microsoft.com/office/powerpoint/2010/main" val="3457372576"/>
      </p:ext>
    </p:extLst>
  </p:cSld>
  <p:clrMapOvr>
    <a:masterClrMapping/>
  </p:clrMapOvr>
  <p:transition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Mckd</a:t>
            </a:r>
            <a:r>
              <a:rPr lang="en-US" sz="4400" dirty="0"/>
              <a:t>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728131"/>
            <a:ext cx="11482177" cy="5014941"/>
          </a:xfrm>
        </p:spPr>
        <p:txBody>
          <a:bodyPr>
            <a:noAutofit/>
          </a:bodyPr>
          <a:lstStyle/>
          <a:p>
            <a:r>
              <a:rPr lang="en-US" sz="2400" dirty="0"/>
              <a:t>Collecting tubules enlarge, becoming cystic, grossly distorting the shape of the kidney</a:t>
            </a:r>
          </a:p>
          <a:p>
            <a:r>
              <a:rPr lang="en-US" sz="2400" dirty="0"/>
              <a:t>Remaining renal parenchyma becomes virtually nonfunctioning</a:t>
            </a:r>
          </a:p>
          <a:p>
            <a:r>
              <a:rPr lang="en-US" sz="2400" dirty="0"/>
              <a:t>Nearly half the cases have contralateral abnormalities</a:t>
            </a:r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Classic appearance is unilateral mass resembling “cluster of grapes” that represent multiple discrete noncommunicating cysts</a:t>
            </a:r>
          </a:p>
          <a:p>
            <a:r>
              <a:rPr lang="en-US" sz="2400" dirty="0"/>
              <a:t>No identifiable renal pelvis</a:t>
            </a:r>
          </a:p>
        </p:txBody>
      </p:sp>
    </p:spTree>
    <p:extLst>
      <p:ext uri="{BB962C8B-B14F-4D97-AF65-F5344CB8AC3E}">
        <p14:creationId xmlns:p14="http://schemas.microsoft.com/office/powerpoint/2010/main" val="1939326222"/>
      </p:ext>
    </p:extLst>
  </p:cSld>
  <p:clrMapOvr>
    <a:masterClrMapping/>
  </p:clrMapOvr>
  <p:transition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endParaRPr lang="en-US" sz="55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A8ED7C-7F2C-4DFB-A5D3-DC10C178C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60" y="114928"/>
            <a:ext cx="11096048" cy="66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96694"/>
      </p:ext>
    </p:extLst>
  </p:cSld>
  <p:clrMapOvr>
    <a:masterClrMapping/>
  </p:clrMapOvr>
  <p:transition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21641"/>
            <a:ext cx="11029616" cy="11283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EXAMINATION PREPARATION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642188"/>
            <a:ext cx="11029615" cy="5094172"/>
          </a:xfrm>
        </p:spPr>
        <p:txBody>
          <a:bodyPr>
            <a:noAutofit/>
          </a:bodyPr>
          <a:lstStyle/>
          <a:p>
            <a:r>
              <a:rPr lang="en-US" sz="2400" dirty="0"/>
              <a:t>Begin imaging at the level of the bladder first as infant’s urinate spontaneously and young children have difficulty holding their bladder</a:t>
            </a:r>
          </a:p>
          <a:p>
            <a:r>
              <a:rPr lang="en-US" sz="2400" dirty="0"/>
              <a:t>Obtain images of the pre-void bladder including wall measurement</a:t>
            </a:r>
          </a:p>
          <a:p>
            <a:r>
              <a:rPr lang="en-US" sz="2400" dirty="0"/>
              <a:t>With the bladder still full, survey the kidneys and perirenal areas to assess for fluid and to document echogenicity compared to liver/spleen</a:t>
            </a:r>
          </a:p>
          <a:p>
            <a:r>
              <a:rPr lang="en-US" sz="2400" dirty="0"/>
              <a:t>Allow the patient to void and re-examine the bladder post-void</a:t>
            </a:r>
          </a:p>
          <a:p>
            <a:r>
              <a:rPr lang="en-US" sz="2400" dirty="0"/>
              <a:t>Fully examine the kidneys to include longitudinal and transverse views showing in detail the superior, mid, and inferior poles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</a:t>
            </a:r>
            <a:r>
              <a:rPr lang="en-US" sz="2400" dirty="0">
                <a:effectLst/>
              </a:rPr>
              <a:t>nfants and young children- usually start prone</a:t>
            </a:r>
            <a:r>
              <a:rPr lang="en-GB" sz="2400" dirty="0">
                <a:effectLst/>
              </a:rPr>
              <a:t>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400" dirty="0">
                <a:effectLst/>
              </a:rPr>
              <a:t>older children and adolescents- usually decubitus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01331490"/>
      </p:ext>
    </p:extLst>
  </p:cSld>
  <p:clrMapOvr>
    <a:masterClrMapping/>
  </p:clrMapOvr>
  <p:transition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endParaRPr lang="en-US" sz="55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28B478-9C7D-4DAA-94B9-11CD3204A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3" y="114927"/>
            <a:ext cx="10550998" cy="66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07198"/>
      </p:ext>
    </p:extLst>
  </p:cSld>
  <p:clrMapOvr>
    <a:masterClrMapping/>
  </p:clrMapOvr>
  <p:transition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7" y="114927"/>
            <a:ext cx="11903675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Hereditary Renal Cystic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619075"/>
            <a:ext cx="11482177" cy="5123998"/>
          </a:xfrm>
        </p:spPr>
        <p:txBody>
          <a:bodyPr>
            <a:noAutofit/>
          </a:bodyPr>
          <a:lstStyle/>
          <a:p>
            <a:r>
              <a:rPr lang="en-US" sz="2400" dirty="0"/>
              <a:t>Hereditary renal cystic disease, which may present in the neonate or pediatric patient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Autosomal recessive polycystic kidney disease (ARPKD)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Autosomal dominant polycystic kidney disease (ADPKD)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Tuberous sclerosis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Von Hippel-Lindau disease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Medullary cystic disease/</a:t>
            </a:r>
            <a:r>
              <a:rPr lang="en-US" sz="2400" dirty="0" err="1"/>
              <a:t>nephronophthisis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9063341"/>
      </p:ext>
    </p:extLst>
  </p:cSld>
  <p:clrMapOvr>
    <a:masterClrMapping/>
  </p:clrMapOvr>
  <p:transition>
    <p:wheel spokes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41" y="114929"/>
            <a:ext cx="11029616" cy="1294422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Autosomal recessive polycystic kidney disease (ARPKD)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644243"/>
            <a:ext cx="11482177" cy="5098830"/>
          </a:xfrm>
        </p:spPr>
        <p:txBody>
          <a:bodyPr>
            <a:noAutofit/>
          </a:bodyPr>
          <a:lstStyle/>
          <a:p>
            <a:r>
              <a:rPr lang="en-US" sz="2400" dirty="0"/>
              <a:t>Typical pathologic presentation: diffuse enlargement, </a:t>
            </a:r>
            <a:r>
              <a:rPr lang="en-US" sz="2400" dirty="0" err="1"/>
              <a:t>sacculations</a:t>
            </a:r>
            <a:r>
              <a:rPr lang="en-US" sz="2400" dirty="0"/>
              <a:t>, cystic diverticula of medullary portions of kidneys</a:t>
            </a:r>
          </a:p>
          <a:p>
            <a:r>
              <a:rPr lang="en-US" sz="2400" dirty="0"/>
              <a:t>Most severe form seen in neonatal stage- usually fatal within months</a:t>
            </a:r>
          </a:p>
          <a:p>
            <a:r>
              <a:rPr lang="en-US" sz="2400" dirty="0"/>
              <a:t>Less severe in infantile to juvenile stage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Always bilateral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Always congenital hepatic fibrosis</a:t>
            </a:r>
          </a:p>
          <a:p>
            <a:r>
              <a:rPr lang="en-US" sz="2400" dirty="0"/>
              <a:t>Mutation of PKHD1 gene on chromosome 6 </a:t>
            </a:r>
          </a:p>
          <a:p>
            <a:r>
              <a:rPr lang="en-US" sz="2400" dirty="0"/>
              <a:t>Kidneys appear hyperechoic, enlarged with hypoechoic rim representing cortex compressed by expanded pyramids (sponge-like)</a:t>
            </a:r>
          </a:p>
        </p:txBody>
      </p:sp>
    </p:spTree>
    <p:extLst>
      <p:ext uri="{BB962C8B-B14F-4D97-AF65-F5344CB8AC3E}">
        <p14:creationId xmlns:p14="http://schemas.microsoft.com/office/powerpoint/2010/main" val="4248019726"/>
      </p:ext>
    </p:extLst>
  </p:cSld>
  <p:clrMapOvr>
    <a:masterClrMapping/>
  </p:clrMapOvr>
  <p:transition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89" y="114927"/>
            <a:ext cx="11029616" cy="1395091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Autosomal recessive polycystic kidney disease (ARPKD)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89" y="1895911"/>
            <a:ext cx="11187353" cy="4847161"/>
          </a:xfrm>
        </p:spPr>
        <p:txBody>
          <a:bodyPr>
            <a:noAutofit/>
          </a:bodyPr>
          <a:lstStyle/>
          <a:p>
            <a:r>
              <a:rPr lang="en-US" sz="2400" dirty="0"/>
              <a:t>Sonographic findings:</a:t>
            </a:r>
          </a:p>
          <a:p>
            <a:pPr lvl="1"/>
            <a:r>
              <a:rPr lang="en-US" sz="2400" dirty="0"/>
              <a:t>Bilateral renal enlargement</a:t>
            </a:r>
          </a:p>
          <a:p>
            <a:pPr lvl="1"/>
            <a:r>
              <a:rPr lang="en-US" sz="2400" dirty="0"/>
              <a:t>Diffuse increased echogenicity and loss of definition of renal sinus, medulla, cortex</a:t>
            </a:r>
          </a:p>
          <a:p>
            <a:pPr lvl="1"/>
            <a:r>
              <a:rPr lang="en-US" sz="2400" dirty="0"/>
              <a:t>Less severe cases: hepatosplenomegaly and portal hypertension, with normal to echogenic renal parenchyma</a:t>
            </a:r>
          </a:p>
          <a:p>
            <a:pPr lvl="1"/>
            <a:r>
              <a:rPr lang="en-US" sz="2400" dirty="0"/>
              <a:t>Pulmonary hypoplasia and Potter </a:t>
            </a:r>
            <a:r>
              <a:rPr lang="en-US" sz="2400" dirty="0" err="1"/>
              <a:t>fascies</a:t>
            </a:r>
            <a:r>
              <a:rPr lang="en-US" sz="2400" dirty="0"/>
              <a:t> may be associated findings</a:t>
            </a:r>
          </a:p>
        </p:txBody>
      </p:sp>
    </p:spTree>
    <p:extLst>
      <p:ext uri="{BB962C8B-B14F-4D97-AF65-F5344CB8AC3E}">
        <p14:creationId xmlns:p14="http://schemas.microsoft.com/office/powerpoint/2010/main" val="1480063617"/>
      </p:ext>
    </p:extLst>
  </p:cSld>
  <p:clrMapOvr>
    <a:masterClrMapping/>
  </p:clrMapOvr>
  <p:transition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4200"/>
            <a:ext cx="11029616" cy="1707502"/>
          </a:xfrm>
        </p:spPr>
        <p:txBody>
          <a:bodyPr>
            <a:normAutofit/>
          </a:bodyPr>
          <a:lstStyle/>
          <a:p>
            <a:pPr algn="ctr"/>
            <a:r>
              <a:rPr lang="en-US" sz="5500" dirty="0" err="1"/>
              <a:t>Arpkd</a:t>
            </a:r>
            <a:r>
              <a:rPr lang="en-US" sz="5500" dirty="0"/>
              <a:t> (cont’d)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73B3905-BB9F-3EE8-4368-D121AB1AA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6113" r="3883" b="26175"/>
          <a:stretch>
            <a:fillRect/>
          </a:stretch>
        </p:blipFill>
        <p:spPr bwMode="auto">
          <a:xfrm>
            <a:off x="416860" y="0"/>
            <a:ext cx="11572977" cy="67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27626"/>
      </p:ext>
    </p:extLst>
  </p:cSld>
  <p:clrMapOvr>
    <a:masterClrMapping/>
  </p:clrMapOvr>
  <p:transition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41" y="114927"/>
            <a:ext cx="11029616" cy="1437036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Autosomal dominant polycystic kidney disease (ADPKD)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43" y="1937857"/>
            <a:ext cx="11088499" cy="480521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Adult dominant form of polycystic kidney disease usually appears during middle age (30-50 </a:t>
            </a:r>
            <a:r>
              <a:rPr lang="en-US" sz="2400" dirty="0" err="1">
                <a:solidFill>
                  <a:schemeClr val="tx1"/>
                </a:solidFill>
              </a:rPr>
              <a:t>yrs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</a:rPr>
              <a:t>Rarely reported in young infants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90% of cases inherited, 10% are sporadic</a:t>
            </a:r>
          </a:p>
          <a:p>
            <a:r>
              <a:rPr lang="en-US" sz="2400" dirty="0">
                <a:solidFill>
                  <a:schemeClr val="tx1"/>
                </a:solidFill>
              </a:rPr>
              <a:t>Cysts are macroscopic of varying size; can also form in liver, spleen, pancreas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Cerebral berry aneurysms known to occur in 10% to 15% of patients with ADPKD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Increased incidence of RCC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387301"/>
      </p:ext>
    </p:extLst>
  </p:cSld>
  <p:clrMapOvr>
    <a:masterClrMapping/>
  </p:clrMapOvr>
  <p:transition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F53E-C72A-67A0-DBF3-955BB606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1967"/>
            <a:ext cx="11029616" cy="1315617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Adpkd</a:t>
            </a:r>
            <a:r>
              <a:rPr lang="en-US" sz="4400" dirty="0"/>
              <a:t>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E66-01BF-A68B-DE72-A3D85A0F4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521449"/>
            <a:ext cx="11029615" cy="493421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Clinical findings:</a:t>
            </a:r>
          </a:p>
          <a:p>
            <a:pPr lvl="1"/>
            <a:r>
              <a:rPr lang="en-US" sz="2400" dirty="0"/>
              <a:t>Hypertension</a:t>
            </a:r>
          </a:p>
          <a:p>
            <a:pPr lvl="1"/>
            <a:r>
              <a:rPr lang="en-US" sz="2400" dirty="0"/>
              <a:t>Microscopic/gross hematuria</a:t>
            </a:r>
          </a:p>
          <a:p>
            <a:pPr lvl="1"/>
            <a:r>
              <a:rPr lang="en-US" sz="2400" dirty="0"/>
              <a:t>Flank pain- stones in 20-30%</a:t>
            </a:r>
          </a:p>
          <a:p>
            <a:pPr lvl="1"/>
            <a:endParaRPr lang="en-US" sz="2400" dirty="0"/>
          </a:p>
          <a:p>
            <a:r>
              <a:rPr lang="en-US" sz="2700" dirty="0"/>
              <a:t>Sonographic findings:</a:t>
            </a:r>
          </a:p>
          <a:p>
            <a:pPr lvl="1"/>
            <a:r>
              <a:rPr lang="en-US" sz="2400" dirty="0"/>
              <a:t>Enlarged, often echogenic, </a:t>
            </a:r>
            <a:r>
              <a:rPr lang="en-US" sz="2400" dirty="0" err="1"/>
              <a:t>multicystic</a:t>
            </a:r>
            <a:r>
              <a:rPr lang="en-US" sz="2400" dirty="0"/>
              <a:t> kidneys</a:t>
            </a:r>
          </a:p>
          <a:p>
            <a:pPr lvl="1"/>
            <a:r>
              <a:rPr lang="en-US" sz="2400" dirty="0"/>
              <a:t>Often difficult to distinguish borders</a:t>
            </a:r>
          </a:p>
          <a:p>
            <a:pPr lvl="1"/>
            <a:r>
              <a:rPr lang="en-US" sz="2400" dirty="0"/>
              <a:t>Cysts in other organs such as liver, spleen, pancreas, ovaries, etc.</a:t>
            </a:r>
          </a:p>
        </p:txBody>
      </p:sp>
    </p:spTree>
    <p:extLst>
      <p:ext uri="{BB962C8B-B14F-4D97-AF65-F5344CB8AC3E}">
        <p14:creationId xmlns:p14="http://schemas.microsoft.com/office/powerpoint/2010/main" val="2436876307"/>
      </p:ext>
    </p:extLst>
  </p:cSld>
  <p:clrMapOvr>
    <a:masterClrMapping/>
  </p:clrMapOvr>
  <p:transition>
    <p:wheel spokes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rasound Criteria for ADPKD - Renal Fellow Network">
            <a:extLst>
              <a:ext uri="{FF2B5EF4-FFF2-40B4-BE49-F238E27FC236}">
                <a16:creationId xmlns:a16="http://schemas.microsoft.com/office/drawing/2014/main" id="{B2F44071-564E-F4EC-427D-085FDB94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9" y="1319753"/>
            <a:ext cx="7447175" cy="441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4FA59A-8087-3B3E-C30F-9B66C5B5E9F1}"/>
              </a:ext>
            </a:extLst>
          </p:cNvPr>
          <p:cNvSpPr txBox="1"/>
          <p:nvPr/>
        </p:nvSpPr>
        <p:spPr>
          <a:xfrm>
            <a:off x="2545237" y="6136849"/>
            <a:ext cx="5674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https://www.renalfellow.org/2008/04/23/ultrasound-criteria-for-adpkd/</a:t>
            </a:r>
          </a:p>
        </p:txBody>
      </p:sp>
    </p:spTree>
    <p:extLst>
      <p:ext uri="{BB962C8B-B14F-4D97-AF65-F5344CB8AC3E}">
        <p14:creationId xmlns:p14="http://schemas.microsoft.com/office/powerpoint/2010/main" val="929140425"/>
      </p:ext>
    </p:extLst>
  </p:cSld>
  <p:clrMapOvr>
    <a:masterClrMapping/>
  </p:clrMapOvr>
  <p:transition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pdate on adult renal cystic diseases • APPLIED RADIOLOGY">
            <a:extLst>
              <a:ext uri="{FF2B5EF4-FFF2-40B4-BE49-F238E27FC236}">
                <a16:creationId xmlns:a16="http://schemas.microsoft.com/office/drawing/2014/main" id="{78986302-3B82-03EE-00DF-AE49749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4" y="565608"/>
            <a:ext cx="6064898" cy="596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dult polycystic kidney disease | Radiology Case | Radiopaedia.org">
            <a:extLst>
              <a:ext uri="{FF2B5EF4-FFF2-40B4-BE49-F238E27FC236}">
                <a16:creationId xmlns:a16="http://schemas.microsoft.com/office/drawing/2014/main" id="{176FDA1A-892D-0178-8AA0-E369303C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12" y="565608"/>
            <a:ext cx="6385088" cy="596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62383"/>
      </p:ext>
    </p:extLst>
  </p:cSld>
  <p:clrMapOvr>
    <a:masterClrMapping/>
  </p:clrMapOvr>
  <p:transition>
    <p:wheel spokes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D33C-7E9B-483A-8410-7A1817C1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508761"/>
            <a:ext cx="11029615" cy="18288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Urinary tract infections (UTI)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6A2DB-0709-8C81-C02D-31F3BC8B7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78241"/>
      </p:ext>
    </p:extLst>
  </p:cSld>
  <p:clrMapOvr>
    <a:masterClrMapping/>
  </p:clrMapOvr>
  <p:transition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08D9-3F2E-A291-8104-5DE333BA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61257"/>
            <a:ext cx="11029616" cy="156754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Let’s review!!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3EC241EB-C682-0EFF-1B8C-A48BE0A244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6140" y="2211355"/>
            <a:ext cx="4786604" cy="43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35367"/>
      </p:ext>
    </p:extLst>
  </p:cSld>
  <p:clrMapOvr>
    <a:masterClrMapping/>
  </p:clrMapOvr>
  <p:transition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45" y="1"/>
            <a:ext cx="11029616" cy="1350628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Acute pyelonephritis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510018"/>
            <a:ext cx="11482177" cy="5233054"/>
          </a:xfrm>
        </p:spPr>
        <p:txBody>
          <a:bodyPr>
            <a:noAutofit/>
          </a:bodyPr>
          <a:lstStyle/>
          <a:p>
            <a:r>
              <a:rPr lang="en-US" sz="2400" dirty="0"/>
              <a:t>Clinical symptoms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sudden fever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flank pain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tenderness</a:t>
            </a:r>
          </a:p>
          <a:p>
            <a:r>
              <a:rPr lang="en-US" sz="2400" dirty="0"/>
              <a:t>Infection usually begins in bladder and ascends the ureter into renal pelvis</a:t>
            </a:r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renal size may be slightly enlarged with altered renal parenchyma echogenicity secondary to edema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Color Doppler demonstrates absence of color in affected area of kidney</a:t>
            </a:r>
          </a:p>
          <a:p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3758813243"/>
      </p:ext>
    </p:extLst>
  </p:cSld>
  <p:clrMapOvr>
    <a:masterClrMapping/>
  </p:clrMapOvr>
  <p:transition>
    <p:wheel spokes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45" y="310565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5500" dirty="0"/>
              <a:t>Acute pyelonephritis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08" y="671804"/>
            <a:ext cx="5641019" cy="604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627" y="671804"/>
            <a:ext cx="5983312" cy="60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79647"/>
      </p:ext>
    </p:extLst>
  </p:cSld>
  <p:clrMapOvr>
    <a:masterClrMapping/>
  </p:clrMapOvr>
  <p:transition>
    <p:wheel spokes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45" y="-75501"/>
            <a:ext cx="11029616" cy="144290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Chronic pyelonephritis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4" y="1669409"/>
            <a:ext cx="11482177" cy="4587630"/>
          </a:xfrm>
        </p:spPr>
        <p:txBody>
          <a:bodyPr>
            <a:noAutofit/>
          </a:bodyPr>
          <a:lstStyle/>
          <a:p>
            <a:r>
              <a:rPr lang="en-US" sz="2400" dirty="0"/>
              <a:t>Repeated episodes of acute pyelonephritis cause the kidney to become scarred and decrease in size</a:t>
            </a:r>
          </a:p>
          <a:p>
            <a:r>
              <a:rPr lang="en-US" sz="2400" dirty="0"/>
              <a:t>Outline of the kidney may be irregular from scarring</a:t>
            </a:r>
          </a:p>
          <a:p>
            <a:r>
              <a:rPr lang="en-US" sz="2400" dirty="0"/>
              <a:t>Renal cortex becomes more echogenic than liver parenchyma</a:t>
            </a:r>
          </a:p>
          <a:p>
            <a:r>
              <a:rPr lang="en-US" sz="2400" dirty="0"/>
              <a:t>Renal pyramids become difficult to separate from the renal parenchyma</a:t>
            </a:r>
          </a:p>
        </p:txBody>
      </p:sp>
    </p:spTree>
    <p:extLst>
      <p:ext uri="{BB962C8B-B14F-4D97-AF65-F5344CB8AC3E}">
        <p14:creationId xmlns:p14="http://schemas.microsoft.com/office/powerpoint/2010/main" val="2364391082"/>
      </p:ext>
    </p:extLst>
  </p:cSld>
  <p:clrMapOvr>
    <a:masterClrMapping/>
  </p:clrMapOvr>
  <p:transition>
    <p:wheel spokes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1607-8755-2ABA-6196-E302DC4D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1418254"/>
            <a:ext cx="11029615" cy="2313991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Acquired pathology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9001F-0731-C6DC-ED11-62F84CC15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5186"/>
      </p:ext>
    </p:extLst>
  </p:cSld>
  <p:clrMapOvr>
    <a:masterClrMapping/>
  </p:clrMapOvr>
  <p:transition>
    <p:wheel spokes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nephrocalcinosis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619075"/>
            <a:ext cx="11482177" cy="5123998"/>
          </a:xfrm>
        </p:spPr>
        <p:txBody>
          <a:bodyPr>
            <a:noAutofit/>
          </a:bodyPr>
          <a:lstStyle/>
          <a:p>
            <a:r>
              <a:rPr lang="en-US" sz="2400" dirty="0"/>
              <a:t>Often in preemies (6-41%)</a:t>
            </a:r>
          </a:p>
          <a:p>
            <a:r>
              <a:rPr lang="en-US" sz="2400" dirty="0"/>
              <a:t>Calcification of the renal parenchyma, often in the medulla and rare in the cortex</a:t>
            </a:r>
          </a:p>
          <a:p>
            <a:r>
              <a:rPr lang="en-US" sz="2400" dirty="0"/>
              <a:t>Many underlying causes including: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Infants receiving long-term treatment for lung or heart disease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Medullary sponge kidney (</a:t>
            </a:r>
            <a:r>
              <a:rPr lang="en-US" sz="2400" dirty="0" err="1"/>
              <a:t>Cacchi</a:t>
            </a:r>
            <a:r>
              <a:rPr lang="en-US" sz="2400" dirty="0"/>
              <a:t>-Ricci disease)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Bartter syndrome</a:t>
            </a:r>
          </a:p>
        </p:txBody>
      </p:sp>
    </p:spTree>
    <p:extLst>
      <p:ext uri="{BB962C8B-B14F-4D97-AF65-F5344CB8AC3E}">
        <p14:creationId xmlns:p14="http://schemas.microsoft.com/office/powerpoint/2010/main" val="3643777421"/>
      </p:ext>
    </p:extLst>
  </p:cSld>
  <p:clrMapOvr>
    <a:masterClrMapping/>
  </p:clrMapOvr>
  <p:transition>
    <p:wheel spokes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ld Kidney Day - Medullary Sponge Kidney (MSK) typically presents as a  benign condition with often asymptomatic characteristics. However, it  carries the potential to precipitate complications such as urinary tract  infections and">
            <a:extLst>
              <a:ext uri="{FF2B5EF4-FFF2-40B4-BE49-F238E27FC236}">
                <a16:creationId xmlns:a16="http://schemas.microsoft.com/office/drawing/2014/main" id="{4F0DD25D-8819-363D-03D7-C7D8D9D5B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59" y="718457"/>
            <a:ext cx="5915607" cy="54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E46DE-12A1-F291-68DE-25948D08B7C4}"/>
              </a:ext>
            </a:extLst>
          </p:cNvPr>
          <p:cNvSpPr txBox="1"/>
          <p:nvPr/>
        </p:nvSpPr>
        <p:spPr>
          <a:xfrm>
            <a:off x="2771192" y="6466114"/>
            <a:ext cx="132251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https://encrypted-tbn0.gstatic.com/images?q=tbn:ANd9GcRRxLiCrTP-Ur7ukuOd47u-dSJ40pMMfe4uHU_uN0olmw&amp;s</a:t>
            </a:r>
          </a:p>
        </p:txBody>
      </p:sp>
    </p:spTree>
    <p:extLst>
      <p:ext uri="{BB962C8B-B14F-4D97-AF65-F5344CB8AC3E}">
        <p14:creationId xmlns:p14="http://schemas.microsoft.com/office/powerpoint/2010/main" val="2881912907"/>
      </p:ext>
    </p:extLst>
  </p:cSld>
  <p:clrMapOvr>
    <a:masterClrMapping/>
  </p:clrMapOvr>
  <p:transition>
    <p:wheel spokes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A7D1BA26-73B4-77C2-C8D9-538C41EE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3559" r="14423"/>
          <a:stretch>
            <a:fillRect/>
          </a:stretch>
        </p:blipFill>
        <p:spPr>
          <a:xfrm>
            <a:off x="569168" y="1007706"/>
            <a:ext cx="5365102" cy="4748569"/>
          </a:xfrm>
          <a:prstGeom prst="rect">
            <a:avLst/>
          </a:prstGeom>
        </p:spPr>
      </p:pic>
      <p:pic>
        <p:nvPicPr>
          <p:cNvPr id="4098" name="Picture 2" descr="The Kidney | IntechOpen">
            <a:extLst>
              <a:ext uri="{FF2B5EF4-FFF2-40B4-BE49-F238E27FC236}">
                <a16:creationId xmlns:a16="http://schemas.microsoft.com/office/drawing/2014/main" id="{F10524F0-E5DE-B624-46AA-1FE82F70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70" y="1007707"/>
            <a:ext cx="6148873" cy="47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FFD7E-8416-1A4E-A5EB-0AD9F2341988}"/>
              </a:ext>
            </a:extLst>
          </p:cNvPr>
          <p:cNvSpPr txBox="1"/>
          <p:nvPr/>
        </p:nvSpPr>
        <p:spPr>
          <a:xfrm>
            <a:off x="6969967" y="5915608"/>
            <a:ext cx="2858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https://www.intechopen.com/chapters/67118</a:t>
            </a:r>
          </a:p>
        </p:txBody>
      </p:sp>
    </p:spTree>
    <p:extLst>
      <p:ext uri="{BB962C8B-B14F-4D97-AF65-F5344CB8AC3E}">
        <p14:creationId xmlns:p14="http://schemas.microsoft.com/office/powerpoint/2010/main" val="2144023230"/>
      </p:ext>
    </p:extLst>
  </p:cSld>
  <p:clrMapOvr>
    <a:masterClrMapping/>
  </p:clrMapOvr>
  <p:transition>
    <p:wheel spokes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Renal vein thrombosis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610685"/>
            <a:ext cx="11224470" cy="5132387"/>
          </a:xfrm>
        </p:spPr>
        <p:txBody>
          <a:bodyPr>
            <a:noAutofit/>
          </a:bodyPr>
          <a:lstStyle/>
          <a:p>
            <a:r>
              <a:rPr lang="en-US" sz="2400" dirty="0"/>
              <a:t>Renal vein thrombosis is most likely to occur in dehydrated or septic infants</a:t>
            </a:r>
          </a:p>
          <a:p>
            <a:r>
              <a:rPr lang="en-US" sz="2400" dirty="0"/>
              <a:t>More prevalent in infants born to diabetic mothers or infants with shock, </a:t>
            </a:r>
            <a:r>
              <a:rPr lang="en-US" sz="2400" dirty="0" err="1"/>
              <a:t>glomulonephritis</a:t>
            </a:r>
            <a:r>
              <a:rPr lang="en-US" sz="2400" dirty="0"/>
              <a:t> ,or nephrotic syndrome</a:t>
            </a:r>
          </a:p>
          <a:p>
            <a:r>
              <a:rPr lang="en-US" sz="2400" dirty="0"/>
              <a:t>One or both kidneys may be involved</a:t>
            </a:r>
          </a:p>
          <a:p>
            <a:r>
              <a:rPr lang="en-US" sz="2400" dirty="0"/>
              <a:t>If thrombus reaches renal vein or IVC, it may be directly visualized within the vascular lumen</a:t>
            </a:r>
          </a:p>
        </p:txBody>
      </p:sp>
    </p:spTree>
    <p:extLst>
      <p:ext uri="{BB962C8B-B14F-4D97-AF65-F5344CB8AC3E}">
        <p14:creationId xmlns:p14="http://schemas.microsoft.com/office/powerpoint/2010/main" val="3429633544"/>
      </p:ext>
    </p:extLst>
  </p:cSld>
  <p:clrMapOvr>
    <a:masterClrMapping/>
  </p:clrMapOvr>
  <p:transition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C004-1DB9-1977-02D8-494106FF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69116"/>
            <a:ext cx="11029616" cy="9227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Renal vein thrombosis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ED841-171B-8C2B-F907-AA6D0E7A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77798"/>
            <a:ext cx="11029615" cy="6075940"/>
          </a:xfrm>
        </p:spPr>
        <p:txBody>
          <a:bodyPr>
            <a:normAutofit/>
          </a:bodyPr>
          <a:lstStyle/>
          <a:p>
            <a:r>
              <a:rPr lang="en-US" sz="2400" dirty="0"/>
              <a:t>Clinical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Hematuria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Low platelet count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Renal enlargement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Intrarenal vascular calcifications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Renal parenchymal echogenicity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Coexisting adrenal hemorrhage (</a:t>
            </a:r>
            <a:r>
              <a:rPr lang="en-US" sz="2400" dirty="0" err="1"/>
              <a:t>lt</a:t>
            </a:r>
            <a:r>
              <a:rPr lang="en-US" sz="2400" dirty="0"/>
              <a:t> &gt;rt)</a:t>
            </a:r>
          </a:p>
        </p:txBody>
      </p:sp>
    </p:spTree>
    <p:extLst>
      <p:ext uri="{BB962C8B-B14F-4D97-AF65-F5344CB8AC3E}">
        <p14:creationId xmlns:p14="http://schemas.microsoft.com/office/powerpoint/2010/main" val="2462755453"/>
      </p:ext>
    </p:extLst>
  </p:cSld>
  <p:clrMapOvr>
    <a:masterClrMapping/>
  </p:clrMapOvr>
  <p:transition>
    <p:wheel spokes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endParaRPr lang="en-US" sz="5500" dirty="0"/>
          </a:p>
        </p:txBody>
      </p:sp>
      <p:pic>
        <p:nvPicPr>
          <p:cNvPr id="2050" name="Picture 2" descr="Unusual Presentation of Renal Vein Thrombosis in a Preterm Infant |  Semantic Scholar">
            <a:extLst>
              <a:ext uri="{FF2B5EF4-FFF2-40B4-BE49-F238E27FC236}">
                <a16:creationId xmlns:a16="http://schemas.microsoft.com/office/drawing/2014/main" id="{01F7A542-5675-5187-3B7F-78149F8B40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8" y="629728"/>
            <a:ext cx="6297283" cy="53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349C8-B6D8-2876-A218-5DA54DE038B9}"/>
              </a:ext>
            </a:extLst>
          </p:cNvPr>
          <p:cNvSpPr txBox="1"/>
          <p:nvPr/>
        </p:nvSpPr>
        <p:spPr>
          <a:xfrm>
            <a:off x="117446" y="6298163"/>
            <a:ext cx="629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https://www.semanticscholar.org/paper/Unusual-Presentation-of-Renal-Vein-Thrombosis-in-a-Yang-Fu/e08ed0e0b00fa82c78bf6a40a0841711eb169dad</a:t>
            </a:r>
          </a:p>
        </p:txBody>
      </p:sp>
      <p:pic>
        <p:nvPicPr>
          <p:cNvPr id="2052" name="Picture 4" descr="Sonographic Findings in Fetal Renal Vein Thrombosis">
            <a:extLst>
              <a:ext uri="{FF2B5EF4-FFF2-40B4-BE49-F238E27FC236}">
                <a16:creationId xmlns:a16="http://schemas.microsoft.com/office/drawing/2014/main" id="{242F5CD4-9F52-5448-2B0F-1A6FB652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82" y="637562"/>
            <a:ext cx="5308120" cy="53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5E699-7118-36E6-65E6-1293AFC734DE}"/>
              </a:ext>
            </a:extLst>
          </p:cNvPr>
          <p:cNvSpPr txBox="1"/>
          <p:nvPr/>
        </p:nvSpPr>
        <p:spPr>
          <a:xfrm>
            <a:off x="6803472" y="6384022"/>
            <a:ext cx="4807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https://onlinelibrary.wiley.com/doi/abs/10.7863/ultra.34.8.1509</a:t>
            </a:r>
          </a:p>
        </p:txBody>
      </p:sp>
    </p:spTree>
    <p:extLst>
      <p:ext uri="{BB962C8B-B14F-4D97-AF65-F5344CB8AC3E}">
        <p14:creationId xmlns:p14="http://schemas.microsoft.com/office/powerpoint/2010/main" val="2428693796"/>
      </p:ext>
    </p:extLst>
  </p:cSld>
  <p:clrMapOvr>
    <a:masterClrMapping/>
  </p:clrMapOvr>
  <p:transition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84558"/>
            <a:ext cx="11029616" cy="123318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kidneys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00808"/>
            <a:ext cx="11029615" cy="4673818"/>
          </a:xfrm>
        </p:spPr>
        <p:txBody>
          <a:bodyPr>
            <a:noAutofit/>
          </a:bodyPr>
          <a:lstStyle/>
          <a:p>
            <a:r>
              <a:rPr lang="en-US" sz="2400" dirty="0"/>
              <a:t>Fetal lobulation may be visualized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Remnants of lobes with incomplete fusion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Glomerular filtration rate is low right after term birth; increases rapidly thereafter</a:t>
            </a:r>
          </a:p>
          <a:p>
            <a:r>
              <a:rPr lang="en-US" sz="2400" dirty="0"/>
              <a:t>Renal pyramids remain large in comparison to surrounding cortex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Cortex will continue to grow as pyramids regress in size</a:t>
            </a:r>
          </a:p>
          <a:p>
            <a:r>
              <a:rPr lang="en-US" sz="2400" dirty="0"/>
              <a:t>Less cortical fat in neonates allows for clear distinction of cortical-medullary differentiation </a:t>
            </a:r>
          </a:p>
        </p:txBody>
      </p:sp>
    </p:spTree>
    <p:extLst>
      <p:ext uri="{BB962C8B-B14F-4D97-AF65-F5344CB8AC3E}">
        <p14:creationId xmlns:p14="http://schemas.microsoft.com/office/powerpoint/2010/main" val="747993589"/>
      </p:ext>
    </p:extLst>
  </p:cSld>
  <p:clrMapOvr>
    <a:masterClrMapping/>
  </p:clrMapOvr>
  <p:transition>
    <p:wheel spokes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41404-2E27-F542-E08A-0EA05D03C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2" b="5556"/>
          <a:stretch>
            <a:fillRect/>
          </a:stretch>
        </p:blipFill>
        <p:spPr bwMode="auto">
          <a:xfrm>
            <a:off x="1912776" y="765111"/>
            <a:ext cx="8453534" cy="550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301886"/>
      </p:ext>
    </p:extLst>
  </p:cSld>
  <p:clrMapOvr>
    <a:masterClrMapping/>
  </p:clrMapOvr>
  <p:transition>
    <p:wheel spokes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Adrenal hemorrhage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72" y="1719743"/>
            <a:ext cx="11299970" cy="5023330"/>
          </a:xfrm>
        </p:spPr>
        <p:txBody>
          <a:bodyPr>
            <a:noAutofit/>
          </a:bodyPr>
          <a:lstStyle/>
          <a:p>
            <a:r>
              <a:rPr lang="en-US" sz="2400" dirty="0"/>
              <a:t>Difficult delivery, large size, infants of diabetic mothers, stress, hypoxia at delivery, septicemia, and shock are all predisposing factors</a:t>
            </a:r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Ovoid enlargement of gland or portion of gland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Appearance can range from anechoic to hyperechoic, or may be a mix of echogenicity depending on age and severity of process</a:t>
            </a:r>
          </a:p>
        </p:txBody>
      </p:sp>
    </p:spTree>
    <p:extLst>
      <p:ext uri="{BB962C8B-B14F-4D97-AF65-F5344CB8AC3E}">
        <p14:creationId xmlns:p14="http://schemas.microsoft.com/office/powerpoint/2010/main" val="2355437812"/>
      </p:ext>
    </p:extLst>
  </p:cSld>
  <p:clrMapOvr>
    <a:masterClrMapping/>
  </p:clrMapOvr>
  <p:transition>
    <p:wheel spokes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endParaRPr lang="en-US" sz="5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05" y="589749"/>
            <a:ext cx="5251943" cy="6153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448" y="589749"/>
            <a:ext cx="6318422" cy="59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34951"/>
      </p:ext>
    </p:extLst>
  </p:cSld>
  <p:clrMapOvr>
    <a:masterClrMapping/>
  </p:clrMapOvr>
  <p:transition>
    <p:wheel spokes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80" y="197304"/>
            <a:ext cx="11029616" cy="1188720"/>
          </a:xfrm>
        </p:spPr>
        <p:txBody>
          <a:bodyPr>
            <a:normAutofit/>
          </a:bodyPr>
          <a:lstStyle/>
          <a:p>
            <a:pPr algn="ctr"/>
            <a:endParaRPr lang="en-US" sz="5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45" y="578840"/>
            <a:ext cx="5866076" cy="5981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621" y="578841"/>
            <a:ext cx="6054813" cy="59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5878"/>
      </p:ext>
    </p:extLst>
  </p:cSld>
  <p:clrMapOvr>
    <a:masterClrMapping/>
  </p:clrMapOvr>
  <p:transition>
    <p:wheel spokes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8782"/>
            <a:ext cx="12117859" cy="1619076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Nephroblastoma (</a:t>
            </a:r>
            <a:r>
              <a:rPr lang="en-US" sz="4400" dirty="0" err="1"/>
              <a:t>wilms</a:t>
            </a:r>
            <a:r>
              <a:rPr lang="en-US" sz="4400" dirty="0"/>
              <a:t> tumor)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29" y="1568741"/>
            <a:ext cx="11115413" cy="5174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*Most common intraabdominal malignant renal tumor in young children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peaks between 2 and 5 years </a:t>
            </a:r>
          </a:p>
          <a:p>
            <a:r>
              <a:rPr lang="en-US" sz="2400" dirty="0"/>
              <a:t>Usually unilateral</a:t>
            </a:r>
          </a:p>
          <a:p>
            <a:r>
              <a:rPr lang="en-US" sz="2400" dirty="0"/>
              <a:t>Sonography can detect tumoral spread into renal vein, IVC, right atrium, and contralateral kidney</a:t>
            </a:r>
          </a:p>
          <a:p>
            <a:r>
              <a:rPr lang="en-US" sz="2400" dirty="0"/>
              <a:t>Spreads through renal sinus and </a:t>
            </a:r>
            <a:r>
              <a:rPr lang="en-US" sz="2400" dirty="0" err="1"/>
              <a:t>peripelvic</a:t>
            </a:r>
            <a:r>
              <a:rPr lang="en-US" sz="2400" dirty="0"/>
              <a:t> soft tissues, lymph nodes in renal hilum, and paraaortic areas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4328968"/>
      </p:ext>
    </p:extLst>
  </p:cSld>
  <p:clrMapOvr>
    <a:masterClrMapping/>
  </p:clrMapOvr>
  <p:transition>
    <p:wheel spokes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6169"/>
            <a:ext cx="12117859" cy="1426129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wilms</a:t>
            </a:r>
            <a:r>
              <a:rPr lang="en-US" sz="4400" dirty="0"/>
              <a:t> tumor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41" y="1702965"/>
            <a:ext cx="11482177" cy="4883589"/>
          </a:xfrm>
        </p:spPr>
        <p:txBody>
          <a:bodyPr>
            <a:noAutofit/>
          </a:bodyPr>
          <a:lstStyle/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Bulky, solid mass that can will distort renal sinus, pyramids, cortex, contour of kidney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Hydronephrosis may be present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Variable echotexture, areas of echogenicity and calcifications within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May demonstrate liquefaction if necrosis and hemorrhage occur</a:t>
            </a:r>
          </a:p>
        </p:txBody>
      </p:sp>
    </p:spTree>
    <p:extLst>
      <p:ext uri="{BB962C8B-B14F-4D97-AF65-F5344CB8AC3E}">
        <p14:creationId xmlns:p14="http://schemas.microsoft.com/office/powerpoint/2010/main" val="773782195"/>
      </p:ext>
    </p:extLst>
  </p:cSld>
  <p:clrMapOvr>
    <a:masterClrMapping/>
  </p:clrMapOvr>
  <p:transition>
    <p:wheel spokes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3824"/>
            <a:ext cx="12117859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500" dirty="0" err="1"/>
              <a:t>Nephroblastoma</a:t>
            </a:r>
            <a:r>
              <a:rPr lang="en-US" sz="5500" dirty="0"/>
              <a:t> (</a:t>
            </a:r>
            <a:r>
              <a:rPr lang="en-US" sz="5500" dirty="0" err="1"/>
              <a:t>wilms</a:t>
            </a:r>
            <a:r>
              <a:rPr lang="en-US" sz="5500" dirty="0"/>
              <a:t>’ tumor)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83" y="654342"/>
            <a:ext cx="5889505" cy="610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788" y="654341"/>
            <a:ext cx="6133071" cy="61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4610"/>
      </p:ext>
    </p:extLst>
  </p:cSld>
  <p:clrMapOvr>
    <a:masterClrMapping/>
  </p:clrMapOvr>
  <p:transition>
    <p:wheel spokes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613"/>
            <a:ext cx="12117859" cy="1317071"/>
          </a:xfrm>
        </p:spPr>
        <p:txBody>
          <a:bodyPr>
            <a:normAutofit/>
          </a:bodyPr>
          <a:lstStyle/>
          <a:p>
            <a:pPr algn="ctr"/>
            <a:r>
              <a:rPr lang="en-US" sz="5500" dirty="0"/>
              <a:t> </a:t>
            </a:r>
            <a:r>
              <a:rPr lang="en-US" sz="4400" dirty="0" err="1"/>
              <a:t>wilms</a:t>
            </a:r>
            <a:r>
              <a:rPr lang="en-US" sz="4400" dirty="0"/>
              <a:t> tumor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41" y="1669408"/>
            <a:ext cx="11482177" cy="4917145"/>
          </a:xfrm>
        </p:spPr>
        <p:txBody>
          <a:bodyPr>
            <a:noAutofit/>
          </a:bodyPr>
          <a:lstStyle/>
          <a:p>
            <a:r>
              <a:rPr lang="en-US" sz="2400" dirty="0"/>
              <a:t>Predisposing factors: </a:t>
            </a:r>
          </a:p>
          <a:p>
            <a:pPr lvl="1"/>
            <a:r>
              <a:rPr lang="en-US" sz="2400" dirty="0"/>
              <a:t>hepatoblastoma</a:t>
            </a:r>
          </a:p>
          <a:p>
            <a:pPr lvl="1"/>
            <a:r>
              <a:rPr lang="en-US" sz="2400" dirty="0" err="1"/>
              <a:t>pancreatoblastoma</a:t>
            </a:r>
            <a:endParaRPr lang="en-US" sz="2400" dirty="0"/>
          </a:p>
          <a:p>
            <a:pPr lvl="1"/>
            <a:r>
              <a:rPr lang="en-US" sz="2400" dirty="0"/>
              <a:t>Beckwith-Wiedemann syndrome</a:t>
            </a:r>
          </a:p>
          <a:p>
            <a:r>
              <a:rPr lang="en-US" sz="2400" dirty="0"/>
              <a:t>Wilms tumor may also occur spontaneously</a:t>
            </a:r>
          </a:p>
          <a:p>
            <a:r>
              <a:rPr lang="en-US" sz="2400" dirty="0"/>
              <a:t>Differentials include:</a:t>
            </a:r>
          </a:p>
          <a:p>
            <a:pPr lvl="1"/>
            <a:r>
              <a:rPr lang="en-US" sz="2400" dirty="0"/>
              <a:t>neuroblastoma </a:t>
            </a:r>
          </a:p>
          <a:p>
            <a:pPr lvl="1"/>
            <a:r>
              <a:rPr lang="en-US" sz="2400" dirty="0"/>
              <a:t>congenital mesoblastic nephroma</a:t>
            </a:r>
          </a:p>
        </p:txBody>
      </p:sp>
    </p:spTree>
    <p:extLst>
      <p:ext uri="{BB962C8B-B14F-4D97-AF65-F5344CB8AC3E}">
        <p14:creationId xmlns:p14="http://schemas.microsoft.com/office/powerpoint/2010/main" val="2044119366"/>
      </p:ext>
    </p:extLst>
  </p:cSld>
  <p:clrMapOvr>
    <a:masterClrMapping/>
  </p:clrMapOvr>
  <p:transition>
    <p:wheel spokes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5" y="114927"/>
            <a:ext cx="12051957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Congenital </a:t>
            </a:r>
            <a:r>
              <a:rPr lang="en-US" sz="4400" dirty="0" err="1"/>
              <a:t>mesoblastic</a:t>
            </a:r>
            <a:r>
              <a:rPr lang="en-US" sz="4400" dirty="0"/>
              <a:t> </a:t>
            </a:r>
            <a:r>
              <a:rPr lang="en-US" sz="4400" dirty="0" err="1"/>
              <a:t>nephroma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3" y="1543574"/>
            <a:ext cx="11308359" cy="5199499"/>
          </a:xfrm>
        </p:spPr>
        <p:txBody>
          <a:bodyPr>
            <a:noAutofit/>
          </a:bodyPr>
          <a:lstStyle/>
          <a:p>
            <a:r>
              <a:rPr lang="en-US" sz="2400" dirty="0"/>
              <a:t>Although rare, it’s the most common renal tumor of neonate</a:t>
            </a:r>
          </a:p>
          <a:p>
            <a:r>
              <a:rPr lang="en-US" sz="2400" dirty="0"/>
              <a:t>Benign, indistinguishable from Wilms</a:t>
            </a:r>
          </a:p>
          <a:p>
            <a:r>
              <a:rPr lang="en-US" sz="2400" dirty="0"/>
              <a:t>Sonographic findings: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Solid lesion with mixed echogenicity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Mass may extend through renal capsule into retroperitoneum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Found in children &lt;1 year of age (Wilms occurs in children older than one year)</a:t>
            </a:r>
          </a:p>
        </p:txBody>
      </p:sp>
    </p:spTree>
    <p:extLst>
      <p:ext uri="{BB962C8B-B14F-4D97-AF65-F5344CB8AC3E}">
        <p14:creationId xmlns:p14="http://schemas.microsoft.com/office/powerpoint/2010/main" val="1464534188"/>
      </p:ext>
    </p:extLst>
  </p:cSld>
  <p:clrMapOvr>
    <a:masterClrMapping/>
  </p:clrMapOvr>
  <p:transition>
    <p:wheel spokes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7767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neuroblastoma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736520"/>
            <a:ext cx="11482177" cy="4858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*Most common malignancy in children under one year</a:t>
            </a:r>
          </a:p>
          <a:p>
            <a:r>
              <a:rPr lang="en-US" sz="2400" dirty="0"/>
              <a:t>Malignant tumor arises in adrenal medulla</a:t>
            </a:r>
          </a:p>
          <a:p>
            <a:r>
              <a:rPr lang="en-US" sz="2400" dirty="0"/>
              <a:t>May be detected on antenatal sonography or at birth</a:t>
            </a:r>
          </a:p>
          <a:p>
            <a:r>
              <a:rPr lang="en-US" sz="2400" dirty="0"/>
              <a:t>Second most common abdominal tumor of childhood, occurring between 2 months and 2 years</a:t>
            </a:r>
          </a:p>
        </p:txBody>
      </p:sp>
    </p:spTree>
    <p:extLst>
      <p:ext uri="{BB962C8B-B14F-4D97-AF65-F5344CB8AC3E}">
        <p14:creationId xmlns:p14="http://schemas.microsoft.com/office/powerpoint/2010/main" val="3245147615"/>
      </p:ext>
    </p:extLst>
  </p:cSld>
  <p:clrMapOvr>
    <a:masterClrMapping/>
  </p:clrMapOvr>
  <p:transition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2D54-715C-93D8-FBF9-352A3809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-310392"/>
            <a:ext cx="11029616" cy="1535185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Kidneys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FAE9F-6BF8-1BE2-9BFE-7B8A50374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8882"/>
            <a:ext cx="11029615" cy="505719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chemeClr val="tx1"/>
                </a:solidFill>
              </a:rPr>
              <a:t>Medullary pyramids large and hypoechoic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chemeClr val="tx1"/>
                </a:solidFill>
              </a:rPr>
              <a:t>Surrounding cortex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quite thin; echogenicity essentially similar to or slightly greater than normal liver parenchyma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chemeClr val="tx1"/>
                </a:solidFill>
              </a:rPr>
              <a:t>Renal cortical echogenicity normally decreases to less than liver parenchyma, usually by 4 to 6 months of age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chemeClr val="tx1"/>
                </a:solidFill>
              </a:rPr>
              <a:t>Renal parenchyma consists of peripheral cortex, glomeruli, and several extensions to edge of renal sinus (column of </a:t>
            </a:r>
            <a:r>
              <a:rPr lang="en-US" sz="2600" dirty="0" err="1">
                <a:solidFill>
                  <a:schemeClr val="tx1"/>
                </a:solidFill>
              </a:rPr>
              <a:t>Bertin</a:t>
            </a:r>
            <a:r>
              <a:rPr lang="en-US" sz="26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chemeClr val="tx1"/>
                </a:solidFill>
              </a:rPr>
              <a:t>Medulla is more central- adjacent to calices</a:t>
            </a:r>
          </a:p>
          <a:p>
            <a:pPr eaLnBrk="1" hangingPunct="1"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chemeClr val="tx1"/>
                </a:solidFill>
              </a:rPr>
              <a:t>Normal cortex produces low-level, back-scattered echoes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03674"/>
      </p:ext>
    </p:extLst>
  </p:cSld>
  <p:clrMapOvr>
    <a:masterClrMapping/>
  </p:clrMapOvr>
  <p:transition>
    <p:wheel spokes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4927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Neuroblastoma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65" y="1593908"/>
            <a:ext cx="11482177" cy="5149165"/>
          </a:xfrm>
        </p:spPr>
        <p:txBody>
          <a:bodyPr>
            <a:noAutofit/>
          </a:bodyPr>
          <a:lstStyle/>
          <a:p>
            <a:r>
              <a:rPr lang="en-US" sz="2400" dirty="0"/>
              <a:t>Sonographic findings:</a:t>
            </a:r>
          </a:p>
          <a:p>
            <a:pPr lvl="1"/>
            <a:r>
              <a:rPr lang="en-US" sz="2400" dirty="0"/>
              <a:t>Highly echogenic</a:t>
            </a:r>
          </a:p>
          <a:p>
            <a:pPr lvl="1"/>
            <a:r>
              <a:rPr lang="en-US" sz="2400" dirty="0"/>
              <a:t>Calcification may be identified</a:t>
            </a:r>
          </a:p>
          <a:p>
            <a:pPr lvl="1"/>
            <a:r>
              <a:rPr lang="en-US" sz="2400" dirty="0"/>
              <a:t>Small tumors are homogeneous, large tumors are more complex</a:t>
            </a:r>
          </a:p>
          <a:p>
            <a:pPr lvl="1"/>
            <a:r>
              <a:rPr lang="en-US" sz="2400" dirty="0"/>
              <a:t>Adjacent kidney is displaced inferiorly</a:t>
            </a:r>
          </a:p>
          <a:p>
            <a:pPr lvl="1"/>
            <a:r>
              <a:rPr lang="en-US" sz="2400" dirty="0"/>
              <a:t>Use Doppler to distinguish between neuroblastoma and adrenal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4220470917"/>
      </p:ext>
    </p:extLst>
  </p:cSld>
  <p:clrMapOvr>
    <a:masterClrMapping/>
  </p:clrMapOvr>
  <p:transition>
    <p:wheel spokes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338E-127E-4607-A94D-E11FFA88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6228"/>
            <a:ext cx="11029616" cy="1468073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Other malignant retroperitoneal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4652-D606-4667-BC24-127CC6B1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2256639"/>
            <a:ext cx="11236111" cy="44864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Renal cell carcinoma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Rhabdomyosarcoma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Adrenal malignant tumors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err="1"/>
              <a:t>Pheochromocytoma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Adrenocortical carcinomas </a:t>
            </a:r>
          </a:p>
        </p:txBody>
      </p:sp>
    </p:spTree>
    <p:extLst>
      <p:ext uri="{BB962C8B-B14F-4D97-AF65-F5344CB8AC3E}">
        <p14:creationId xmlns:p14="http://schemas.microsoft.com/office/powerpoint/2010/main" val="1017472053"/>
      </p:ext>
    </p:extLst>
  </p:cSld>
  <p:clrMapOvr>
    <a:masterClrMapping/>
  </p:clrMapOvr>
  <p:transition>
    <p:wheel spokes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2D3A-92ED-C2DD-482E-AA109B92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6572"/>
            <a:ext cx="11029616" cy="858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Genitalia malformations: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26105-8BCA-6499-986A-44A1E5F0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27464"/>
            <a:ext cx="11029615" cy="4748169"/>
          </a:xfrm>
        </p:spPr>
        <p:txBody>
          <a:bodyPr>
            <a:noAutofit/>
          </a:bodyPr>
          <a:lstStyle/>
          <a:p>
            <a:pPr marL="12700">
              <a:lnSpc>
                <a:spcPct val="150000"/>
              </a:lnSpc>
              <a:spcBef>
                <a:spcPts val="0"/>
              </a:spcBef>
            </a:pPr>
            <a:r>
              <a:rPr lang="en-US" sz="2400" spc="-10" dirty="0">
                <a:solidFill>
                  <a:schemeClr val="tx1"/>
                </a:solidFill>
                <a:cs typeface="Calibri"/>
              </a:rPr>
              <a:t>Hypospadias</a:t>
            </a:r>
          </a:p>
          <a:p>
            <a:pPr marL="679600" lvl="2" indent="-342900">
              <a:lnSpc>
                <a:spcPts val="2335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en-US" sz="2400" spc="-5" dirty="0">
                <a:solidFill>
                  <a:schemeClr val="tx1"/>
                </a:solidFill>
                <a:cs typeface="Calibri"/>
              </a:rPr>
              <a:t>abnormal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opening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of</a:t>
            </a:r>
            <a:r>
              <a:rPr lang="en-US" sz="2400" spc="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the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urethra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along the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5" dirty="0">
                <a:solidFill>
                  <a:schemeClr val="tx1"/>
                </a:solidFill>
                <a:cs typeface="Calibri"/>
              </a:rPr>
              <a:t>ventral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aspect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of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the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penis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12700">
              <a:lnSpc>
                <a:spcPts val="2335"/>
              </a:lnSpc>
              <a:spcBef>
                <a:spcPts val="865"/>
              </a:spcBef>
            </a:pPr>
            <a:r>
              <a:rPr lang="en-US" sz="2400" spc="-5" dirty="0" err="1">
                <a:solidFill>
                  <a:schemeClr val="tx1"/>
                </a:solidFill>
                <a:cs typeface="Calibri"/>
              </a:rPr>
              <a:t>Cryptoorchidism</a:t>
            </a:r>
            <a:endParaRPr lang="en-US" sz="2400" spc="-5" dirty="0">
              <a:solidFill>
                <a:schemeClr val="tx1"/>
              </a:solidFill>
              <a:cs typeface="Calibri"/>
            </a:endParaRPr>
          </a:p>
          <a:p>
            <a:pPr marL="679600" lvl="2" indent="-342900">
              <a:lnSpc>
                <a:spcPts val="2335"/>
              </a:lnSpc>
              <a:spcBef>
                <a:spcPts val="865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undescended</a:t>
            </a:r>
            <a:r>
              <a:rPr lang="en-US" sz="2400" spc="-2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testicle(s)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12700">
              <a:lnSpc>
                <a:spcPts val="2335"/>
              </a:lnSpc>
              <a:spcBef>
                <a:spcPts val="865"/>
              </a:spcBef>
            </a:pPr>
            <a:r>
              <a:rPr lang="en-US" sz="2400" spc="-10" dirty="0">
                <a:solidFill>
                  <a:schemeClr val="tx1"/>
                </a:solidFill>
                <a:cs typeface="Calibri"/>
              </a:rPr>
              <a:t>Hermaphrodites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788820" lvl="1" indent="-342900"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2400" spc="-5" dirty="0">
                <a:solidFill>
                  <a:schemeClr val="tx1"/>
                </a:solidFill>
                <a:cs typeface="Calibri"/>
              </a:rPr>
              <a:t>ambiguous</a:t>
            </a:r>
            <a:r>
              <a:rPr lang="en-US" sz="2400" spc="-4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genitalia</a:t>
            </a:r>
          </a:p>
          <a:p>
            <a:pPr marL="788820" lvl="1" indent="-34290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788820" lvl="1" indent="-342900">
              <a:lnSpc>
                <a:spcPts val="1735"/>
              </a:lnSpc>
              <a:spcBef>
                <a:spcPts val="70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2400" spc="-5" dirty="0">
                <a:solidFill>
                  <a:schemeClr val="tx1"/>
                </a:solidFill>
                <a:cs typeface="Calibri"/>
              </a:rPr>
              <a:t>both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 ovaries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and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testicles 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present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121920">
              <a:lnSpc>
                <a:spcPts val="2335"/>
              </a:lnSpc>
            </a:pPr>
            <a:r>
              <a:rPr lang="en-US" sz="2400" spc="-10" dirty="0" err="1">
                <a:solidFill>
                  <a:schemeClr val="tx1"/>
                </a:solidFill>
                <a:cs typeface="Calibri"/>
              </a:rPr>
              <a:t>Gueve</a:t>
            </a:r>
            <a:r>
              <a:rPr lang="en-US" sz="2400" spc="-5" dirty="0" err="1">
                <a:solidFill>
                  <a:schemeClr val="tx1"/>
                </a:solidFill>
                <a:cs typeface="Calibri"/>
              </a:rPr>
              <a:t>doces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788820" lvl="1" indent="-342900">
              <a:spcBef>
                <a:spcPts val="65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2400" spc="-5" dirty="0">
                <a:solidFill>
                  <a:schemeClr val="tx1"/>
                </a:solidFill>
                <a:cs typeface="Calibri"/>
              </a:rPr>
              <a:t>born male,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look</a:t>
            </a:r>
            <a:r>
              <a:rPr lang="en-US" sz="2400" spc="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like</a:t>
            </a:r>
            <a:r>
              <a:rPr lang="en-US" sz="2400" spc="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a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 female,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5" dirty="0">
                <a:solidFill>
                  <a:schemeClr val="tx1"/>
                </a:solidFill>
                <a:cs typeface="Calibri"/>
              </a:rPr>
              <a:t>grow</a:t>
            </a:r>
            <a:r>
              <a:rPr lang="en-US" sz="2400" spc="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penises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at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 puberty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788820" lvl="1" indent="-342900">
              <a:spcBef>
                <a:spcPts val="65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2400" spc="-5" dirty="0">
                <a:solidFill>
                  <a:schemeClr val="tx1"/>
                </a:solidFill>
                <a:cs typeface="Calibri"/>
              </a:rPr>
              <a:t>lack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enzyme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that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produces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15" dirty="0">
                <a:solidFill>
                  <a:schemeClr val="tx1"/>
                </a:solidFill>
                <a:cs typeface="Calibri"/>
              </a:rPr>
              <a:t>dihydrotestosterone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788820" lvl="1" indent="-342900">
              <a:spcBef>
                <a:spcPts val="70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2400" spc="-10" dirty="0">
                <a:solidFill>
                  <a:schemeClr val="tx1"/>
                </a:solidFill>
                <a:cs typeface="Calibri"/>
              </a:rPr>
              <a:t>occurs</a:t>
            </a:r>
            <a:r>
              <a:rPr lang="en-US" sz="2400" spc="-1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in</a:t>
            </a:r>
            <a:r>
              <a:rPr lang="en-US" sz="2400" spc="-1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a</a:t>
            </a:r>
            <a:r>
              <a:rPr lang="en-US" sz="2400" spc="-15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cs typeface="Calibri"/>
              </a:rPr>
              <a:t>village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in</a:t>
            </a:r>
            <a:r>
              <a:rPr lang="en-US" sz="2400" spc="-1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Calibri"/>
              </a:rPr>
              <a:t>DR (also in Turkey and New Guinea)</a:t>
            </a:r>
          </a:p>
          <a:p>
            <a:pPr marL="788820" lvl="1" indent="-342900">
              <a:spcBef>
                <a:spcPts val="65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endParaRPr lang="en-US" sz="2400" spc="-10" dirty="0">
              <a:solidFill>
                <a:schemeClr val="tx1"/>
              </a:solidFill>
              <a:cs typeface="Calibri"/>
            </a:endParaRPr>
          </a:p>
          <a:p>
            <a:pPr marL="788820" lvl="1" indent="-342900">
              <a:spcBef>
                <a:spcPts val="65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0727460"/>
      </p:ext>
    </p:extLst>
  </p:cSld>
  <p:clrMapOvr>
    <a:masterClrMapping/>
  </p:clrMapOvr>
  <p:transition>
    <p:wheel spokes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ew of tropical beach">
            <a:extLst>
              <a:ext uri="{FF2B5EF4-FFF2-40B4-BE49-F238E27FC236}">
                <a16:creationId xmlns:a16="http://schemas.microsoft.com/office/drawing/2014/main" id="{7669378B-A667-4DB1-0EED-8AEDF94C1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" y="599148"/>
            <a:ext cx="11971175" cy="6106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D2EDB-BECA-F9F5-A0BE-07C633E49FD1}"/>
              </a:ext>
            </a:extLst>
          </p:cNvPr>
          <p:cNvSpPr txBox="1"/>
          <p:nvPr/>
        </p:nvSpPr>
        <p:spPr>
          <a:xfrm>
            <a:off x="811763" y="6046237"/>
            <a:ext cx="6674712" cy="65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88820" lvl="1" indent="-342900">
              <a:spcBef>
                <a:spcPts val="65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https://www.pbs.org/video/9-months-made-you-jonnys-story/</a:t>
            </a:r>
            <a:endParaRPr lang="en-US" sz="1800" dirty="0"/>
          </a:p>
          <a:p>
            <a:pPr marL="788820" lvl="1" indent="-342900">
              <a:spcBef>
                <a:spcPts val="65"/>
              </a:spcBef>
              <a:buFont typeface="Wingdings" panose="05000000000000000000" pitchFamily="2" charset="2"/>
              <a:buChar char="§"/>
              <a:tabLst>
                <a:tab pos="305435" algn="l"/>
              </a:tabLst>
            </a:pPr>
            <a:r>
              <a:rPr lang="en-US" sz="1800" spc="-10" dirty="0"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https://www.bbc.com/news/magazine-34290981</a:t>
            </a:r>
            <a:endParaRPr lang="en-US" sz="1800" spc="-1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797998"/>
      </p:ext>
    </p:extLst>
  </p:cSld>
  <p:clrMapOvr>
    <a:masterClrMapping/>
  </p:clrMapOvr>
  <p:transition>
    <p:wheel spokes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99FE-4866-9CBE-AC7D-D3C3EAA0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800" y="184558"/>
            <a:ext cx="7729728" cy="933415"/>
          </a:xfrm>
        </p:spPr>
        <p:txBody>
          <a:bodyPr>
            <a:normAutofit/>
          </a:bodyPr>
          <a:lstStyle/>
          <a:p>
            <a:r>
              <a:rPr lang="en-US" sz="4000" dirty="0"/>
              <a:t>Think questions…..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C4B60-7754-A319-EF6C-62ECC6A7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466" y="1434516"/>
            <a:ext cx="8182398" cy="5238925"/>
          </a:xfrm>
        </p:spPr>
        <p:txBody>
          <a:bodyPr/>
          <a:lstStyle/>
          <a:p>
            <a:pPr marL="12700" marR="120014">
              <a:lnSpc>
                <a:spcPts val="2500"/>
              </a:lnSpc>
              <a:spcBef>
                <a:spcPts val="700"/>
              </a:spcBef>
              <a:buAutoNum type="arabicPeriod"/>
              <a:tabLst>
                <a:tab pos="338455" algn="l"/>
              </a:tabLst>
            </a:pP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Discuss the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 pitfalls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24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sonographer</a:t>
            </a:r>
            <a:r>
              <a:rPr lang="en-US" sz="24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20" dirty="0">
                <a:solidFill>
                  <a:schemeClr val="tx1"/>
                </a:solidFill>
                <a:latin typeface="Calibri"/>
                <a:cs typeface="Calibri"/>
              </a:rPr>
              <a:t>may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encounter</a:t>
            </a:r>
            <a:r>
              <a:rPr lang="en-US" sz="24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in </a:t>
            </a:r>
            <a:r>
              <a:rPr lang="en-US" sz="2400" spc="-5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20" dirty="0">
                <a:solidFill>
                  <a:schemeClr val="tx1"/>
                </a:solidFill>
                <a:latin typeface="Calibri"/>
                <a:cs typeface="Calibri"/>
              </a:rPr>
              <a:t>fetus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with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renal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agenesis.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405765" algn="just">
              <a:lnSpc>
                <a:spcPts val="2500"/>
              </a:lnSpc>
              <a:spcBef>
                <a:spcPts val="1400"/>
              </a:spcBef>
              <a:buAutoNum type="arabicPeriod"/>
              <a:tabLst>
                <a:tab pos="338455" algn="l"/>
              </a:tabLst>
            </a:pP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In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a </a:t>
            </a:r>
            <a:r>
              <a:rPr lang="en-US" sz="2400" spc="-20" dirty="0">
                <a:solidFill>
                  <a:schemeClr val="tx1"/>
                </a:solidFill>
                <a:latin typeface="Calibri"/>
                <a:cs typeface="Calibri"/>
              </a:rPr>
              <a:t>fetus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with </a:t>
            </a:r>
            <a:r>
              <a:rPr lang="en-US" sz="2400" spc="-10" dirty="0" err="1">
                <a:solidFill>
                  <a:schemeClr val="tx1"/>
                </a:solidFill>
                <a:latin typeface="Calibri"/>
                <a:cs typeface="Calibri"/>
              </a:rPr>
              <a:t>multicystic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 dysplastic </a:t>
            </a:r>
            <a:r>
              <a:rPr lang="en-US" sz="2400" spc="-35" dirty="0">
                <a:solidFill>
                  <a:schemeClr val="tx1"/>
                </a:solidFill>
                <a:latin typeface="Calibri"/>
                <a:cs typeface="Calibri"/>
              </a:rPr>
              <a:t>kidney,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what </a:t>
            </a:r>
            <a:r>
              <a:rPr lang="en-US" sz="2400" spc="-5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should the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sonographer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look </a:t>
            </a:r>
            <a:r>
              <a:rPr lang="en-US" sz="2400" spc="-20" dirty="0">
                <a:solidFill>
                  <a:schemeClr val="tx1"/>
                </a:solidFill>
                <a:latin typeface="Calibri"/>
                <a:cs typeface="Calibri"/>
              </a:rPr>
              <a:t>for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in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the </a:t>
            </a:r>
            <a:r>
              <a:rPr lang="en-US" sz="2400" spc="-20" dirty="0">
                <a:solidFill>
                  <a:schemeClr val="tx1"/>
                </a:solidFill>
                <a:latin typeface="Calibri"/>
                <a:cs typeface="Calibri"/>
              </a:rPr>
              <a:t>contralateral </a:t>
            </a:r>
            <a:r>
              <a:rPr lang="en-US" sz="2400" spc="-5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kidney?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164465">
              <a:lnSpc>
                <a:spcPct val="79600"/>
              </a:lnSpc>
              <a:spcBef>
                <a:spcPts val="1435"/>
              </a:spcBef>
              <a:buAutoNum type="arabicPeriod"/>
              <a:tabLst>
                <a:tab pos="338455" algn="l"/>
              </a:tabLst>
            </a:pP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If 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hydronephrosis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is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noted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on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the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obstetric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ultrasound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examination,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what</a:t>
            </a:r>
            <a:r>
              <a:rPr lang="en-US" sz="24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should be 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examined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by </a:t>
            </a:r>
            <a:r>
              <a:rPr lang="en-US" sz="2400" spc="-5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sonographer?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  <a:spcBef>
                <a:spcPts val="1380"/>
              </a:spcBef>
              <a:buAutoNum type="arabicPeriod"/>
              <a:tabLst>
                <a:tab pos="338455" algn="l"/>
              </a:tabLst>
            </a:pPr>
            <a:r>
              <a:rPr lang="en-US" sz="2400" spc="-20" dirty="0">
                <a:solidFill>
                  <a:schemeClr val="tx1"/>
                </a:solidFill>
                <a:latin typeface="Calibri"/>
                <a:cs typeface="Calibri"/>
              </a:rPr>
              <a:t>Why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is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it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important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document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25" dirty="0">
                <a:solidFill>
                  <a:schemeClr val="tx1"/>
                </a:solidFill>
                <a:latin typeface="Calibri"/>
                <a:cs typeface="Calibri"/>
              </a:rPr>
              <a:t>fetal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gender</a:t>
            </a:r>
            <a:r>
              <a:rPr lang="en-US" sz="24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on </a:t>
            </a:r>
            <a:r>
              <a:rPr lang="en-US" sz="2400" spc="-5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an</a:t>
            </a:r>
            <a:r>
              <a:rPr lang="en-US" sz="2400" spc="-10" dirty="0">
                <a:solidFill>
                  <a:schemeClr val="tx1"/>
                </a:solidFill>
                <a:latin typeface="Calibri"/>
                <a:cs typeface="Calibri"/>
              </a:rPr>
              <a:t> ultrasound</a:t>
            </a:r>
            <a:r>
              <a:rPr lang="en-US" sz="24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spc="-15" dirty="0">
                <a:solidFill>
                  <a:schemeClr val="tx1"/>
                </a:solidFill>
                <a:latin typeface="Calibri"/>
                <a:cs typeface="Calibri"/>
              </a:rPr>
              <a:t>examination?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49120"/>
      </p:ext>
    </p:extLst>
  </p:cSld>
  <p:clrMapOvr>
    <a:masterClrMapping/>
  </p:clrMapOvr>
  <p:transition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FA31B-54B3-1F81-4C7D-F1036003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10394"/>
            <a:ext cx="11029616" cy="99829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Kidneys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ED1A2-CBD7-5F69-91A9-959239D4A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79510"/>
            <a:ext cx="11029615" cy="429584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Medullary pyramids- hypoechoic and arranged around central, echo-producing renal sinus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Arcuate vessels- intense specular echoes at corticomedullary junction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Increased cortical echogenicity results from glomeruli occupying larger proportion of cortical volume and location of 20% of loops of Henle within cortex as opposed to medulla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35463"/>
      </p:ext>
    </p:extLst>
  </p:cSld>
  <p:clrMapOvr>
    <a:masterClrMapping/>
  </p:clrMapOvr>
  <p:transition>
    <p:wheel spokes="1"/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0</TotalTime>
  <Words>2637</Words>
  <Application>Microsoft Office PowerPoint</Application>
  <PresentationFormat>Widescreen</PresentationFormat>
  <Paragraphs>368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Gill Sans MT</vt:lpstr>
      <vt:lpstr>Wingdings</vt:lpstr>
      <vt:lpstr>Parcel</vt:lpstr>
      <vt:lpstr>Neonatal &amp; pediatric adrenal and urinary system</vt:lpstr>
      <vt:lpstr>Objectives:</vt:lpstr>
      <vt:lpstr>Indications</vt:lpstr>
      <vt:lpstr>EXAMINATION PREPARATION</vt:lpstr>
      <vt:lpstr>EXAMINATION PREPARATION (cont’d)</vt:lpstr>
      <vt:lpstr>Let’s review!!</vt:lpstr>
      <vt:lpstr>kidneys</vt:lpstr>
      <vt:lpstr>Kidneys (cont’d)</vt:lpstr>
      <vt:lpstr>Kidneys (cont’d)</vt:lpstr>
      <vt:lpstr>Kidneys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Kidneys (cont’d)</vt:lpstr>
      <vt:lpstr>What can you do to improve visibility?</vt:lpstr>
      <vt:lpstr>Adrenal glands</vt:lpstr>
      <vt:lpstr>PowerPoint Presentation</vt:lpstr>
      <vt:lpstr>Urinary bladder</vt:lpstr>
      <vt:lpstr>PowerPoint Presentation</vt:lpstr>
      <vt:lpstr>Renal, adrenal, and bladder pathology</vt:lpstr>
      <vt:lpstr>Congenital urinary tract anomalies</vt:lpstr>
      <vt:lpstr>Hydronephrosis</vt:lpstr>
      <vt:lpstr>Hydronephrosis (cont’d)</vt:lpstr>
      <vt:lpstr>Vesicoureteral reflux (VUR)</vt:lpstr>
      <vt:lpstr>VUR (cont’d)</vt:lpstr>
      <vt:lpstr>PowerPoint Presentation</vt:lpstr>
      <vt:lpstr>Ureteropelvic junction(UPJ) obstruction</vt:lpstr>
      <vt:lpstr>UPJ (cont’d)</vt:lpstr>
      <vt:lpstr>PowerPoint Presentation</vt:lpstr>
      <vt:lpstr>PowerPoint Presentation</vt:lpstr>
      <vt:lpstr>Ureteral obstruction</vt:lpstr>
      <vt:lpstr>PowerPoint Presentation</vt:lpstr>
      <vt:lpstr>Duplex collecting system &amp; Ectopic ureterocele</vt:lpstr>
      <vt:lpstr>Duplex collecting system &amp; ectopic ureterocele</vt:lpstr>
      <vt:lpstr>PowerPoint Presentation</vt:lpstr>
      <vt:lpstr>Bladder outlet obstruction</vt:lpstr>
      <vt:lpstr>Bladder outlet obstruction (cont’d)</vt:lpstr>
      <vt:lpstr>Posterior Urethral Valve Obstruction (PUV)</vt:lpstr>
      <vt:lpstr>puv</vt:lpstr>
      <vt:lpstr>Urethral atresia</vt:lpstr>
      <vt:lpstr>Prune-belly syndrome</vt:lpstr>
      <vt:lpstr>PowerPoint Presentation</vt:lpstr>
      <vt:lpstr>PowerPoint Presentation</vt:lpstr>
      <vt:lpstr>Renal cystic disease</vt:lpstr>
      <vt:lpstr>Multicystic dysplastic kidney (MCDK)</vt:lpstr>
      <vt:lpstr>Mckd (cont’d)</vt:lpstr>
      <vt:lpstr>PowerPoint Presentation</vt:lpstr>
      <vt:lpstr>PowerPoint Presentation</vt:lpstr>
      <vt:lpstr>Hereditary Renal Cystic Disease</vt:lpstr>
      <vt:lpstr>Autosomal recessive polycystic kidney disease (ARPKD)</vt:lpstr>
      <vt:lpstr>Autosomal recessive polycystic kidney disease (ARPKD) (cont’d)</vt:lpstr>
      <vt:lpstr>Arpkd (cont’d)</vt:lpstr>
      <vt:lpstr>Autosomal dominant polycystic kidney disease (ADPKD)</vt:lpstr>
      <vt:lpstr>Adpkd (cont’d)</vt:lpstr>
      <vt:lpstr>PowerPoint Presentation</vt:lpstr>
      <vt:lpstr>PowerPoint Presentation</vt:lpstr>
      <vt:lpstr>Urinary tract infections (UTI)</vt:lpstr>
      <vt:lpstr>Acute pyelonephritis</vt:lpstr>
      <vt:lpstr>Acute pyelonephritis</vt:lpstr>
      <vt:lpstr>Chronic pyelonephritis</vt:lpstr>
      <vt:lpstr>Acquired pathology</vt:lpstr>
      <vt:lpstr>nephrocalcinosis</vt:lpstr>
      <vt:lpstr>PowerPoint Presentation</vt:lpstr>
      <vt:lpstr>PowerPoint Presentation</vt:lpstr>
      <vt:lpstr>Renal vein thrombosis</vt:lpstr>
      <vt:lpstr>Renal vein thrombosis (cont’d)</vt:lpstr>
      <vt:lpstr>PowerPoint Presentation</vt:lpstr>
      <vt:lpstr>PowerPoint Presentation</vt:lpstr>
      <vt:lpstr>Adrenal hemorrhage</vt:lpstr>
      <vt:lpstr>PowerPoint Presentation</vt:lpstr>
      <vt:lpstr>PowerPoint Presentation</vt:lpstr>
      <vt:lpstr>Nephroblastoma (wilms tumor)</vt:lpstr>
      <vt:lpstr>wilms tumor (cont’d)</vt:lpstr>
      <vt:lpstr>Nephroblastoma (wilms’ tumor)</vt:lpstr>
      <vt:lpstr> wilms tumor (cont’d)</vt:lpstr>
      <vt:lpstr>Congenital mesoblastic nephroma</vt:lpstr>
      <vt:lpstr>neuroblastoma</vt:lpstr>
      <vt:lpstr>Neuroblastoma (cont’d)</vt:lpstr>
      <vt:lpstr>Other malignant retroperitoneal tumors</vt:lpstr>
      <vt:lpstr>Genitalia malformations:</vt:lpstr>
      <vt:lpstr>PowerPoint Presentation</vt:lpstr>
      <vt:lpstr>Think questions…..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2020-02-03T20:19:32Z</dcterms:created>
  <dcterms:modified xsi:type="dcterms:W3CDTF">2024-06-13T12:26:05Z</dcterms:modified>
</cp:coreProperties>
</file>