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43"/>
  </p:notesMasterIdLst>
  <p:sldIdLst>
    <p:sldId id="256" r:id="rId3"/>
    <p:sldId id="303" r:id="rId4"/>
    <p:sldId id="257" r:id="rId5"/>
    <p:sldId id="302" r:id="rId6"/>
    <p:sldId id="281" r:id="rId7"/>
    <p:sldId id="277" r:id="rId8"/>
    <p:sldId id="298" r:id="rId9"/>
    <p:sldId id="278" r:id="rId10"/>
    <p:sldId id="279" r:id="rId11"/>
    <p:sldId id="275" r:id="rId12"/>
    <p:sldId id="276" r:id="rId13"/>
    <p:sldId id="258" r:id="rId14"/>
    <p:sldId id="283" r:id="rId15"/>
    <p:sldId id="284" r:id="rId16"/>
    <p:sldId id="285" r:id="rId17"/>
    <p:sldId id="286" r:id="rId18"/>
    <p:sldId id="287" r:id="rId19"/>
    <p:sldId id="288" r:id="rId20"/>
    <p:sldId id="293" r:id="rId21"/>
    <p:sldId id="290" r:id="rId22"/>
    <p:sldId id="295" r:id="rId23"/>
    <p:sldId id="292" r:id="rId24"/>
    <p:sldId id="294" r:id="rId25"/>
    <p:sldId id="299" r:id="rId26"/>
    <p:sldId id="260" r:id="rId27"/>
    <p:sldId id="261" r:id="rId28"/>
    <p:sldId id="262" r:id="rId29"/>
    <p:sldId id="297" r:id="rId30"/>
    <p:sldId id="300" r:id="rId31"/>
    <p:sldId id="263" r:id="rId32"/>
    <p:sldId id="264" r:id="rId33"/>
    <p:sldId id="265" r:id="rId34"/>
    <p:sldId id="266" r:id="rId35"/>
    <p:sldId id="267" r:id="rId36"/>
    <p:sldId id="268" r:id="rId37"/>
    <p:sldId id="270" r:id="rId38"/>
    <p:sldId id="296" r:id="rId39"/>
    <p:sldId id="289" r:id="rId40"/>
    <p:sldId id="301" r:id="rId41"/>
    <p:sldId id="304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F6FF65-E8D3-4055-957A-519A1DD73EE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F6AE29B-D176-45EF-9E32-6C512937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823BAC-1F9B-429B-83A6-935705FE393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7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1E46-2443-417D-808F-DB48F2D6C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FBF-F19D-442D-BB09-E63D62D6D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823BAC-1F9B-429B-83A6-935705FE393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6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0428-547E-4176-B7DA-33724B2AD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8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FB62-A268-4F31-AF8E-902E7C6DB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AFD1-8A98-4FB4-BF95-E9BDE7E8B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7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0E24-E020-4B3E-9EE2-E2D7EF8B9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42D3-C863-4BA6-973E-79074AFF3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8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2C3F-A25F-4574-A63F-3092EEE50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3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4FA4-87F4-41EF-98D0-B61D14C47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1E46-2443-417D-808F-DB48F2D6C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4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FBF-F19D-442D-BB09-E63D62D6D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0428-547E-4176-B7DA-33724B2AD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6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FB62-A268-4F31-AF8E-902E7C6DB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AFD1-8A98-4FB4-BF95-E9BDE7E8B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0E24-E020-4B3E-9EE2-E2D7EF8B9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42D3-C863-4BA6-973E-79074AFF3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2C3F-A25F-4574-A63F-3092EEE50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4FA4-87F4-41EF-98D0-B61D14C47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DACE75D-B4C7-4233-9748-A037E9CA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DACE75D-B4C7-4233-9748-A037E9CA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/>
              <a:t>PROSTATE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39644-DCE3-43D0-88A1-C5EFF6A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42D3-C863-4BA6-973E-79074AFF317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1D808-86A4-4318-8D65-060F98BF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57162"/>
            <a:ext cx="9163050" cy="63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ANATOMY (cont’d)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3"/>
            <a:ext cx="8574088" cy="4840287"/>
          </a:xfrm>
        </p:spPr>
        <p:txBody>
          <a:bodyPr/>
          <a:lstStyle/>
          <a:p>
            <a:r>
              <a:rPr lang="en-US" sz="2400" dirty="0"/>
              <a:t>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INFERIOR TO SEMINAL VESICLES AND BLADDER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SURROUNDS PROSTHETIC URETHRA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ANTERIOR TO RECTUM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POSTERIOR TO SPACE OF RETZIUS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69046"/>
            <a:ext cx="7406640" cy="950154"/>
          </a:xfrm>
        </p:spPr>
        <p:txBody>
          <a:bodyPr/>
          <a:lstStyle/>
          <a:p>
            <a:pPr algn="ctr"/>
            <a:r>
              <a:rPr lang="en-US" sz="4800" b="1" dirty="0"/>
              <a:t>FUNCTION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26488" cy="54864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SECRETES A THIN, ALKALINE FLUID INTO THE PROSTATIC URETHRA BY THE PROSTATIC DUCTS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SECRETION CONSTITUTES THE MAJORITY OF THE SEMINAL FLUID AND AIDS IN THE MOTILITY OF THE SPERM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GLANDULAR TISSUE PRODUCES PROSTATE SPECIFIC ANTIGEN (PSA)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TESTOSTERONE AND DIHYDROTESTOSTERONE REGULATES PROSTATE GROWTH AND FUNCTION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MOST ACCURATE METHOD TO CALCULATE PROSTATE FUNCTION IS B Y CALCULATING PROSTATE-SPECIFIC ANTIGEN DENSITY (PSAD)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14313"/>
            <a:ext cx="8747125" cy="1081087"/>
          </a:xfrm>
        </p:spPr>
        <p:txBody>
          <a:bodyPr/>
          <a:lstStyle/>
          <a:p>
            <a:pPr algn="ctr"/>
            <a:r>
              <a:rPr lang="en-US" sz="4800" b="1" dirty="0"/>
              <a:t>LAB VALUES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1676400"/>
            <a:ext cx="8213726" cy="5181600"/>
          </a:xfrm>
        </p:spPr>
        <p:txBody>
          <a:bodyPr lIns="0" tIns="0" rIns="0" bIns="0" numCol="1"/>
          <a:lstStyle/>
          <a:p>
            <a:r>
              <a:rPr lang="en-US" sz="2400" b="1" dirty="0"/>
              <a:t> PROSTATE SPECIFIC ANTIGEN (PSA)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PROTEIN PRODUCED BY NORMAL AND MALIGNANT CELLS OF THE PROSTATE GLAND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    NORMAL &lt;4.0 ng/mL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ELEVATED LEVELS OF PSA MAY INDICATE PROSTATE CANCER, A NONCANCEROUS CONDITION SUCH AS PROSTATITIS, OR PROSTATE ENLARGEMENT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74295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PSA ASSAYS</a:t>
            </a:r>
          </a:p>
          <a:p>
            <a:pPr marL="112014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MONOCLONAL</a:t>
            </a:r>
          </a:p>
          <a:p>
            <a:pPr marL="112014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POLYCLONAL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269046"/>
            <a:ext cx="8747125" cy="1497841"/>
          </a:xfrm>
        </p:spPr>
        <p:txBody>
          <a:bodyPr/>
          <a:lstStyle/>
          <a:p>
            <a:pPr algn="ctr"/>
            <a:r>
              <a:rPr lang="en-US" sz="4800" b="1" dirty="0"/>
              <a:t>VARIANTS OF THE PROSTATE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55625" y="1905000"/>
            <a:ext cx="8032750" cy="4495800"/>
          </a:xfrm>
        </p:spPr>
        <p:txBody>
          <a:bodyPr/>
          <a:lstStyle/>
          <a:p>
            <a:r>
              <a:rPr lang="en-US" sz="2400" dirty="0"/>
              <a:t>AGENESIS OF SEMINAL VESICLE</a:t>
            </a:r>
          </a:p>
          <a:p>
            <a:pPr marL="34290" indent="0">
              <a:buNone/>
            </a:pPr>
            <a:r>
              <a:rPr lang="en-US" sz="2400" dirty="0"/>
              <a:t>   - ASSOC. WITH IPSIALTERAL RENAL AGENESIS</a:t>
            </a:r>
          </a:p>
          <a:p>
            <a:r>
              <a:rPr lang="en-US" sz="2400" dirty="0"/>
              <a:t>CYSTS</a:t>
            </a:r>
          </a:p>
          <a:p>
            <a:r>
              <a:rPr lang="en-US" sz="2400" dirty="0"/>
              <a:t>PROSTATIC UTRICLE CYST</a:t>
            </a:r>
          </a:p>
          <a:p>
            <a:pPr marL="34290" indent="0">
              <a:buNone/>
            </a:pPr>
            <a:r>
              <a:rPr lang="en-US" sz="2400" dirty="0"/>
              <a:t>   -ASSOC. WITH UNILATERAL RENAL AGENESIS</a:t>
            </a:r>
          </a:p>
          <a:p>
            <a:r>
              <a:rPr lang="en-US" sz="2400" dirty="0"/>
              <a:t>EJACULATORY DUCT CYST</a:t>
            </a:r>
          </a:p>
          <a:p>
            <a:r>
              <a:rPr lang="en-US" sz="2400" dirty="0"/>
              <a:t>MULLERIAN DUCT CYST</a:t>
            </a:r>
          </a:p>
          <a:p>
            <a:r>
              <a:rPr lang="en-US" sz="2400" dirty="0"/>
              <a:t>AGENESIS OF VAS DEFERNS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76201"/>
            <a:ext cx="9375775" cy="1371600"/>
          </a:xfrm>
        </p:spPr>
        <p:txBody>
          <a:bodyPr/>
          <a:lstStyle/>
          <a:p>
            <a:pPr algn="ctr"/>
            <a:r>
              <a:rPr lang="en-US" sz="4800" b="1" dirty="0"/>
              <a:t>INDICATIONS FOR EXAM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55625" y="1447801"/>
            <a:ext cx="8032750" cy="4952999"/>
          </a:xfrm>
        </p:spPr>
        <p:txBody>
          <a:bodyPr/>
          <a:lstStyle/>
          <a:p>
            <a:r>
              <a:rPr lang="en-US" sz="2400" dirty="0"/>
              <a:t>URINARY SYMPTOMS</a:t>
            </a:r>
          </a:p>
          <a:p>
            <a:r>
              <a:rPr lang="en-US" sz="2400" dirty="0"/>
              <a:t>ABNORMAL PSA/LAB SCREENING</a:t>
            </a:r>
          </a:p>
          <a:p>
            <a:r>
              <a:rPr lang="en-US" sz="2400" dirty="0"/>
              <a:t>ABNORMAL DIGITAL EXAM</a:t>
            </a:r>
          </a:p>
          <a:p>
            <a:r>
              <a:rPr lang="en-US" sz="2400" dirty="0"/>
              <a:t>PAIN</a:t>
            </a:r>
          </a:p>
          <a:p>
            <a:r>
              <a:rPr lang="en-US" sz="2400" dirty="0"/>
              <a:t>HEMATOSPERMIA</a:t>
            </a:r>
          </a:p>
          <a:p>
            <a:r>
              <a:rPr lang="en-US" sz="2400" dirty="0"/>
              <a:t>OLIGOSPERMIA</a:t>
            </a:r>
          </a:p>
          <a:p>
            <a:r>
              <a:rPr lang="en-US" sz="2400" dirty="0"/>
              <a:t>INFERTILITY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-152399"/>
            <a:ext cx="8747125" cy="1600200"/>
          </a:xfrm>
        </p:spPr>
        <p:txBody>
          <a:bodyPr/>
          <a:lstStyle/>
          <a:p>
            <a:pPr algn="ctr"/>
            <a:r>
              <a:rPr lang="en-US" sz="4800" b="1" dirty="0"/>
              <a:t>SONOGRAPHIC EVALUATION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55625" y="1371600"/>
            <a:ext cx="8032750" cy="5029200"/>
          </a:xfrm>
        </p:spPr>
        <p:txBody>
          <a:bodyPr/>
          <a:lstStyle/>
          <a:p>
            <a:r>
              <a:rPr lang="en-US" sz="2400" dirty="0"/>
              <a:t>CAN BE PERFORMED BOTH TRANSABDOMINALLY OR TRANSRECTALLY</a:t>
            </a:r>
          </a:p>
          <a:p>
            <a:pPr marL="285750" indent="0">
              <a:buNone/>
            </a:pPr>
            <a:r>
              <a:rPr lang="en-US" sz="2600" dirty="0"/>
              <a:t>*TRANSRECTAL PREFERRED FOR SPATIAL    RESOLUTION AND IMAGE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"/>
            <a:ext cx="8747125" cy="1676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SONOGRAPHIC EVALUATION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5424" y="1676401"/>
            <a:ext cx="8721725" cy="4724399"/>
          </a:xfrm>
        </p:spPr>
        <p:txBody>
          <a:bodyPr/>
          <a:lstStyle/>
          <a:p>
            <a:r>
              <a:rPr lang="en-US" sz="2400" b="1" dirty="0"/>
              <a:t>TRANSABDOMINAL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PATIENT SUPINE WITH FULL BLADDER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CURVILINEAR LOW FREQUENCY TRANSDUCER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USE BLADDER AS A WINDOW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SWEEP THROUGH PROSTATE GLAND LONGITUDINALLY AND  TRANSVERSE TO OBTAIN NECESSARY IMAGES AND MEASUREMENTS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-76199"/>
            <a:ext cx="8747125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SONOGRAPHIC EVALUATION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447800"/>
            <a:ext cx="8642350" cy="5253038"/>
          </a:xfrm>
        </p:spPr>
        <p:txBody>
          <a:bodyPr/>
          <a:lstStyle/>
          <a:p>
            <a:r>
              <a:rPr lang="en-US" sz="2400" b="1" dirty="0"/>
              <a:t>TRANSRECTAL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PATIENT DECUBITUS WITH KNEES CLOSE TO CHEST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HIGH FREQUENCY TRANSRECTAL TRANSDUCER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SWEEP THROUGH PROSTATE GLAND LONGITUDINALLY AND TRANSVERSELY TO OBTAIN NECESSARY IMAGES AND MEASUREMENTS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PREPARE PROBE FOR TROPHON DISNINFECTION UPON COMPLETION OF EXAM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-152399"/>
            <a:ext cx="8747125" cy="1828800"/>
          </a:xfrm>
        </p:spPr>
        <p:txBody>
          <a:bodyPr/>
          <a:lstStyle/>
          <a:p>
            <a:pPr algn="ctr"/>
            <a:r>
              <a:rPr lang="en-US" sz="5500" b="1" dirty="0"/>
              <a:t>PROTOCOL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371600"/>
            <a:ext cx="8642350" cy="5329238"/>
          </a:xfrm>
        </p:spPr>
        <p:txBody>
          <a:bodyPr/>
          <a:lstStyle/>
          <a:p>
            <a:pPr lvl="1"/>
            <a:r>
              <a:rPr lang="en-US" sz="2400" dirty="0"/>
              <a:t> TRANSVERSE BASE</a:t>
            </a:r>
          </a:p>
          <a:p>
            <a:pPr lvl="1"/>
            <a:r>
              <a:rPr lang="en-US" sz="2400" dirty="0"/>
              <a:t> TRANSVERSE MID WITH AND WITHOUT MEASURE</a:t>
            </a:r>
          </a:p>
          <a:p>
            <a:pPr lvl="1"/>
            <a:r>
              <a:rPr lang="en-US" sz="2400" dirty="0"/>
              <a:t> TRANSVERSE APEX</a:t>
            </a:r>
          </a:p>
          <a:p>
            <a:pPr lvl="1"/>
            <a:r>
              <a:rPr lang="en-US" sz="2400" dirty="0"/>
              <a:t> TRANSVERSE SEMINAL VESICLES</a:t>
            </a:r>
          </a:p>
          <a:p>
            <a:pPr lvl="1"/>
            <a:r>
              <a:rPr lang="en-US" sz="2400" dirty="0"/>
              <a:t> LONGITUDINAL MID WITH AND WITHOUT MEASURE</a:t>
            </a:r>
          </a:p>
          <a:p>
            <a:pPr lvl="1"/>
            <a:r>
              <a:rPr lang="en-US" sz="2400" dirty="0"/>
              <a:t> LONG RIGHT OF MIDLINE</a:t>
            </a:r>
          </a:p>
          <a:p>
            <a:pPr lvl="1"/>
            <a:r>
              <a:rPr lang="en-US" sz="2400" dirty="0"/>
              <a:t> LONG LEFT OF MIDLINE</a:t>
            </a:r>
          </a:p>
          <a:p>
            <a:pPr lvl="1"/>
            <a:r>
              <a:rPr lang="en-US" sz="2400" dirty="0"/>
              <a:t> LONG SEMINAL VESICLES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0D01-8753-B62F-3E3B-AE0398E8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0493-7648-FCE5-C9E7-31994754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4343400"/>
          </a:xfrm>
        </p:spPr>
        <p:txBody>
          <a:bodyPr/>
          <a:lstStyle/>
          <a:p>
            <a:pPr marL="34290" indent="0">
              <a:buNone/>
            </a:pPr>
            <a:r>
              <a:rPr lang="en-US" dirty="0"/>
              <a:t>Upon completion of this presentation, students will be able 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Describe the embryology of the prostate and its relational anatomy.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Discuss the function of the prostate and correlating lab values.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Identify the indications for a prostate ultrasound.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Discuss protocol and the sonographic appearance of the prostate.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Distinguish between  benign and malignant processes.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Recognize the process of a prostate biopsy.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D0BD-4207-0821-C65A-6DBF2088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-152399"/>
            <a:ext cx="8747125" cy="1676400"/>
          </a:xfrm>
        </p:spPr>
        <p:txBody>
          <a:bodyPr/>
          <a:lstStyle/>
          <a:p>
            <a:pPr algn="ctr"/>
            <a:r>
              <a:rPr lang="en-US" b="1" dirty="0"/>
              <a:t>TRANSRECTAL IMAGING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2057400"/>
            <a:ext cx="8642350" cy="464343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733E5-3AC2-40CA-AD6F-5D1E016B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458200" cy="52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57162"/>
            <a:ext cx="8747125" cy="16097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SONOGRAPHIC APPEARANCE</a:t>
            </a:r>
            <a:br>
              <a:rPr lang="en-US" sz="3600" b="1" dirty="0"/>
            </a:br>
            <a:r>
              <a:rPr lang="en-US" sz="3600" b="1" dirty="0"/>
              <a:t>SEMINAL VESICLES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2057400"/>
            <a:ext cx="8642350" cy="464343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A0CD2-2510-4C45-B12E-FC684E43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37394"/>
            <a:ext cx="800100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76200"/>
            <a:ext cx="8747125" cy="1828800"/>
          </a:xfrm>
        </p:spPr>
        <p:txBody>
          <a:bodyPr/>
          <a:lstStyle/>
          <a:p>
            <a:pPr algn="ctr"/>
            <a:r>
              <a:rPr lang="en-US" sz="3600" dirty="0"/>
              <a:t>SONOGRAPHIC APPEARANCE</a:t>
            </a:r>
            <a:br>
              <a:rPr lang="en-US" sz="3600" dirty="0"/>
            </a:br>
            <a:r>
              <a:rPr lang="en-US" sz="3600" dirty="0"/>
              <a:t>TRANS PROSTATE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2057400"/>
            <a:ext cx="8642350" cy="46434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Anterior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4A089-F623-4452-A8CC-FEA4D47B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474119"/>
            <a:ext cx="6172200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B11BE9-1667-440C-A3A4-3C8D3EA4CC1B}"/>
              </a:ext>
            </a:extLst>
          </p:cNvPr>
          <p:cNvSpPr txBox="1"/>
          <p:nvPr/>
        </p:nvSpPr>
        <p:spPr>
          <a:xfrm>
            <a:off x="269875" y="400978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DEA9B-3F8C-468C-BA04-600E1B1523E2}"/>
              </a:ext>
            </a:extLst>
          </p:cNvPr>
          <p:cNvSpPr txBox="1"/>
          <p:nvPr/>
        </p:nvSpPr>
        <p:spPr>
          <a:xfrm>
            <a:off x="7819563" y="40559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A2D1E-0D02-4EA0-AAD1-7AC3A6AC987D}"/>
              </a:ext>
            </a:extLst>
          </p:cNvPr>
          <p:cNvSpPr txBox="1"/>
          <p:nvPr/>
        </p:nvSpPr>
        <p:spPr>
          <a:xfrm>
            <a:off x="3717925" y="625261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Posterior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868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226160"/>
            <a:ext cx="8747125" cy="154072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SONOGRAPHIC APPEARANCE</a:t>
            </a:r>
            <a:br>
              <a:rPr lang="en-US" sz="3600" dirty="0"/>
            </a:b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+mj-cs"/>
              </a:rPr>
              <a:t>LONG PROSTATE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2057400"/>
            <a:ext cx="8642350" cy="46434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11BE9-1667-440C-A3A4-3C8D3EA4CC1B}"/>
              </a:ext>
            </a:extLst>
          </p:cNvPr>
          <p:cNvSpPr txBox="1"/>
          <p:nvPr/>
        </p:nvSpPr>
        <p:spPr>
          <a:xfrm>
            <a:off x="44448" y="3960712"/>
            <a:ext cx="155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Superior-</a:t>
            </a:r>
          </a:p>
          <a:p>
            <a:r>
              <a:rPr lang="en-US" sz="2400" b="1" dirty="0"/>
              <a:t>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DEA9B-3F8C-468C-BA04-600E1B1523E2}"/>
              </a:ext>
            </a:extLst>
          </p:cNvPr>
          <p:cNvSpPr txBox="1"/>
          <p:nvPr/>
        </p:nvSpPr>
        <p:spPr>
          <a:xfrm>
            <a:off x="7391399" y="4038600"/>
            <a:ext cx="155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Inferior-Apex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A2D1E-0D02-4EA0-AAD1-7AC3A6AC987D}"/>
              </a:ext>
            </a:extLst>
          </p:cNvPr>
          <p:cNvSpPr txBox="1"/>
          <p:nvPr/>
        </p:nvSpPr>
        <p:spPr>
          <a:xfrm>
            <a:off x="3717925" y="625261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Posterior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1F008-0473-47B0-B909-A21377F4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93181"/>
            <a:ext cx="579119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57162"/>
            <a:ext cx="8747125" cy="160972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SONOGRAPHIC APPEARANCE</a:t>
            </a:r>
            <a:br>
              <a:rPr lang="en-US" sz="3600" dirty="0"/>
            </a:br>
            <a:r>
              <a:rPr lang="en-US" sz="3600" dirty="0">
                <a:latin typeface="Tahoma"/>
              </a:rPr>
              <a:t>VERUMONTANUM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2057400"/>
            <a:ext cx="8642350" cy="4643438"/>
          </a:xfrm>
        </p:spPr>
        <p:txBody>
          <a:bodyPr/>
          <a:lstStyle/>
          <a:p>
            <a:r>
              <a:rPr lang="en-US" sz="2400" dirty="0"/>
              <a:t>VERUMONTANUM- AREA WHERE SEMINAL VESICLES AND DUCTUS DEFERENS EMPTY INTO THE URETHRA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7612F-BB78-4F13-9734-0B86F9358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048000"/>
            <a:ext cx="4981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38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200" b="1" dirty="0"/>
              <a:t>BENIGN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/>
              <a:t>DISEASES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6200"/>
            <a:ext cx="7406640" cy="1889760"/>
          </a:xfrm>
        </p:spPr>
        <p:txBody>
          <a:bodyPr/>
          <a:lstStyle/>
          <a:p>
            <a:pPr algn="ctr"/>
            <a:r>
              <a:rPr lang="en-US" b="1" dirty="0"/>
              <a:t>BENIGN PROSTATIC HYPERTROPHY (BPH)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345488" cy="5562601"/>
          </a:xfrm>
        </p:spPr>
        <p:txBody>
          <a:bodyPr/>
          <a:lstStyle/>
          <a:p>
            <a:pPr marL="34290" indent="0"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OVER 70 YRS. OLD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FREQUENTLY ENLARGED MEDIAN LOBE (TRANSITIONAL ZONE) BULGING UPWARD TO BLADDER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SMOOTH ENLARGED GLAND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	(SOFT AND SYMMETRIC)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81000"/>
            <a:ext cx="7406640" cy="2057400"/>
          </a:xfrm>
        </p:spPr>
        <p:txBody>
          <a:bodyPr/>
          <a:lstStyle/>
          <a:p>
            <a:pPr algn="ctr"/>
            <a:r>
              <a:rPr lang="en-US" b="1" dirty="0"/>
              <a:t>BPH (CONT’D)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1"/>
            <a:ext cx="8458200" cy="5562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400" b="1" dirty="0"/>
              <a:t>SONOGRAPHIC APPEARANCE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ENLARGEMENT OF GLAND</a:t>
            </a:r>
          </a:p>
          <a:p>
            <a:pPr lvl="1"/>
            <a:r>
              <a:rPr lang="en-US" sz="2400" dirty="0"/>
              <a:t>POSSIBLE ENLARGEMENT WITH OR WITHOUT DISTINCT NODULES</a:t>
            </a:r>
          </a:p>
          <a:p>
            <a:pPr lvl="1"/>
            <a:r>
              <a:rPr lang="en-US" sz="2400" dirty="0"/>
              <a:t>HYPOECHOIC INNER REGION COMPARED TO PERIPHERAL</a:t>
            </a:r>
          </a:p>
          <a:p>
            <a:pPr lvl="1"/>
            <a:r>
              <a:rPr lang="en-US" sz="2400" dirty="0"/>
              <a:t>CENTRAL AND PERIPHERAL ZONES MAY BE COMPRESSED</a:t>
            </a:r>
          </a:p>
          <a:p>
            <a:pPr lvl="1"/>
            <a:r>
              <a:rPr lang="en-US" sz="2400" dirty="0"/>
              <a:t>MINUTE CALCULI (1-2mm) OFTEN CO-EXIST WITH BPH</a:t>
            </a:r>
          </a:p>
          <a:p>
            <a:pPr lvl="1"/>
            <a:r>
              <a:rPr lang="en-US" sz="2400" dirty="0"/>
              <a:t>MAY HAVE THICKENED BLADDER WALL AND TRABECULATIONS</a:t>
            </a:r>
          </a:p>
          <a:p>
            <a:pPr lvl="1"/>
            <a:r>
              <a:rPr lang="en-US" sz="2400" dirty="0"/>
              <a:t>POSSIBLE HYDRONEPHROSIS AND HYDROURETERS</a:t>
            </a:r>
          </a:p>
          <a:p>
            <a:pPr lvl="1"/>
            <a:r>
              <a:rPr lang="en-US" sz="2400" dirty="0"/>
              <a:t>ASYMMETRIC ENLARGEMENT SHOULD BE EVALUATED FOR MALIGNANT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BENIGN PROSTATIC HYPERTROPHY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58200" cy="4840287"/>
          </a:xfrm>
        </p:spPr>
        <p:txBody>
          <a:bodyPr/>
          <a:lstStyle/>
          <a:p>
            <a:r>
              <a:rPr lang="en-US" b="1" u="sng" dirty="0"/>
              <a:t>SONOGRAPHIC APPEARANCE</a:t>
            </a:r>
            <a:r>
              <a:rPr lang="en-US" b="1" dirty="0"/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BC91E-A364-4EC3-9F09-FA3A1F7B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7847"/>
            <a:ext cx="8153400" cy="60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81000"/>
            <a:ext cx="7406640" cy="2346960"/>
          </a:xfrm>
        </p:spPr>
        <p:txBody>
          <a:bodyPr/>
          <a:lstStyle/>
          <a:p>
            <a:pPr algn="ctr"/>
            <a:r>
              <a:rPr lang="en-US" b="1" dirty="0"/>
              <a:t>BPH (CONT’D)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1"/>
            <a:ext cx="8458200" cy="5486400"/>
          </a:xfrm>
        </p:spPr>
        <p:txBody>
          <a:bodyPr/>
          <a:lstStyle/>
          <a:p>
            <a:pPr marL="34290" indent="0">
              <a:buNone/>
            </a:pPr>
            <a:r>
              <a:rPr lang="en-US" sz="2400" b="1" dirty="0"/>
              <a:t>TREATMENT:</a:t>
            </a:r>
          </a:p>
          <a:p>
            <a:pPr lvl="1"/>
            <a:r>
              <a:rPr lang="en-US" sz="2400" dirty="0"/>
              <a:t>MEDICATION</a:t>
            </a:r>
          </a:p>
          <a:p>
            <a:pPr lvl="1"/>
            <a:r>
              <a:rPr lang="en-US" sz="2400" dirty="0"/>
              <a:t>SURGICAL THERAPIES: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TURP- </a:t>
            </a:r>
            <a:r>
              <a:rPr lang="en-US" sz="2400" dirty="0">
                <a:highlight>
                  <a:srgbClr val="FFFF00"/>
                </a:highlight>
              </a:rPr>
              <a:t>T</a:t>
            </a:r>
            <a:r>
              <a:rPr lang="en-US" sz="2400" dirty="0"/>
              <a:t>RANS</a:t>
            </a:r>
            <a:r>
              <a:rPr lang="en-US" sz="2400" dirty="0">
                <a:highlight>
                  <a:srgbClr val="FFFF00"/>
                </a:highlight>
              </a:rPr>
              <a:t>U</a:t>
            </a:r>
            <a:r>
              <a:rPr lang="en-US" sz="2400" dirty="0"/>
              <a:t>RETHRAL </a:t>
            </a:r>
            <a:r>
              <a:rPr lang="en-US" sz="2400" dirty="0">
                <a:highlight>
                  <a:srgbClr val="FFFF00"/>
                </a:highlight>
              </a:rPr>
              <a:t>R</a:t>
            </a:r>
            <a:r>
              <a:rPr lang="en-US" sz="2400" dirty="0"/>
              <a:t>ESECTION OF THE </a:t>
            </a:r>
            <a:r>
              <a:rPr lang="en-US" sz="2400" dirty="0">
                <a:highlight>
                  <a:srgbClr val="FFFF00"/>
                </a:highlight>
              </a:rPr>
              <a:t>P</a:t>
            </a:r>
            <a:r>
              <a:rPr lang="en-US" sz="2400" dirty="0"/>
              <a:t>ROSTATE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PROSTATECTOMY</a:t>
            </a:r>
          </a:p>
          <a:p>
            <a:pPr lvl="1"/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ANATOMY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3"/>
            <a:ext cx="8878888" cy="4840287"/>
          </a:xfrm>
        </p:spPr>
        <p:txBody>
          <a:bodyPr/>
          <a:lstStyle/>
          <a:p>
            <a:r>
              <a:rPr lang="en-US" sz="2400" dirty="0"/>
              <a:t>LIES BETWEEN THE UROGENITAL DIAPHRAGM AND BLADDER OUTLET</a:t>
            </a:r>
          </a:p>
          <a:p>
            <a:r>
              <a:rPr lang="en-US" sz="2400" dirty="0"/>
              <a:t>OVAL,CONE, OR CHESTNUT SHAPED</a:t>
            </a:r>
          </a:p>
          <a:p>
            <a:r>
              <a:rPr lang="en-US" sz="2400" dirty="0"/>
              <a:t>AVERAGE SIZE:    3-4 CM IN LENGTH</a:t>
            </a:r>
          </a:p>
          <a:p>
            <a:pPr lvl="4">
              <a:buFont typeface="Wingdings" pitchFamily="2" charset="2"/>
              <a:buNone/>
            </a:pPr>
            <a:r>
              <a:rPr lang="en-US" sz="2400" dirty="0"/>
              <a:t>           2-3 CM IN HEIGHT &amp; WIDTH</a:t>
            </a:r>
          </a:p>
          <a:p>
            <a:r>
              <a:rPr lang="en-US" sz="2400" dirty="0"/>
              <a:t>PROSTATE VOLUME: GENERALLY INCREASES WITH AGE (&lt;30 CC)	</a:t>
            </a:r>
          </a:p>
          <a:p>
            <a:r>
              <a:rPr lang="en-US" sz="2400" dirty="0"/>
              <a:t>ENLARGING PROSTATE PRODUCES MORE PROSTATE SPECIFIC ANTIGEN (PSA)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228600"/>
            <a:ext cx="7406640" cy="21945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PROSTATITIS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/>
          <a:lstStyle/>
          <a:p>
            <a:pPr lvl="1"/>
            <a:r>
              <a:rPr lang="en-US" sz="2400" dirty="0"/>
              <a:t>ACUTE INFLAMMATION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USUALLY OCCURS IN PERIPHERAL ZONE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COMPLICATION OF ABSCESS 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SWELLING AND TENDERNESS ON EXAM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DECREASED ECHOGENICITY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UNIFORMLY HOMOGENEOUS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INCREASED VASCULARITY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SONOGRAPHIC FINDINGS: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USUALLY NORMAL APPEARANCE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MAY HAVE DIFFUSE HYPERECHOIC APPEARANCE OF PZ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HYPERVASCULARITY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HYPOECHOIC MASS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ABSCESS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22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609600"/>
            <a:ext cx="7406640" cy="25755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PROSTATITIS (cont’d)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5334000"/>
          </a:xfrm>
        </p:spPr>
        <p:txBody>
          <a:bodyPr/>
          <a:lstStyle/>
          <a:p>
            <a:r>
              <a:rPr lang="en-US" sz="2400" b="1" dirty="0"/>
              <a:t>CHRONIC INFLAMMATION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RECURRENT EPISODES OF ACUTE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CLINICAL PRESENTATION VARIES, MAY HAVE MODERATE  SWELLING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MAY BE ASYMMETRICAL</a:t>
            </a:r>
          </a:p>
          <a:p>
            <a:pPr marL="205740" lvl="1" indent="0"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600" dirty="0"/>
              <a:t>SONOGRAPHIC FINDINGS: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 INHOMOGENEOUS TEXTURE WITH FOCAL HYPOECHOGENIC AREAS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COMMONLY CALCULI ARE PRESENT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CAPSULAR THICKENING AND/OR IRREGULARITY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81000"/>
            <a:ext cx="7406640" cy="207791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PROSTATIC CALCULI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97888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SMALL 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 2-3 mm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SHADOWING, COULD CAUSE REVERBERATION COMET TAIL ARTIFACT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IN BPH, TYPICALLY ARRANGED IN CHAIN NEAR NODULE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LARGE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DENSE ECHOGENIC FOCI WITH SHADOWING</a:t>
            </a:r>
          </a:p>
          <a:p>
            <a:pPr lvl="1">
              <a:lnSpc>
                <a:spcPct val="90000"/>
              </a:lnSpc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533400"/>
            <a:ext cx="7406640" cy="24993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PROSTATIC CYSTS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USUALLY ASYMPTOMATIC</a:t>
            </a:r>
          </a:p>
          <a:p>
            <a:r>
              <a:rPr lang="en-US" sz="2400" dirty="0"/>
              <a:t>ACQUIRED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RETENTION CYSTS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SMOOTH WALL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ANECHOIC WITH POSTERIOR ENHANCEMENT</a:t>
            </a:r>
          </a:p>
          <a:p>
            <a:r>
              <a:rPr lang="en-US" sz="2400" dirty="0"/>
              <a:t>CONGENITAL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SEMINAL VESICLE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-152400"/>
            <a:ext cx="7793037" cy="152400"/>
          </a:xfrm>
        </p:spPr>
        <p:txBody>
          <a:bodyPr>
            <a:normAutofit fontScale="90000"/>
          </a:bodyPr>
          <a:lstStyle/>
          <a:p>
            <a:pPr algn="ctr"/>
            <a:endParaRPr lang="en-US" sz="6600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905000"/>
            <a:ext cx="8715375" cy="552291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5400" b="1" dirty="0"/>
              <a:t>MALIGNANT</a:t>
            </a:r>
          </a:p>
          <a:p>
            <a:pPr algn="ctr">
              <a:buFont typeface="Wingdings" pitchFamily="2" charset="2"/>
              <a:buNone/>
            </a:pPr>
            <a:r>
              <a:rPr lang="en-US" sz="5400" b="1" dirty="0"/>
              <a:t>DISEASES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81000"/>
            <a:ext cx="7406640" cy="2346960"/>
          </a:xfrm>
        </p:spPr>
        <p:txBody>
          <a:bodyPr/>
          <a:lstStyle/>
          <a:p>
            <a:pPr algn="ctr"/>
            <a:r>
              <a:rPr lang="en-US" sz="4800" b="1" dirty="0"/>
              <a:t> CARCINOMAS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1999" cy="4724400"/>
          </a:xfrm>
        </p:spPr>
        <p:txBody>
          <a:bodyPr>
            <a:normAutofit/>
          </a:bodyPr>
          <a:lstStyle/>
          <a:p>
            <a:r>
              <a:rPr lang="en-US" sz="2400" dirty="0"/>
              <a:t>SMALLER- GENERALLY LESS ECHOGENIC THAN SURROUNDING TISSUE</a:t>
            </a:r>
          </a:p>
          <a:p>
            <a:r>
              <a:rPr lang="en-US" sz="2400" dirty="0"/>
              <a:t>LARGER- BECOME ISOECHOIC TO SURROUNDING TISSUE AND EVENTUALLY BECOME MORE ECHOGENIC</a:t>
            </a:r>
          </a:p>
          <a:p>
            <a:pPr marL="34290" indent="0">
              <a:buNone/>
            </a:pPr>
            <a:r>
              <a:rPr lang="en-US" sz="2400" dirty="0"/>
              <a:t>*ULTRASOUND NOT ABLE TO DIFFERENTIATE MALIGNANT VS BENIGN LESIONS WITH CERTAINTY</a:t>
            </a:r>
          </a:p>
          <a:p>
            <a:pPr marL="3429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04800"/>
            <a:ext cx="7406640" cy="1905000"/>
          </a:xfrm>
        </p:spPr>
        <p:txBody>
          <a:bodyPr/>
          <a:lstStyle/>
          <a:p>
            <a:pPr algn="ctr"/>
            <a:r>
              <a:rPr lang="en-US" sz="4000" b="1" dirty="0"/>
              <a:t>SONOGRAPHIC APPEARANCE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50288" cy="55626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IRREGULAR MARGINATED PERIPHERALLY HYPOECHOIC LESION</a:t>
            </a:r>
          </a:p>
          <a:p>
            <a:r>
              <a:rPr lang="en-US" sz="2400" dirty="0"/>
              <a:t>CAPSULAR DISTORTION</a:t>
            </a:r>
          </a:p>
          <a:p>
            <a:r>
              <a:rPr lang="en-US" sz="2400" dirty="0"/>
              <a:t>CAPSULAR DISRUPTION</a:t>
            </a:r>
          </a:p>
          <a:p>
            <a:r>
              <a:rPr lang="en-US" sz="2400" dirty="0"/>
              <a:t>ECHOGENIC ASYMMETRY</a:t>
            </a:r>
          </a:p>
          <a:p>
            <a:r>
              <a:rPr lang="en-US" sz="2400" dirty="0"/>
              <a:t>DISTENDED, THICK BLADDER WITH TRABECULATIONS</a:t>
            </a:r>
          </a:p>
          <a:p>
            <a:r>
              <a:rPr lang="en-US" sz="2400" dirty="0"/>
              <a:t>BILATERAL HYRONEPHROSIS AND HYDROURETERS</a:t>
            </a:r>
          </a:p>
          <a:p>
            <a:r>
              <a:rPr lang="en-US" sz="2400" dirty="0"/>
              <a:t>LOSS OF SMOOTH CONTOUR INAREA OF LESION INDICATING EXTRACAPSULAR SPREAD</a:t>
            </a:r>
          </a:p>
          <a:p>
            <a:r>
              <a:rPr lang="en-US" sz="2400" dirty="0"/>
              <a:t>INCREASED VASCULARITY</a:t>
            </a:r>
          </a:p>
          <a:p>
            <a:r>
              <a:rPr lang="en-US" sz="2400" dirty="0"/>
              <a:t>25% OF CARCINOMAS MAY NOT BE SEEN SONOGRAPHICALLY WITH THE ENDORECTAL PROBE</a:t>
            </a:r>
          </a:p>
          <a:p>
            <a:pPr marL="411480" lvl="2" indent="0">
              <a:buNone/>
            </a:pPr>
            <a:r>
              <a:rPr lang="en-US" sz="2400" dirty="0"/>
              <a:t>-LOCATED WITHIN CENTRAL GLAND OR ANTERIOR LOBE</a:t>
            </a:r>
          </a:p>
          <a:p>
            <a:pPr marL="411480" lvl="2" indent="0">
              <a:buNone/>
            </a:pPr>
            <a:r>
              <a:rPr lang="en-US" sz="2400" dirty="0"/>
              <a:t>-MAJORITY FOUND IN PERIPHERAL ZONE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SONOGRAPHIC APPEARANCE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7713"/>
            <a:ext cx="8269288" cy="4840287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D33AF-5714-4318-8493-F5649DDA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426720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5235-AC51-4AB6-B937-786B30B12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38200"/>
            <a:ext cx="4343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31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04800"/>
            <a:ext cx="7406640" cy="20534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PROSTATE BIOPSY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1"/>
            <a:ext cx="8726488" cy="5334000"/>
          </a:xfrm>
        </p:spPr>
        <p:txBody>
          <a:bodyPr/>
          <a:lstStyle/>
          <a:p>
            <a:r>
              <a:rPr lang="en-US" sz="2400" dirty="0"/>
              <a:t>INDICATED IN PATIENTS WITH QUESTIONABLE LAB WORK OR PRIOR IMAGING STUDIES/ ABNORMAL DIGITIAL EXAM</a:t>
            </a:r>
          </a:p>
          <a:p>
            <a:pPr lvl="1"/>
            <a:r>
              <a:rPr lang="en-US" sz="2400" dirty="0"/>
              <a:t>TRANSRECTAL </a:t>
            </a:r>
          </a:p>
          <a:p>
            <a:pPr lvl="1"/>
            <a:r>
              <a:rPr lang="en-US" sz="2400" dirty="0"/>
              <a:t>TRANSPERINEAL (IF ABSENT RECTUM)</a:t>
            </a:r>
          </a:p>
          <a:p>
            <a:r>
              <a:rPr lang="en-US" sz="2400" dirty="0"/>
              <a:t>MAY ALSO BE USED FOR ABSCESS DRAINAGE</a:t>
            </a:r>
          </a:p>
          <a:p>
            <a:endParaRPr lang="en-US" sz="3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-304800"/>
            <a:ext cx="7406640" cy="2270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PROSTATE BIOPSY 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1"/>
            <a:ext cx="8650288" cy="5105400"/>
          </a:xfrm>
        </p:spPr>
        <p:txBody>
          <a:bodyPr>
            <a:normAutofit/>
          </a:bodyPr>
          <a:lstStyle/>
          <a:p>
            <a:r>
              <a:rPr lang="en-US" sz="2800" dirty="0"/>
              <a:t>LESION DIRECTED: BASED ON SONOGRAPHIC LESION (RARE)</a:t>
            </a:r>
          </a:p>
          <a:p>
            <a:r>
              <a:rPr lang="en-US" sz="2800" dirty="0"/>
              <a:t>SYSTEMIC SEXTANT: SYSTEMATIC BX TO PERIPHERAL ZONE ONLY (ex-3 ON THE RT, 3 LT)</a:t>
            </a:r>
          </a:p>
          <a:p>
            <a:r>
              <a:rPr lang="en-US" sz="2800" dirty="0"/>
              <a:t>PARASAGITTAL SEXTANT: SYSTEMTIC SEXTANT BX + ADDITONAL CORES IN LATERAL ASPECTS OF PERIPHERAL ZONE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/>
              <a:t>ANATOMY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3"/>
            <a:ext cx="8878888" cy="4840287"/>
          </a:xfrm>
        </p:spPr>
        <p:txBody>
          <a:bodyPr/>
          <a:lstStyle/>
          <a:p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04383-6061-4FF2-92C5-7B230A73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214314"/>
            <a:ext cx="8574088" cy="6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1510-E2CA-0371-F097-DFDBF6C4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8D63-8E99-6C15-BFB0-0AAF708B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 descr="Young woman doubts and questioning everything Young woman doubts and questioning everything. Young girl in casual clothes surrounded by a question mark. Flat cartoon vector illustration. curious stock illustrations">
            <a:extLst>
              <a:ext uri="{FF2B5EF4-FFF2-40B4-BE49-F238E27FC236}">
                <a16:creationId xmlns:a16="http://schemas.microsoft.com/office/drawing/2014/main" id="{57818125-F975-DB5D-824B-76BB02ED91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867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7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73A34-BD35-45FF-82F8-CEB3D195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42D3-C863-4BA6-973E-79074AFF31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E6CB9-51B1-4CC2-A8ED-BA8AB25C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ANATOMY (cont’d)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3"/>
            <a:ext cx="8878888" cy="4840287"/>
          </a:xfrm>
        </p:spPr>
        <p:txBody>
          <a:bodyPr/>
          <a:lstStyle/>
          <a:p>
            <a:r>
              <a:rPr lang="en-US" sz="2400" dirty="0"/>
              <a:t>COMPOSED OF GLANDULAR AND FIBROMUSCULAR TISSUE</a:t>
            </a:r>
          </a:p>
          <a:p>
            <a:r>
              <a:rPr lang="en-US" sz="2400" dirty="0"/>
              <a:t>ENCAPSULATED WITH COLLAGEN, SMOOTH MUSCLE AND ELASTIN</a:t>
            </a:r>
          </a:p>
          <a:p>
            <a:r>
              <a:rPr lang="en-US" sz="2400" dirty="0"/>
              <a:t>FIVE LOBES:</a:t>
            </a:r>
          </a:p>
          <a:p>
            <a:pPr lvl="1"/>
            <a:r>
              <a:rPr lang="en-US" sz="2400" dirty="0"/>
              <a:t>ANTERIOR (FIBROMUSCULAR PORTION)</a:t>
            </a:r>
          </a:p>
          <a:p>
            <a:pPr lvl="1"/>
            <a:r>
              <a:rPr lang="en-US" sz="2400" dirty="0"/>
              <a:t>MIDDLE</a:t>
            </a:r>
          </a:p>
          <a:p>
            <a:pPr lvl="1"/>
            <a:r>
              <a:rPr lang="en-US" sz="2400" dirty="0"/>
              <a:t>POSTERIOR</a:t>
            </a:r>
          </a:p>
          <a:p>
            <a:pPr lvl="1"/>
            <a:r>
              <a:rPr lang="en-US" sz="2400" dirty="0"/>
              <a:t>LATERAL (2)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ANATOMY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3"/>
            <a:ext cx="8878888" cy="4840287"/>
          </a:xfrm>
        </p:spPr>
        <p:txBody>
          <a:bodyPr/>
          <a:lstStyle/>
          <a:p>
            <a:pPr marL="0" indent="0">
              <a:buNone/>
            </a:pPr>
            <a:endParaRPr lang="en-US" sz="3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70C14-58D2-4432-B58E-698112D4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609600"/>
            <a:ext cx="8650288" cy="57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ANATOMY (cont’d)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3"/>
            <a:ext cx="8878888" cy="4840287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en-US" sz="2400" dirty="0"/>
              <a:t>FOUR MAIN REGIONS: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CENTRAL ZONE (CZ)</a:t>
            </a:r>
          </a:p>
          <a:p>
            <a:pPr marL="1371600" lvl="2" indent="-514350"/>
            <a:r>
              <a:rPr lang="en-US" sz="2400" dirty="0"/>
              <a:t>BASE OF PROSTATE</a:t>
            </a:r>
          </a:p>
          <a:p>
            <a:pPr marL="1371600" lvl="2" indent="-514350"/>
            <a:r>
              <a:rPr lang="en-US" sz="2400" dirty="0"/>
              <a:t>25% GLANDULAR TISSUE</a:t>
            </a:r>
          </a:p>
          <a:p>
            <a:pPr marL="857250" lvl="2" indent="0">
              <a:buNone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PERIPHERAL ZONE (PZ)</a:t>
            </a:r>
          </a:p>
          <a:p>
            <a:pPr marL="1371600" lvl="2" indent="-514350"/>
            <a:r>
              <a:rPr lang="en-US" sz="2400" dirty="0"/>
              <a:t>70% GLANDULAR TISSUE</a:t>
            </a:r>
          </a:p>
          <a:p>
            <a:pPr marL="1371600" lvl="2" indent="-514350"/>
            <a:r>
              <a:rPr lang="en-US" sz="2400" dirty="0"/>
              <a:t>EXTENDS FROM THE BASE TO THE APEX IN THE POSTERIOR GLAND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ANATOMY (cont’d)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3"/>
            <a:ext cx="8878888" cy="4840287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971550" lvl="1" indent="-514350">
              <a:buFont typeface="+mj-lt"/>
              <a:buAutoNum type="arabicPeriod" startAt="3"/>
            </a:pPr>
            <a:r>
              <a:rPr lang="en-US" sz="2400" dirty="0"/>
              <a:t>TRANSITIONAL ZONE (TZ)</a:t>
            </a:r>
          </a:p>
          <a:p>
            <a:pPr marL="1371600" lvl="2" indent="-514350"/>
            <a:r>
              <a:rPr lang="en-US" sz="2400" dirty="0"/>
              <a:t>5% OF GLANDULAR TISSUE</a:t>
            </a:r>
          </a:p>
          <a:p>
            <a:pPr marL="1371600" lvl="2" indent="-514350"/>
            <a:r>
              <a:rPr lang="en-US" sz="2400" dirty="0"/>
              <a:t>ENLARGES WITH BPH</a:t>
            </a:r>
          </a:p>
          <a:p>
            <a:pPr marL="857250" lvl="2" indent="0">
              <a:buNone/>
            </a:pPr>
            <a:endParaRPr lang="en-US" sz="2400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sz="2400" dirty="0"/>
              <a:t>ANTERIOR FIBROMUSCULAR STROMA</a:t>
            </a:r>
          </a:p>
          <a:p>
            <a:pPr marL="1371600" lvl="2" indent="-514350"/>
            <a:r>
              <a:rPr lang="en-US" sz="2400" dirty="0"/>
              <a:t>DEVOID OF GLANDULAR TISSUE</a:t>
            </a:r>
          </a:p>
          <a:p>
            <a:pPr marL="1371600" lvl="2" indent="-514350"/>
            <a:r>
              <a:rPr lang="en-US" sz="2400" dirty="0"/>
              <a:t>COMPOSED OF ONLY FIBROUS AND MUSCULAR TISSUE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A5A4-85F5-46B8-9914-F5886763BE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3097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10719</TotalTime>
  <Words>1060</Words>
  <Application>Microsoft Office PowerPoint</Application>
  <PresentationFormat>On-screen Show (4:3)</PresentationFormat>
  <Paragraphs>263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Corbel</vt:lpstr>
      <vt:lpstr>Tahoma</vt:lpstr>
      <vt:lpstr>Wingdings</vt:lpstr>
      <vt:lpstr>Basis</vt:lpstr>
      <vt:lpstr>1_Basis</vt:lpstr>
      <vt:lpstr>PROSTATE</vt:lpstr>
      <vt:lpstr>Objectives:</vt:lpstr>
      <vt:lpstr>ANATOMY</vt:lpstr>
      <vt:lpstr>ANATOMY</vt:lpstr>
      <vt:lpstr>PowerPoint Presentation</vt:lpstr>
      <vt:lpstr>ANATOMY (cont’d)</vt:lpstr>
      <vt:lpstr>ANATOMY</vt:lpstr>
      <vt:lpstr>ANATOMY (cont’d)</vt:lpstr>
      <vt:lpstr>ANATOMY (cont’d)</vt:lpstr>
      <vt:lpstr>PowerPoint Presentation</vt:lpstr>
      <vt:lpstr>ANATOMY (cont’d)</vt:lpstr>
      <vt:lpstr>FUNCTION</vt:lpstr>
      <vt:lpstr>LAB VALUES</vt:lpstr>
      <vt:lpstr>VARIANTS OF THE PROSTATE</vt:lpstr>
      <vt:lpstr>INDICATIONS FOR EXAM</vt:lpstr>
      <vt:lpstr>SONOGRAPHIC EVALUATION</vt:lpstr>
      <vt:lpstr>SONOGRAPHIC EVALUATION (CONT’D)</vt:lpstr>
      <vt:lpstr>SONOGRAPHIC EVALUATION (CONT’D)</vt:lpstr>
      <vt:lpstr>PROTOCOL</vt:lpstr>
      <vt:lpstr>TRANSRECTAL IMAGING</vt:lpstr>
      <vt:lpstr>SONOGRAPHIC APPEARANCE SEMINAL VESICLES</vt:lpstr>
      <vt:lpstr>SONOGRAPHIC APPEARANCE TRANS PROSTATE</vt:lpstr>
      <vt:lpstr>SONOGRAPHIC APPEARANCE LONG PROSTATE</vt:lpstr>
      <vt:lpstr>SONOGRAPHIC APPEARANCE VERUMONTANUM</vt:lpstr>
      <vt:lpstr>PowerPoint Presentation</vt:lpstr>
      <vt:lpstr>BENIGN PROSTATIC HYPERTROPHY (BPH)</vt:lpstr>
      <vt:lpstr>BPH (CONT’D)</vt:lpstr>
      <vt:lpstr>BENIGN PROSTATIC HYPERTROPHY</vt:lpstr>
      <vt:lpstr>BPH (CONT’D)</vt:lpstr>
      <vt:lpstr>PROSTATITIS</vt:lpstr>
      <vt:lpstr>PROSTATITIS (cont’d)</vt:lpstr>
      <vt:lpstr>PROSTATIC CALCULI</vt:lpstr>
      <vt:lpstr>PROSTATIC CYSTS</vt:lpstr>
      <vt:lpstr>PowerPoint Presentation</vt:lpstr>
      <vt:lpstr> CARCINOMAS</vt:lpstr>
      <vt:lpstr>SONOGRAPHIC APPEARANCE</vt:lpstr>
      <vt:lpstr>SONOGRAPHIC APPEARANCE</vt:lpstr>
      <vt:lpstr>PROSTATE BIOPSY</vt:lpstr>
      <vt:lpstr>PROSTATE BIOPSY (CONT’D)</vt:lpstr>
      <vt:lpstr>Any Questions??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</dc:title>
  <dc:creator>Laura</dc:creator>
  <cp:lastModifiedBy>Verdekal, Aubrey</cp:lastModifiedBy>
  <cp:revision>38</cp:revision>
  <cp:lastPrinted>2022-05-16T15:56:14Z</cp:lastPrinted>
  <dcterms:created xsi:type="dcterms:W3CDTF">2005-09-30T17:16:29Z</dcterms:created>
  <dcterms:modified xsi:type="dcterms:W3CDTF">2024-04-30T14:10:17Z</dcterms:modified>
</cp:coreProperties>
</file>