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9" r:id="rId3"/>
    <p:sldId id="257" r:id="rId4"/>
    <p:sldId id="271" r:id="rId5"/>
    <p:sldId id="272" r:id="rId6"/>
    <p:sldId id="270" r:id="rId7"/>
    <p:sldId id="273" r:id="rId8"/>
    <p:sldId id="282" r:id="rId9"/>
    <p:sldId id="283" r:id="rId10"/>
    <p:sldId id="284" r:id="rId11"/>
    <p:sldId id="275" r:id="rId12"/>
    <p:sldId id="274" r:id="rId13"/>
    <p:sldId id="276" r:id="rId14"/>
    <p:sldId id="286" r:id="rId15"/>
    <p:sldId id="277" r:id="rId16"/>
    <p:sldId id="278" r:id="rId17"/>
    <p:sldId id="287" r:id="rId18"/>
    <p:sldId id="279" r:id="rId19"/>
    <p:sldId id="280" r:id="rId20"/>
    <p:sldId id="281" r:id="rId21"/>
    <p:sldId id="285" r:id="rId22"/>
    <p:sldId id="288" r:id="rId23"/>
  </p:sldIdLst>
  <p:sldSz cx="12188825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99" autoAdjust="0"/>
  </p:normalViewPr>
  <p:slideViewPr>
    <p:cSldViewPr>
      <p:cViewPr varScale="1">
        <p:scale>
          <a:sx n="114" d="100"/>
          <a:sy n="114" d="100"/>
        </p:scale>
        <p:origin x="408" y="9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784AA43A-3F76-4A13-9CD6-36134EB429E3}" type="datetimeFigureOut">
              <a:rPr lang="en-US"/>
              <a:t>5/6/2024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5F674A4F-2B7A-4ECB-A400-260B2FFC03C1}" type="datetimeFigureOut">
              <a:rPr lang="en-US"/>
              <a:t>5/6/2024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5/6/2024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5/6/2024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5/6/2024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5/6/2024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5/6/2024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5/6/2024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5/6/2024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5/6/2024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5/6/2024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5/6/2024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447800"/>
            <a:ext cx="9144000" cy="2438400"/>
          </a:xfrm>
        </p:spPr>
        <p:txBody>
          <a:bodyPr/>
          <a:lstStyle/>
          <a:p>
            <a:pPr algn="ctr"/>
            <a:r>
              <a:rPr lang="en-US" sz="8000" dirty="0"/>
              <a:t>Penis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9C4DB-969F-497B-8DAA-4DB9EB7A2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SONOGRAPHIC APPEARANCE</a:t>
            </a:r>
          </a:p>
        </p:txBody>
      </p:sp>
      <p:pic>
        <p:nvPicPr>
          <p:cNvPr id="4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F58B0ACB-DCEE-4E00-AE13-C5C0DB2F6C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519" y="2209800"/>
            <a:ext cx="8526104" cy="371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4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495DA-A23E-43E8-AA38-C43ED4751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3230562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PATHOLOGY</a:t>
            </a:r>
          </a:p>
        </p:txBody>
      </p:sp>
    </p:spTree>
    <p:extLst>
      <p:ext uri="{BB962C8B-B14F-4D97-AF65-F5344CB8AC3E}">
        <p14:creationId xmlns:p14="http://schemas.microsoft.com/office/powerpoint/2010/main" val="274693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2E700-2313-4431-8938-C2CA9B54B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PEYRONIE’S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92D64-F80D-4CAF-BCEC-2BB6AA2AE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Calcified or fibrous tissue deposited in the dorsal penis</a:t>
            </a:r>
          </a:p>
          <a:p>
            <a:r>
              <a:rPr lang="en-US" sz="3200" dirty="0"/>
              <a:t>Can cause the penis to bend</a:t>
            </a:r>
          </a:p>
          <a:p>
            <a:r>
              <a:rPr lang="en-US" sz="3200" dirty="0"/>
              <a:t>Becomes painful when erect</a:t>
            </a:r>
          </a:p>
          <a:p>
            <a:r>
              <a:rPr lang="en-US" sz="3200" dirty="0"/>
              <a:t>Extent defined by ultrasound</a:t>
            </a:r>
          </a:p>
          <a:p>
            <a:endParaRPr 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46F4ED3-DDB9-4A81-AF65-23FFFA796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612" y="2667000"/>
            <a:ext cx="38100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3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D7FF4-2507-44C7-A350-91E89C006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PEYRONIE’S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E25E3-7009-4D80-9913-EE1312432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EVALUATION</a:t>
            </a:r>
            <a:r>
              <a:rPr lang="en-US" dirty="0"/>
              <a:t>:  </a:t>
            </a:r>
          </a:p>
          <a:p>
            <a:pPr lvl="1"/>
            <a:endParaRPr lang="en-US" dirty="0"/>
          </a:p>
          <a:p>
            <a:pPr lvl="1"/>
            <a:r>
              <a:rPr lang="en-US" sz="2800" dirty="0"/>
              <a:t>High frequency linear array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The patient or another sonographer hold the penis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May scan ventral or dorsal side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29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521F1-4797-43F6-87E2-FC8F3278B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PEYRONIE’S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64276-71DC-425A-8D23-1F36C004F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Hyperechoic areas in peripheral margin, may shadow</a:t>
            </a:r>
          </a:p>
          <a:p>
            <a:endParaRPr lang="en-US" dirty="0"/>
          </a:p>
        </p:txBody>
      </p:sp>
      <p:pic>
        <p:nvPicPr>
          <p:cNvPr id="5" name="Picture 4" descr="A picture containing outdoor, sitting, front, water&#10;&#10;Description automatically generated">
            <a:extLst>
              <a:ext uri="{FF2B5EF4-FFF2-40B4-BE49-F238E27FC236}">
                <a16:creationId xmlns:a16="http://schemas.microsoft.com/office/drawing/2014/main" id="{11349A4B-BB9C-4424-8D02-046D0A5E9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2" y="2524599"/>
            <a:ext cx="5410200" cy="3647601"/>
          </a:xfrm>
          <a:prstGeom prst="rect">
            <a:avLst/>
          </a:prstGeom>
        </p:spPr>
      </p:pic>
      <p:pic>
        <p:nvPicPr>
          <p:cNvPr id="6" name="Picture 5" descr="A picture containing monitor, sitting, photo, screen&#10;&#10;Description automatically generated">
            <a:extLst>
              <a:ext uri="{FF2B5EF4-FFF2-40B4-BE49-F238E27FC236}">
                <a16:creationId xmlns:a16="http://schemas.microsoft.com/office/drawing/2014/main" id="{476D3FBF-26D5-4F53-B53B-79CCFC54B4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2" r="20086" b="28783"/>
          <a:stretch/>
        </p:blipFill>
        <p:spPr>
          <a:xfrm>
            <a:off x="6704012" y="2362200"/>
            <a:ext cx="4880969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9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F81B5-D233-4354-850A-CEE368B3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STRICTURE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32A91-7D74-4241-8C79-27D185665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Urethra becomes narrowed</a:t>
            </a:r>
          </a:p>
          <a:p>
            <a:r>
              <a:rPr lang="en-US" sz="2800" dirty="0"/>
              <a:t>Develops due to trauma or infection</a:t>
            </a:r>
          </a:p>
          <a:p>
            <a:r>
              <a:rPr lang="en-US" sz="2800" dirty="0"/>
              <a:t>Sonography determines the length and width of stricture</a:t>
            </a:r>
          </a:p>
          <a:p>
            <a:r>
              <a:rPr lang="en-US" sz="2800" dirty="0"/>
              <a:t>Seen when urethra distended with fluid</a:t>
            </a: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D9E54BC9-6777-458E-8F23-8256F5342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216519"/>
            <a:ext cx="5656401" cy="404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7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56BC2-F33A-4926-8360-B18FA79B2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STRICTURE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7C718-B672-4D4D-8400-0C77B2527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err="1"/>
              <a:t>Sonourethrography</a:t>
            </a:r>
            <a:endParaRPr lang="en-US" sz="3200" dirty="0"/>
          </a:p>
          <a:p>
            <a:r>
              <a:rPr lang="en-US" sz="3200" dirty="0"/>
              <a:t>EVALUATION</a:t>
            </a:r>
            <a:r>
              <a:rPr lang="en-US" sz="3600" dirty="0"/>
              <a:t>:</a:t>
            </a:r>
          </a:p>
          <a:p>
            <a:pPr lvl="1"/>
            <a:r>
              <a:rPr lang="en-US" sz="2800" dirty="0"/>
              <a:t>High frequency linear array</a:t>
            </a:r>
          </a:p>
          <a:p>
            <a:pPr lvl="1"/>
            <a:r>
              <a:rPr lang="en-US" sz="2800" dirty="0"/>
              <a:t>Patient needs distended urethra</a:t>
            </a:r>
          </a:p>
          <a:p>
            <a:pPr lvl="2"/>
            <a:r>
              <a:rPr lang="en-US" sz="2800" dirty="0"/>
              <a:t>Urine</a:t>
            </a:r>
          </a:p>
          <a:p>
            <a:pPr lvl="2"/>
            <a:r>
              <a:rPr lang="en-US" sz="2800" dirty="0"/>
              <a:t>Sterile Saline</a:t>
            </a:r>
          </a:p>
          <a:p>
            <a:pPr lvl="2"/>
            <a:r>
              <a:rPr lang="en-US" sz="2800" dirty="0"/>
              <a:t>Lidocaine gel</a:t>
            </a:r>
          </a:p>
          <a:p>
            <a:pPr lvl="1"/>
            <a:r>
              <a:rPr lang="en-US" sz="2800" dirty="0"/>
              <a:t>Long and transverse views obtained</a:t>
            </a:r>
          </a:p>
          <a:p>
            <a:pPr lvl="1"/>
            <a:r>
              <a:rPr lang="en-US" sz="2800" dirty="0"/>
              <a:t>Measure length and width of stricture</a:t>
            </a:r>
          </a:p>
          <a:p>
            <a:pPr marL="54864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pic>
        <p:nvPicPr>
          <p:cNvPr id="6" name="Picture 5" descr="A picture containing photo, water, plane, airplane&#10;&#10;Description automatically generated">
            <a:extLst>
              <a:ext uri="{FF2B5EF4-FFF2-40B4-BE49-F238E27FC236}">
                <a16:creationId xmlns:a16="http://schemas.microsoft.com/office/drawing/2014/main" id="{B39E9D14-A2D2-42EC-9889-CC4B45C38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2" y="1676400"/>
            <a:ext cx="4236720" cy="316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3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A54D7-A1F9-470C-BA71-6FFF2828D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 SONOGRAPHIC APPEARANCE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804A4-E585-45D7-84D1-089566443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Thickened urethral wall			</a:t>
            </a:r>
          </a:p>
          <a:p>
            <a:r>
              <a:rPr lang="en-US" dirty="0"/>
              <a:t>Decreased lumen</a:t>
            </a:r>
          </a:p>
          <a:p>
            <a:endParaRPr lang="en-US" dirty="0"/>
          </a:p>
        </p:txBody>
      </p:sp>
      <p:pic>
        <p:nvPicPr>
          <p:cNvPr id="4" name="Picture 3" descr="A picture containing grass, outdoor, front, field&#10;&#10;Description automatically generated">
            <a:extLst>
              <a:ext uri="{FF2B5EF4-FFF2-40B4-BE49-F238E27FC236}">
                <a16:creationId xmlns:a16="http://schemas.microsoft.com/office/drawing/2014/main" id="{207901C3-7480-4226-8171-D35E66CC4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2" y="2831670"/>
            <a:ext cx="9677400" cy="381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9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09A28-C0A5-4F46-AB5C-CF866666E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IMPOTENCE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57E83-64B0-49D0-A159-469A75C44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Inability to achieve or maintain erection</a:t>
            </a:r>
          </a:p>
          <a:p>
            <a:r>
              <a:rPr lang="en-US" dirty="0"/>
              <a:t>Causes:</a:t>
            </a:r>
          </a:p>
          <a:p>
            <a:pPr lvl="1"/>
            <a:r>
              <a:rPr lang="en-US" sz="2400" dirty="0"/>
              <a:t>Poor arterial flow</a:t>
            </a:r>
          </a:p>
          <a:p>
            <a:pPr lvl="2"/>
            <a:r>
              <a:rPr lang="en-US" sz="2400" dirty="0"/>
              <a:t>Inadequate systolic flow indicates arterial insufficiency</a:t>
            </a:r>
          </a:p>
          <a:p>
            <a:pPr lvl="2"/>
            <a:endParaRPr lang="en-US" sz="2400" dirty="0"/>
          </a:p>
          <a:p>
            <a:pPr lvl="1"/>
            <a:r>
              <a:rPr lang="en-US" sz="2400" dirty="0"/>
              <a:t>Venous leak</a:t>
            </a:r>
          </a:p>
          <a:p>
            <a:pPr lvl="2"/>
            <a:r>
              <a:rPr lang="en-US" sz="2400" dirty="0"/>
              <a:t>Venous blood leaks out during erection</a:t>
            </a:r>
          </a:p>
        </p:txBody>
      </p:sp>
    </p:spTree>
    <p:extLst>
      <p:ext uri="{BB962C8B-B14F-4D97-AF65-F5344CB8AC3E}">
        <p14:creationId xmlns:p14="http://schemas.microsoft.com/office/powerpoint/2010/main" val="417520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4A04D-EB5E-4A43-AAA7-6E389B0DF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IMPOTENCE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2E309-1FD5-48B2-BF45-0EFB3AC54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EVALUATION:</a:t>
            </a:r>
          </a:p>
          <a:p>
            <a:pPr lvl="1"/>
            <a:r>
              <a:rPr lang="en-US" dirty="0"/>
              <a:t> </a:t>
            </a:r>
            <a:r>
              <a:rPr lang="en-US" sz="2400" dirty="0"/>
              <a:t>Scan from ventral side</a:t>
            </a:r>
          </a:p>
          <a:p>
            <a:pPr lvl="1"/>
            <a:r>
              <a:rPr lang="en-US" sz="2400" dirty="0"/>
              <a:t>First scan with penis flaccid</a:t>
            </a:r>
          </a:p>
          <a:p>
            <a:pPr lvl="2"/>
            <a:r>
              <a:rPr lang="en-US" sz="2400" dirty="0"/>
              <a:t>Measure diameter and flow of </a:t>
            </a:r>
            <a:r>
              <a:rPr lang="en-US" sz="2400" dirty="0" err="1"/>
              <a:t>cavernosal</a:t>
            </a:r>
            <a:r>
              <a:rPr lang="en-US" sz="2400" dirty="0"/>
              <a:t> arteries</a:t>
            </a:r>
          </a:p>
          <a:p>
            <a:pPr lvl="2"/>
            <a:r>
              <a:rPr lang="en-US" sz="2400" dirty="0"/>
              <a:t>Doppler angle less than 60 degrees and  matching direction of flow</a:t>
            </a:r>
          </a:p>
          <a:p>
            <a:pPr lvl="2"/>
            <a:r>
              <a:rPr lang="en-US" sz="2400" dirty="0"/>
              <a:t>Measure peak systolic and end-diastolic velocities</a:t>
            </a:r>
          </a:p>
          <a:p>
            <a:pPr lvl="1"/>
            <a:r>
              <a:rPr lang="en-US" sz="2400" dirty="0">
                <a:solidFill>
                  <a:prstClr val="white"/>
                </a:solidFill>
              </a:rPr>
              <a:t>Vasodilator injected into cavernosum</a:t>
            </a:r>
          </a:p>
          <a:p>
            <a:pPr lvl="1"/>
            <a:r>
              <a:rPr lang="en-US" sz="2400" dirty="0">
                <a:solidFill>
                  <a:prstClr val="white"/>
                </a:solidFill>
              </a:rPr>
              <a:t>Measure diameter and velocities every 5 minutes until erection stops</a:t>
            </a:r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75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6D242-8EE3-155E-C675-4B3F3C3B9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514B3-69B7-EF5F-F997-1013BCA9F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Upon completion of this presentation, students will be able to: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Identify the anatomy and blood supply of the penis.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Describe the function of the penis.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Recognize the normal sonographic appearance.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Distinguish the different pathologies of the penis.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38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64E8D-70D3-4D5F-96A1-7567AB18D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IMPOTENCE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24A2B-2FF6-4370-8C12-61321B532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Cavernosal peak systolic arterial velocity &gt;30 cm/sec is normal</a:t>
            </a:r>
          </a:p>
          <a:p>
            <a:r>
              <a:rPr lang="en-US" sz="2800" dirty="0"/>
              <a:t>Cavernosal systolic arterial velocity&lt;25 cm/sec after injection = poor arterial flow</a:t>
            </a:r>
          </a:p>
          <a:p>
            <a:r>
              <a:rPr lang="en-US" sz="2800" dirty="0"/>
              <a:t>Cavernosal end-diastolic flow at 15-20 min after injection    &gt; or = 5 cm/sec, indicates venous incompetence</a:t>
            </a:r>
          </a:p>
          <a:p>
            <a:pPr lvl="1"/>
            <a:r>
              <a:rPr lang="en-US" sz="2400" dirty="0"/>
              <a:t>Surgically corrected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10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CED27-91CD-4C92-ACAC-B94EA7B5D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IMPOTENCE</a:t>
            </a:r>
          </a:p>
        </p:txBody>
      </p:sp>
      <p:pic>
        <p:nvPicPr>
          <p:cNvPr id="4" name="Content Placeholder 3" descr="A picture containing monitor, television, screen, front&#10;&#10;Description automatically generated">
            <a:extLst>
              <a:ext uri="{FF2B5EF4-FFF2-40B4-BE49-F238E27FC236}">
                <a16:creationId xmlns:a16="http://schemas.microsoft.com/office/drawing/2014/main" id="{B8BBB31E-250F-4A98-AAB0-960E1282D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2" y="152400"/>
            <a:ext cx="1019799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5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CB806-DDC0-2CDF-A062-18FDE2A78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F591A-057E-A434-2999-EEC2F5C83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https://youtu.be/X2tubB7Sxlk</a:t>
            </a:r>
          </a:p>
        </p:txBody>
      </p:sp>
    </p:spTree>
    <p:extLst>
      <p:ext uri="{BB962C8B-B14F-4D97-AF65-F5344CB8AC3E}">
        <p14:creationId xmlns:p14="http://schemas.microsoft.com/office/powerpoint/2010/main" val="403690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Root</a:t>
            </a:r>
          </a:p>
          <a:p>
            <a:r>
              <a:rPr lang="en-US" dirty="0"/>
              <a:t>Body</a:t>
            </a:r>
          </a:p>
          <a:p>
            <a:pPr lvl="1"/>
            <a:r>
              <a:rPr lang="en-US" dirty="0"/>
              <a:t>Corpora cavernosa x2</a:t>
            </a:r>
          </a:p>
          <a:p>
            <a:pPr lvl="1"/>
            <a:r>
              <a:rPr lang="en-US" dirty="0"/>
              <a:t>Corpus spongiosum x1</a:t>
            </a:r>
          </a:p>
          <a:p>
            <a:pPr lvl="2"/>
            <a:r>
              <a:rPr lang="en-US" dirty="0"/>
              <a:t>Contains the urethra</a:t>
            </a:r>
          </a:p>
          <a:p>
            <a:pPr lvl="1"/>
            <a:r>
              <a:rPr lang="en-US" dirty="0"/>
              <a:t>Tunica albuginea</a:t>
            </a:r>
          </a:p>
          <a:p>
            <a:pPr lvl="2"/>
            <a:r>
              <a:rPr lang="en-US" dirty="0"/>
              <a:t>Fibrous tissue bounds and separates 3 corpora </a:t>
            </a:r>
          </a:p>
          <a:p>
            <a:r>
              <a:rPr lang="en-US" dirty="0"/>
              <a:t>Glans penis</a:t>
            </a:r>
          </a:p>
          <a:p>
            <a:r>
              <a:rPr lang="en-US" dirty="0"/>
              <a:t>Buck’s fascia</a:t>
            </a:r>
          </a:p>
          <a:p>
            <a:pPr lvl="1"/>
            <a:r>
              <a:rPr lang="en-US" dirty="0"/>
              <a:t>Thick covering of skin enveloping the penis	</a:t>
            </a:r>
          </a:p>
        </p:txBody>
      </p:sp>
      <p:pic>
        <p:nvPicPr>
          <p:cNvPr id="4" name="Picture 2" descr="http://coursewareobjects.elsevier.com/objects/elr/Kelley/sectionalanatomy2e/IC/images/008093.jpg">
            <a:extLst>
              <a:ext uri="{FF2B5EF4-FFF2-40B4-BE49-F238E27FC236}">
                <a16:creationId xmlns:a16="http://schemas.microsoft.com/office/drawing/2014/main" id="{9DFFCB64-387B-48A0-A1CA-D9C2FD104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1212" y="1600200"/>
            <a:ext cx="4191000" cy="5010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0DF5F-8086-461F-A139-4D426D238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ARTERIES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F7145-0905-4C32-A1D1-4E3200563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Internal Iliac Arteries</a:t>
            </a:r>
          </a:p>
          <a:p>
            <a:r>
              <a:rPr lang="en-US" sz="3200" dirty="0"/>
              <a:t>Internal Pudendal Arteries</a:t>
            </a:r>
          </a:p>
          <a:p>
            <a:r>
              <a:rPr lang="en-US" sz="3200" dirty="0"/>
              <a:t>Dorsal Artery</a:t>
            </a:r>
          </a:p>
          <a:p>
            <a:r>
              <a:rPr lang="en-US" sz="3200" dirty="0"/>
              <a:t>Cavernous Artery</a:t>
            </a:r>
          </a:p>
          <a:p>
            <a:pPr lvl="1"/>
            <a:r>
              <a:rPr lang="en-US" sz="2800" dirty="0"/>
              <a:t>supplies corpora cavernosa</a:t>
            </a:r>
          </a:p>
          <a:p>
            <a:r>
              <a:rPr lang="en-US" sz="3200" dirty="0"/>
              <a:t>Bulbourethral Artery</a:t>
            </a:r>
          </a:p>
          <a:p>
            <a:pPr lvl="1"/>
            <a:r>
              <a:rPr lang="en-US" sz="2800" dirty="0"/>
              <a:t>supplies corpus spongiosum, glans penis, and urethra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73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DDFAC-BF76-42C2-8968-E90DB9B31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VEINS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B1303-AA41-44AD-8720-988ED940A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Superficial Dorsal Vein</a:t>
            </a:r>
          </a:p>
          <a:p>
            <a:pPr lvl="1"/>
            <a:r>
              <a:rPr lang="en-US" dirty="0"/>
              <a:t>Located outside of Buck’s fascia</a:t>
            </a:r>
          </a:p>
          <a:p>
            <a:r>
              <a:rPr lang="en-US" sz="3200" dirty="0"/>
              <a:t>Deep Dorsal Vein</a:t>
            </a:r>
          </a:p>
          <a:p>
            <a:pPr lvl="1"/>
            <a:r>
              <a:rPr lang="en-US" dirty="0"/>
              <a:t>Beneath Buck’s fascia</a:t>
            </a:r>
          </a:p>
          <a:p>
            <a:r>
              <a:rPr lang="en-US" sz="3200" dirty="0"/>
              <a:t>Pudendal Venous Plexus</a:t>
            </a:r>
          </a:p>
          <a:p>
            <a:r>
              <a:rPr lang="en-US" sz="3200" dirty="0"/>
              <a:t>Internal Pudendal Vein</a:t>
            </a:r>
          </a:p>
        </p:txBody>
      </p:sp>
    </p:spTree>
    <p:extLst>
      <p:ext uri="{BB962C8B-B14F-4D97-AF65-F5344CB8AC3E}">
        <p14:creationId xmlns:p14="http://schemas.microsoft.com/office/powerpoint/2010/main" val="48259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B79BD-E9DF-481B-B00F-2D3C8FB2E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BLOOD SUPPLY</a:t>
            </a:r>
          </a:p>
        </p:txBody>
      </p:sp>
      <p:pic>
        <p:nvPicPr>
          <p:cNvPr id="4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344D6188-D1B3-45C8-8743-3CD8620094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12" y="1676400"/>
            <a:ext cx="6391275" cy="27432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762561F2-0168-4D60-9227-ABA122EDA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12" y="3581400"/>
            <a:ext cx="4892668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9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C1FD7-0CE8-4348-8E73-3284BFEFE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A3540-8BB8-44B1-A16B-371C3AEFA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2" y="1905000"/>
            <a:ext cx="9144000" cy="4267200"/>
          </a:xfrm>
        </p:spPr>
        <p:txBody>
          <a:bodyPr/>
          <a:lstStyle/>
          <a:p>
            <a:r>
              <a:rPr lang="en-US" dirty="0"/>
              <a:t>Eject semen </a:t>
            </a:r>
          </a:p>
          <a:p>
            <a:pPr lvl="1"/>
            <a:r>
              <a:rPr lang="en-US" sz="2400" dirty="0"/>
              <a:t>Stimulation increases blood supply</a:t>
            </a:r>
          </a:p>
          <a:p>
            <a:pPr lvl="1"/>
            <a:r>
              <a:rPr lang="en-US" sz="2400" dirty="0"/>
              <a:t>Expansion of arteries, cause compression of veins</a:t>
            </a:r>
          </a:p>
          <a:p>
            <a:pPr lvl="1"/>
            <a:r>
              <a:rPr lang="en-US" sz="2400" dirty="0"/>
              <a:t>Built up pressure causes bladder sphincter to close during ejaculation</a:t>
            </a:r>
          </a:p>
        </p:txBody>
      </p:sp>
    </p:spTree>
    <p:extLst>
      <p:ext uri="{BB962C8B-B14F-4D97-AF65-F5344CB8AC3E}">
        <p14:creationId xmlns:p14="http://schemas.microsoft.com/office/powerpoint/2010/main" val="343330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CCB22-1200-4B08-8FB1-014D2D90D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SONOGRAPHIC APPEARANCE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A0E6F-40D2-4EE7-BCBD-067594276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Corpora Cavernosa</a:t>
            </a:r>
          </a:p>
          <a:p>
            <a:pPr lvl="1"/>
            <a:r>
              <a:rPr lang="en-US" dirty="0"/>
              <a:t>Paired</a:t>
            </a:r>
          </a:p>
          <a:p>
            <a:pPr lvl="1"/>
            <a:r>
              <a:rPr lang="en-US" dirty="0"/>
              <a:t>Symmetrically round or oval</a:t>
            </a:r>
          </a:p>
          <a:p>
            <a:pPr lvl="1"/>
            <a:r>
              <a:rPr lang="en-US" dirty="0"/>
              <a:t>Homogenous</a:t>
            </a:r>
          </a:p>
          <a:p>
            <a:pPr lvl="1"/>
            <a:r>
              <a:rPr lang="en-US" dirty="0"/>
              <a:t>Medium-level echoes</a:t>
            </a:r>
          </a:p>
          <a:p>
            <a:r>
              <a:rPr lang="en-US" dirty="0"/>
              <a:t>Corpus spongiosum</a:t>
            </a:r>
          </a:p>
          <a:p>
            <a:pPr lvl="1"/>
            <a:r>
              <a:rPr lang="en-US" dirty="0"/>
              <a:t>Homogenous</a:t>
            </a:r>
          </a:p>
          <a:p>
            <a:pPr lvl="1"/>
            <a:r>
              <a:rPr lang="en-US" dirty="0"/>
              <a:t>Medium-level echoes</a:t>
            </a:r>
          </a:p>
          <a:p>
            <a:r>
              <a:rPr lang="en-US" dirty="0"/>
              <a:t>Tunica albuginea (septum penis)</a:t>
            </a:r>
          </a:p>
          <a:p>
            <a:pPr lvl="1"/>
            <a:r>
              <a:rPr lang="en-US" dirty="0"/>
              <a:t>Echogenic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46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C3302-304B-4069-A023-FF0AB34CA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SONOGRAPHIC APPEARANCE</a:t>
            </a:r>
          </a:p>
        </p:txBody>
      </p:sp>
      <p:pic>
        <p:nvPicPr>
          <p:cNvPr id="4" name="Content Placeholder 4" descr="014u081a">
            <a:extLst>
              <a:ext uri="{FF2B5EF4-FFF2-40B4-BE49-F238E27FC236}">
                <a16:creationId xmlns:a16="http://schemas.microsoft.com/office/drawing/2014/main" id="{5A0E73D3-3B49-4FC4-87B3-DEAD8D7CB5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60" y="2133600"/>
            <a:ext cx="8773952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73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393</TotalTime>
  <Words>441</Words>
  <Application>Microsoft Office PowerPoint</Application>
  <PresentationFormat>Custom</PresentationFormat>
  <Paragraphs>114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Consolas</vt:lpstr>
      <vt:lpstr>Corbel</vt:lpstr>
      <vt:lpstr>Wingdings</vt:lpstr>
      <vt:lpstr>Chalkboard 16x9</vt:lpstr>
      <vt:lpstr>Penis</vt:lpstr>
      <vt:lpstr>Objectives:</vt:lpstr>
      <vt:lpstr>ANATOMY</vt:lpstr>
      <vt:lpstr>ARTERIES</vt:lpstr>
      <vt:lpstr>VEINS</vt:lpstr>
      <vt:lpstr>BLOOD SUPPLY</vt:lpstr>
      <vt:lpstr>FUNCTION</vt:lpstr>
      <vt:lpstr>SONOGRAPHIC APPEARANCE</vt:lpstr>
      <vt:lpstr>SONOGRAPHIC APPEARANCE</vt:lpstr>
      <vt:lpstr>SONOGRAPHIC APPEARANCE</vt:lpstr>
      <vt:lpstr>PATHOLOGY</vt:lpstr>
      <vt:lpstr>PEYRONIE’S DISEASE</vt:lpstr>
      <vt:lpstr>PEYRONIE’S DISEASE</vt:lpstr>
      <vt:lpstr>PEYRONIE’S DISEASE</vt:lpstr>
      <vt:lpstr>STRICTURE</vt:lpstr>
      <vt:lpstr>STRICTURE</vt:lpstr>
      <vt:lpstr> SONOGRAPHIC APPEARANCE</vt:lpstr>
      <vt:lpstr>IMPOTENCE</vt:lpstr>
      <vt:lpstr>IMPOTENCE (cont’d)</vt:lpstr>
      <vt:lpstr>IMPOTENCE (cont’d)</vt:lpstr>
      <vt:lpstr>IMPOTENCE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Penis</dc:title>
  <dc:creator>Shimp, Crystal</dc:creator>
  <cp:lastModifiedBy>Verdekal, Aubrey</cp:lastModifiedBy>
  <cp:revision>28</cp:revision>
  <cp:lastPrinted>2024-05-06T14:35:00Z</cp:lastPrinted>
  <dcterms:created xsi:type="dcterms:W3CDTF">2020-07-20T17:04:26Z</dcterms:created>
  <dcterms:modified xsi:type="dcterms:W3CDTF">2024-05-06T14:35:02Z</dcterms:modified>
</cp:coreProperties>
</file>