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26"/>
  </p:notesMasterIdLst>
  <p:sldIdLst>
    <p:sldId id="257" r:id="rId2"/>
    <p:sldId id="394" r:id="rId3"/>
    <p:sldId id="395" r:id="rId4"/>
    <p:sldId id="396" r:id="rId5"/>
    <p:sldId id="393" r:id="rId6"/>
    <p:sldId id="259" r:id="rId7"/>
    <p:sldId id="260" r:id="rId8"/>
    <p:sldId id="261" r:id="rId9"/>
    <p:sldId id="262" r:id="rId10"/>
    <p:sldId id="263" r:id="rId11"/>
    <p:sldId id="407" r:id="rId12"/>
    <p:sldId id="264" r:id="rId13"/>
    <p:sldId id="265" r:id="rId14"/>
    <p:sldId id="266" r:id="rId15"/>
    <p:sldId id="267" r:id="rId16"/>
    <p:sldId id="268" r:id="rId17"/>
    <p:sldId id="269" r:id="rId18"/>
    <p:sldId id="271" r:id="rId19"/>
    <p:sldId id="272" r:id="rId20"/>
    <p:sldId id="273" r:id="rId21"/>
    <p:sldId id="364" r:id="rId22"/>
    <p:sldId id="397" r:id="rId23"/>
    <p:sldId id="274" r:id="rId24"/>
    <p:sldId id="275" r:id="rId25"/>
    <p:sldId id="357" r:id="rId26"/>
    <p:sldId id="358" r:id="rId27"/>
    <p:sldId id="276" r:id="rId28"/>
    <p:sldId id="383" r:id="rId29"/>
    <p:sldId id="360" r:id="rId30"/>
    <p:sldId id="277" r:id="rId31"/>
    <p:sldId id="405" r:id="rId32"/>
    <p:sldId id="412" r:id="rId33"/>
    <p:sldId id="403" r:id="rId34"/>
    <p:sldId id="365" r:id="rId35"/>
    <p:sldId id="413" r:id="rId36"/>
    <p:sldId id="279" r:id="rId37"/>
    <p:sldId id="281" r:id="rId38"/>
    <p:sldId id="282" r:id="rId39"/>
    <p:sldId id="414" r:id="rId40"/>
    <p:sldId id="280" r:id="rId41"/>
    <p:sldId id="284" r:id="rId42"/>
    <p:sldId id="285" r:id="rId43"/>
    <p:sldId id="286" r:id="rId44"/>
    <p:sldId id="287" r:id="rId45"/>
    <p:sldId id="363" r:id="rId46"/>
    <p:sldId id="289" r:id="rId47"/>
    <p:sldId id="290" r:id="rId48"/>
    <p:sldId id="367" r:id="rId49"/>
    <p:sldId id="291" r:id="rId50"/>
    <p:sldId id="337" r:id="rId51"/>
    <p:sldId id="336" r:id="rId52"/>
    <p:sldId id="292" r:id="rId53"/>
    <p:sldId id="368" r:id="rId54"/>
    <p:sldId id="408" r:id="rId55"/>
    <p:sldId id="409" r:id="rId56"/>
    <p:sldId id="410" r:id="rId57"/>
    <p:sldId id="392" r:id="rId58"/>
    <p:sldId id="293" r:id="rId59"/>
    <p:sldId id="400" r:id="rId60"/>
    <p:sldId id="294" r:id="rId61"/>
    <p:sldId id="295" r:id="rId62"/>
    <p:sldId id="338" r:id="rId63"/>
    <p:sldId id="296" r:id="rId64"/>
    <p:sldId id="417" r:id="rId65"/>
    <p:sldId id="297" r:id="rId66"/>
    <p:sldId id="385" r:id="rId67"/>
    <p:sldId id="298" r:id="rId68"/>
    <p:sldId id="299" r:id="rId69"/>
    <p:sldId id="300" r:id="rId70"/>
    <p:sldId id="370" r:id="rId71"/>
    <p:sldId id="301" r:id="rId72"/>
    <p:sldId id="302" r:id="rId73"/>
    <p:sldId id="303" r:id="rId74"/>
    <p:sldId id="304" r:id="rId75"/>
    <p:sldId id="305" r:id="rId76"/>
    <p:sldId id="401" r:id="rId77"/>
    <p:sldId id="371" r:id="rId78"/>
    <p:sldId id="306" r:id="rId79"/>
    <p:sldId id="307" r:id="rId80"/>
    <p:sldId id="386" r:id="rId81"/>
    <p:sldId id="402" r:id="rId82"/>
    <p:sldId id="411" r:id="rId83"/>
    <p:sldId id="415" r:id="rId84"/>
    <p:sldId id="416" r:id="rId85"/>
    <p:sldId id="404" r:id="rId86"/>
    <p:sldId id="372" r:id="rId87"/>
    <p:sldId id="406" r:id="rId88"/>
    <p:sldId id="314" r:id="rId89"/>
    <p:sldId id="339" r:id="rId90"/>
    <p:sldId id="340" r:id="rId91"/>
    <p:sldId id="315" r:id="rId92"/>
    <p:sldId id="317" r:id="rId93"/>
    <p:sldId id="373" r:id="rId94"/>
    <p:sldId id="308" r:id="rId95"/>
    <p:sldId id="309" r:id="rId96"/>
    <p:sldId id="398" r:id="rId97"/>
    <p:sldId id="387" r:id="rId98"/>
    <p:sldId id="310" r:id="rId99"/>
    <p:sldId id="399" r:id="rId100"/>
    <p:sldId id="311" r:id="rId101"/>
    <p:sldId id="312" r:id="rId102"/>
    <p:sldId id="313" r:id="rId103"/>
    <p:sldId id="376" r:id="rId104"/>
    <p:sldId id="377" r:id="rId105"/>
    <p:sldId id="418" r:id="rId106"/>
    <p:sldId id="426" r:id="rId107"/>
    <p:sldId id="419" r:id="rId108"/>
    <p:sldId id="420" r:id="rId109"/>
    <p:sldId id="421" r:id="rId110"/>
    <p:sldId id="422" r:id="rId111"/>
    <p:sldId id="423" r:id="rId112"/>
    <p:sldId id="424" r:id="rId113"/>
    <p:sldId id="425" r:id="rId114"/>
    <p:sldId id="430" r:id="rId115"/>
    <p:sldId id="427" r:id="rId116"/>
    <p:sldId id="428" r:id="rId117"/>
    <p:sldId id="429" r:id="rId118"/>
    <p:sldId id="431" r:id="rId119"/>
    <p:sldId id="433" r:id="rId120"/>
    <p:sldId id="436" r:id="rId121"/>
    <p:sldId id="434" r:id="rId122"/>
    <p:sldId id="435" r:id="rId123"/>
    <p:sldId id="432" r:id="rId124"/>
    <p:sldId id="388" r:id="rId12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0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A2C8CA73-63ED-4012-B238-8309F06CCC8F}" type="datetimeFigureOut">
              <a:rPr lang="en-US" smtClean="0"/>
              <a:t>4/30/2024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092D83DD-6FAA-4CBB-A745-9D968B3EB0AF}" type="slidenum">
              <a:rPr lang="en-US" smtClean="0"/>
              <a:t>‹#›</a:t>
            </a:fld>
            <a:endParaRPr lang="en-US"/>
          </a:p>
        </p:txBody>
      </p:sp>
    </p:spTree>
    <p:extLst>
      <p:ext uri="{BB962C8B-B14F-4D97-AF65-F5344CB8AC3E}">
        <p14:creationId xmlns:p14="http://schemas.microsoft.com/office/powerpoint/2010/main" val="131476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8548F760-5467-5987-B380-CFE6DCE841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56BE86C4-EEA7-D77B-B89C-F2CECDC679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4" name="Slide Number Placeholder 3">
            <a:extLst>
              <a:ext uri="{FF2B5EF4-FFF2-40B4-BE49-F238E27FC236}">
                <a16:creationId xmlns:a16="http://schemas.microsoft.com/office/drawing/2014/main" id="{51259D1C-9A56-A382-13A5-B1769F1FCD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159BDA12-8331-4221-89D2-F99492724136}" type="slidenum">
              <a:rPr lang="en-US" altLang="en-US"/>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BFA95D3C-2661-452C-9C85-E995CF8552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5B38FD1B-3417-0FBE-916C-189793DDA1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5604" name="Slide Number Placeholder 3">
            <a:extLst>
              <a:ext uri="{FF2B5EF4-FFF2-40B4-BE49-F238E27FC236}">
                <a16:creationId xmlns:a16="http://schemas.microsoft.com/office/drawing/2014/main" id="{9E5619B5-14AB-B365-C984-F072E7434B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BF6A53CA-3F48-4303-9D22-040B9A586A1C}" type="slidenum">
              <a:rPr lang="en-US" altLang="en-US"/>
              <a:pPr/>
              <a:t>14</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285094BE-E1C1-9512-1B82-60C8B02619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D3188EC9-1D77-A868-8DD7-011FC4A434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Role of the thyroid is to maintain normal body metabolism, growth, and development by the synthesis, storage, and secretion of thyroid hormones. </a:t>
            </a:r>
          </a:p>
          <a:p>
            <a:pPr eaLnBrk="1" hangingPunct="1">
              <a:spcBef>
                <a:spcPct val="0"/>
              </a:spcBef>
            </a:pPr>
            <a:endParaRPr lang="en-US" altLang="en-US"/>
          </a:p>
          <a:p>
            <a:pPr eaLnBrk="1" hangingPunct="1">
              <a:spcBef>
                <a:spcPct val="0"/>
              </a:spcBef>
            </a:pPr>
            <a:r>
              <a:rPr lang="en-US" altLang="en-US"/>
              <a:t>The mechanism for producing thyroid hormones is iodine metabolism. </a:t>
            </a:r>
          </a:p>
          <a:p>
            <a:pPr eaLnBrk="1" hangingPunct="1">
              <a:spcBef>
                <a:spcPct val="0"/>
              </a:spcBef>
            </a:pPr>
            <a:endParaRPr lang="en-US" altLang="en-US"/>
          </a:p>
        </p:txBody>
      </p:sp>
      <p:sp>
        <p:nvSpPr>
          <p:cNvPr id="27652" name="Slide Number Placeholder 3">
            <a:extLst>
              <a:ext uri="{FF2B5EF4-FFF2-40B4-BE49-F238E27FC236}">
                <a16:creationId xmlns:a16="http://schemas.microsoft.com/office/drawing/2014/main" id="{A67035CA-E796-B93E-A3FD-DA90E27428E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3E16CDC7-08CF-489B-A915-E51D43AE112B}" type="slidenum">
              <a:rPr lang="en-US" altLang="en-US"/>
              <a:pPr/>
              <a:t>15</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28C64778-2C73-39A1-5DD1-657E623CB3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4E2F13B1-549F-F551-7167-C8DE45A745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700" name="Slide Number Placeholder 3">
            <a:extLst>
              <a:ext uri="{FF2B5EF4-FFF2-40B4-BE49-F238E27FC236}">
                <a16:creationId xmlns:a16="http://schemas.microsoft.com/office/drawing/2014/main" id="{04B040E4-0C9B-459E-D201-D1DEFE96443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61508DFA-815E-4E7C-80FD-32D7F4D8F2B6}" type="slidenum">
              <a:rPr lang="en-US" altLang="en-US"/>
              <a:pPr/>
              <a:t>16</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6A7804D7-B5E6-68C9-A983-DA961CBD4E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CE02B03F-5D46-6172-9D9F-DE0AA21373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1748" name="Slide Number Placeholder 3">
            <a:extLst>
              <a:ext uri="{FF2B5EF4-FFF2-40B4-BE49-F238E27FC236}">
                <a16:creationId xmlns:a16="http://schemas.microsoft.com/office/drawing/2014/main" id="{71266C54-28FB-353E-EFF4-EE3C62EED4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468EEF3A-496C-4D1C-8A31-F371A8D707AE}" type="slidenum">
              <a:rPr lang="en-US" altLang="en-US"/>
              <a:pPr/>
              <a:t>17</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568CF58E-1E92-66AB-2944-56C3B01D1A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4F35BCCD-4118-26D7-578D-6D4E2D8621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3796" name="Slide Number Placeholder 3">
            <a:extLst>
              <a:ext uri="{FF2B5EF4-FFF2-40B4-BE49-F238E27FC236}">
                <a16:creationId xmlns:a16="http://schemas.microsoft.com/office/drawing/2014/main" id="{8F521316-61A8-4B0C-E2BC-01B3FAC195F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0C1FEA06-5D0A-4DA0-B776-50EEF04E004D}" type="slidenum">
              <a:rPr lang="en-US" altLang="en-US"/>
              <a:pPr/>
              <a:t>18</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5907E5F4-D7D3-1220-6CC0-5688A9E305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E4589A50-F7F9-D33F-4A40-F659DC4BD6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5844" name="Slide Number Placeholder 3">
            <a:extLst>
              <a:ext uri="{FF2B5EF4-FFF2-40B4-BE49-F238E27FC236}">
                <a16:creationId xmlns:a16="http://schemas.microsoft.com/office/drawing/2014/main" id="{EC3F6AA4-6A3B-CCA2-0DD2-DF043395F7F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A1AA3398-7FE4-4BF9-84BC-9F4203B14A3F}" type="slidenum">
              <a:rPr lang="en-US" altLang="en-US"/>
              <a:pPr/>
              <a:t>19</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3A2C08E1-7CDF-28A3-1F35-42DB61C894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FEE867C5-DBD5-FCD3-CAC4-EC4B30241B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7892" name="Slide Number Placeholder 3">
            <a:extLst>
              <a:ext uri="{FF2B5EF4-FFF2-40B4-BE49-F238E27FC236}">
                <a16:creationId xmlns:a16="http://schemas.microsoft.com/office/drawing/2014/main" id="{BA413B53-46D7-6A7C-10C8-E3EEAC682B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A7D22B8D-346B-4608-A1D1-5FF434EF3675}" type="slidenum">
              <a:rPr lang="en-US" altLang="en-US"/>
              <a:pPr/>
              <a:t>20</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D77F83FC-68C9-C747-C1FB-CF5E9B60EA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2B06563D-2D1A-4174-1B7F-6C131099CB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0964" name="Slide Number Placeholder 3">
            <a:extLst>
              <a:ext uri="{FF2B5EF4-FFF2-40B4-BE49-F238E27FC236}">
                <a16:creationId xmlns:a16="http://schemas.microsoft.com/office/drawing/2014/main" id="{23458FBD-8543-6945-8DC1-392B6F2C49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4FF4B874-5649-4982-89E1-97B0FABAFD02}" type="slidenum">
              <a:rPr lang="en-US" altLang="en-US"/>
              <a:pPr/>
              <a:t>23</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0061A9B6-FF09-FDAC-9DB8-704D4A50CAC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E97F20E0-4CA2-FB92-19AD-F31ACAF82F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Normal thyroid. C, Carotid; T, thyroid. </a:t>
            </a:r>
          </a:p>
        </p:txBody>
      </p:sp>
      <p:sp>
        <p:nvSpPr>
          <p:cNvPr id="43012" name="Slide Number Placeholder 3">
            <a:extLst>
              <a:ext uri="{FF2B5EF4-FFF2-40B4-BE49-F238E27FC236}">
                <a16:creationId xmlns:a16="http://schemas.microsoft.com/office/drawing/2014/main" id="{69B1430B-6F5F-93D4-494C-7193732890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5076DFDF-9FC0-480F-9FB0-8A7B780430C0}" type="slidenum">
              <a:rPr lang="en-US" altLang="en-US"/>
              <a:pPr/>
              <a:t>24</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0A6BC33A-BC87-4CA8-C2F4-A2D1BB1D95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981301C4-A6FE-D253-DD7D-1353240142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Normal thyroid. C, Carotid; T, thyroid. </a:t>
            </a:r>
          </a:p>
          <a:p>
            <a:endParaRPr lang="en-US" altLang="en-US"/>
          </a:p>
        </p:txBody>
      </p:sp>
      <p:sp>
        <p:nvSpPr>
          <p:cNvPr id="45060" name="Slide Number Placeholder 3">
            <a:extLst>
              <a:ext uri="{FF2B5EF4-FFF2-40B4-BE49-F238E27FC236}">
                <a16:creationId xmlns:a16="http://schemas.microsoft.com/office/drawing/2014/main" id="{A2A2CEA4-C90F-783A-BE69-EFD921B8D16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50F3220F-950D-4CE9-BB22-F0D4E39BA979}" type="slidenum">
              <a:rPr lang="en-US" altLang="en-US"/>
              <a:pPr/>
              <a:t>25</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33FF1DD-E211-6DC3-4127-AA451E5EEB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7C8ED1C6-64EF-1076-801E-649301B12A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altLang="en-US"/>
              <a:t>The gland consists of a right and left lobe located along either side of the trachea and connected across the midline by the thin bridge of thyroid tissue called the </a:t>
            </a:r>
            <a:r>
              <a:rPr lang="en-US" altLang="en-US" b="1"/>
              <a:t>isthmus.</a:t>
            </a:r>
          </a:p>
          <a:p>
            <a:pPr eaLnBrk="1" hangingPunct="1">
              <a:spcBef>
                <a:spcPct val="0"/>
              </a:spcBef>
            </a:pPr>
            <a:endParaRPr lang="en-US" altLang="en-US"/>
          </a:p>
        </p:txBody>
      </p:sp>
      <p:sp>
        <p:nvSpPr>
          <p:cNvPr id="7172" name="Slide Number Placeholder 3">
            <a:extLst>
              <a:ext uri="{FF2B5EF4-FFF2-40B4-BE49-F238E27FC236}">
                <a16:creationId xmlns:a16="http://schemas.microsoft.com/office/drawing/2014/main" id="{66BB4FB5-7BF3-01C0-41DE-AFAFA6CAE34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2FE8A9EB-2E38-4E5F-855B-5D3028061DCF}" type="slidenum">
              <a:rPr lang="en-US" altLang="en-US"/>
              <a:pPr/>
              <a:t>4</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80D8618B-D23D-9F95-30B7-5C7182F237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4C938B8A-51D7-6E2E-B377-8B2B889324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Normal thyroid. C, Carotid; T, thyroid. </a:t>
            </a:r>
          </a:p>
          <a:p>
            <a:endParaRPr lang="en-US" altLang="en-US"/>
          </a:p>
        </p:txBody>
      </p:sp>
      <p:sp>
        <p:nvSpPr>
          <p:cNvPr id="47108" name="Slide Number Placeholder 3">
            <a:extLst>
              <a:ext uri="{FF2B5EF4-FFF2-40B4-BE49-F238E27FC236}">
                <a16:creationId xmlns:a16="http://schemas.microsoft.com/office/drawing/2014/main" id="{66C273A4-DB9D-25EC-999C-B7AE707F92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78E69575-39CD-4469-807E-DDFCCA3DEA37}" type="slidenum">
              <a:rPr lang="en-US" altLang="en-US"/>
              <a:pPr/>
              <a:t>26</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5ED9A6C4-1715-48E4-6C06-C9E37D8442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F73215B8-E392-953A-AC3C-68651C84E0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O, Omohyoid muscle; S, sternohyoid muscle; SC, sternocleidomastoid. </a:t>
            </a:r>
          </a:p>
        </p:txBody>
      </p:sp>
      <p:sp>
        <p:nvSpPr>
          <p:cNvPr id="49156" name="Slide Number Placeholder 3">
            <a:extLst>
              <a:ext uri="{FF2B5EF4-FFF2-40B4-BE49-F238E27FC236}">
                <a16:creationId xmlns:a16="http://schemas.microsoft.com/office/drawing/2014/main" id="{0253EAA4-3D0B-B2DC-5C05-74F06BCF17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9F92FB4D-1DB6-4CBF-808B-416753FEC870}" type="slidenum">
              <a:rPr lang="en-US" altLang="en-US"/>
              <a:pPr/>
              <a:t>27</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189DCB2F-83B6-212D-3E9F-93130A9EB9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98099860-08F2-D452-FCED-CF11FA2C49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O, Omohyoid muscle; S, sternohyoid muscle; SC, sternocleidomastoid. </a:t>
            </a:r>
          </a:p>
        </p:txBody>
      </p:sp>
      <p:sp>
        <p:nvSpPr>
          <p:cNvPr id="51204" name="Slide Number Placeholder 3">
            <a:extLst>
              <a:ext uri="{FF2B5EF4-FFF2-40B4-BE49-F238E27FC236}">
                <a16:creationId xmlns:a16="http://schemas.microsoft.com/office/drawing/2014/main" id="{94905C2A-961F-F6F2-B175-9B3D523723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1122F039-CBE7-43B5-B6FB-CA4F45B500C5}" type="slidenum">
              <a:rPr lang="en-US" altLang="en-US"/>
              <a:pPr/>
              <a:t>28</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69438276-4C01-2C73-351A-2233764119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B2DF4654-78A9-1E17-E778-2E3A3FD5A4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O, Omohyoid muscle; S, sternohyoid muscle; SC, sternocleidomastoid. </a:t>
            </a:r>
          </a:p>
          <a:p>
            <a:endParaRPr lang="en-US" altLang="en-US"/>
          </a:p>
        </p:txBody>
      </p:sp>
      <p:sp>
        <p:nvSpPr>
          <p:cNvPr id="55300" name="Slide Number Placeholder 3">
            <a:extLst>
              <a:ext uri="{FF2B5EF4-FFF2-40B4-BE49-F238E27FC236}">
                <a16:creationId xmlns:a16="http://schemas.microsoft.com/office/drawing/2014/main" id="{CBFC8B33-C8C7-F380-7353-1C9190C12B1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F7D15E48-BB86-4D06-B577-ED7703B00F26}" type="slidenum">
              <a:rPr lang="en-US" altLang="en-US"/>
              <a:pPr/>
              <a:t>29</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C2D5995C-A459-5F38-A226-7358E46BD0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045174BE-C94C-3CAB-DDEE-791846C549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a:extLst>
              <a:ext uri="{FF2B5EF4-FFF2-40B4-BE49-F238E27FC236}">
                <a16:creationId xmlns:a16="http://schemas.microsoft.com/office/drawing/2014/main" id="{D2C50D6E-CF82-E378-959D-84D86363963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E6EB6E9F-36E4-4DE0-B12B-1B68F9FA65BB}" type="slidenum">
              <a:rPr lang="en-US" altLang="en-US"/>
              <a:pPr/>
              <a:t>30</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41B34FE4-2651-3219-16DC-51C3AB88C0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66240C36-B79F-F904-7089-7C09FF33F1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0420" name="Slide Number Placeholder 3">
            <a:extLst>
              <a:ext uri="{FF2B5EF4-FFF2-40B4-BE49-F238E27FC236}">
                <a16:creationId xmlns:a16="http://schemas.microsoft.com/office/drawing/2014/main" id="{EA8FFECF-B271-919D-C811-92F689A6EA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DAD93C07-E9EF-4F82-8D6B-72C23D35352A}" type="slidenum">
              <a:rPr lang="en-US" altLang="en-US"/>
              <a:pPr/>
              <a:t>36</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767277DA-2D85-C1DC-271E-D7F14FB92A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CF01A535-340D-2AA9-13CD-AA610AF883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r>
              <a:rPr lang="en-US" altLang="en-US" b="1"/>
              <a:t>Goiter</a:t>
            </a:r>
            <a:r>
              <a:rPr lang="en-US" altLang="en-US" b="1">
                <a:solidFill>
                  <a:srgbClr val="FFC000"/>
                </a:solidFill>
              </a:rPr>
              <a:t> </a:t>
            </a:r>
            <a:r>
              <a:rPr lang="en-US" altLang="en-US"/>
              <a:t>is an enlargement of the thyroid gland, which is often visible as an anterior protrusion on the neck. </a:t>
            </a:r>
          </a:p>
          <a:p>
            <a:pPr eaLnBrk="1" hangingPunct="1">
              <a:lnSpc>
                <a:spcPct val="80000"/>
              </a:lnSpc>
              <a:spcBef>
                <a:spcPct val="0"/>
              </a:spcBef>
            </a:pPr>
            <a:endParaRPr lang="en-US" altLang="en-US"/>
          </a:p>
          <a:p>
            <a:pPr eaLnBrk="1" hangingPunct="1">
              <a:spcBef>
                <a:spcPct val="0"/>
              </a:spcBef>
            </a:pPr>
            <a:endParaRPr lang="en-US" altLang="en-US"/>
          </a:p>
        </p:txBody>
      </p:sp>
      <p:sp>
        <p:nvSpPr>
          <p:cNvPr id="64516" name="Slide Number Placeholder 3">
            <a:extLst>
              <a:ext uri="{FF2B5EF4-FFF2-40B4-BE49-F238E27FC236}">
                <a16:creationId xmlns:a16="http://schemas.microsoft.com/office/drawing/2014/main" id="{3961552E-5CF5-7AC6-36D1-88E8BFECB8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A8FC7318-27FF-46D5-B06E-6E0636B92B9A}" type="slidenum">
              <a:rPr lang="en-US" altLang="en-US"/>
              <a:pPr/>
              <a:t>37</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3E1F39CC-F9AB-76BA-5269-489A4707ED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3C8C3B27-4153-0911-6EAB-DA3274B443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i="1"/>
              <a:t>Toxic goiter</a:t>
            </a:r>
            <a:r>
              <a:rPr lang="en-US" altLang="en-US"/>
              <a:t> is a hyperthyroid condition resulting from hyperactivity of the thyroid gland, perhaps caused by excessive stimulation from TSH, which produces a large nodular gland.</a:t>
            </a:r>
          </a:p>
          <a:p>
            <a:pPr eaLnBrk="1" hangingPunct="1">
              <a:spcBef>
                <a:spcPct val="0"/>
              </a:spcBef>
            </a:pPr>
            <a:endParaRPr lang="en-US" altLang="en-US"/>
          </a:p>
        </p:txBody>
      </p:sp>
      <p:sp>
        <p:nvSpPr>
          <p:cNvPr id="66564" name="Slide Number Placeholder 3">
            <a:extLst>
              <a:ext uri="{FF2B5EF4-FFF2-40B4-BE49-F238E27FC236}">
                <a16:creationId xmlns:a16="http://schemas.microsoft.com/office/drawing/2014/main" id="{7F0E55DE-2E56-3D42-3A02-A9CC3A1E1E3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2511DBF1-00AB-4299-ADAC-238C36D7D61F}" type="slidenum">
              <a:rPr lang="en-US" altLang="en-US"/>
              <a:pPr/>
              <a:t>38</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F91D91F4-8991-E4B8-88FB-091E18C3A1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8029F831-B686-EFB5-D413-8921FCAF19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2468" name="Slide Number Placeholder 3">
            <a:extLst>
              <a:ext uri="{FF2B5EF4-FFF2-40B4-BE49-F238E27FC236}">
                <a16:creationId xmlns:a16="http://schemas.microsoft.com/office/drawing/2014/main" id="{21BD3367-65BD-6B4D-0090-209DA099F6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7AB78E63-3270-415A-92B7-255B3947EA72}" type="slidenum">
              <a:rPr lang="en-US" altLang="en-US"/>
              <a:pPr/>
              <a:t>40</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9BE37D71-551F-1060-3699-20C293D5F4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1A189EF9-E150-63D3-8560-7FAF703039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8612" name="Slide Number Placeholder 3">
            <a:extLst>
              <a:ext uri="{FF2B5EF4-FFF2-40B4-BE49-F238E27FC236}">
                <a16:creationId xmlns:a16="http://schemas.microsoft.com/office/drawing/2014/main" id="{4298B26D-26AA-DC69-B5E1-88C47EFF7C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3AE82143-D0C3-45B7-97DA-ABB4B12BC0A2}" type="slidenum">
              <a:rPr lang="en-US" altLang="en-US"/>
              <a:pPr/>
              <a:t>41</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EA943C26-C7EB-C998-5580-56E379E480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AF95CD5F-CCA7-0224-E5F7-BF68AD95B4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268" name="Slide Number Placeholder 3">
            <a:extLst>
              <a:ext uri="{FF2B5EF4-FFF2-40B4-BE49-F238E27FC236}">
                <a16:creationId xmlns:a16="http://schemas.microsoft.com/office/drawing/2014/main" id="{CB211C81-B061-8E72-7868-3F32BAAADF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36B2E18A-8EEA-400D-95BA-658FF72CC8DC}" type="slidenum">
              <a:rPr lang="en-US" altLang="en-US"/>
              <a:pPr/>
              <a:t>6</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84E8D157-1F3E-0541-BB8F-5F0B343F223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E326EB6E-8EEA-AE4D-1846-0A6CFF0CA2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0660" name="Slide Number Placeholder 3">
            <a:extLst>
              <a:ext uri="{FF2B5EF4-FFF2-40B4-BE49-F238E27FC236}">
                <a16:creationId xmlns:a16="http://schemas.microsoft.com/office/drawing/2014/main" id="{162C3556-6F5F-577E-92F1-C0091E8591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9DD4D3DE-64AD-4C4B-A462-C45EDFC91331}" type="slidenum">
              <a:rPr lang="en-US" altLang="en-US"/>
              <a:pPr/>
              <a:t>42</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01534FE1-F610-ED78-AA8D-86057F54D5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BB311BA2-90FA-5E54-ADEE-C0FF792D71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buFont typeface="Wingdings" panose="05000000000000000000" pitchFamily="2" charset="2"/>
              <a:buNone/>
            </a:pPr>
            <a:endParaRPr lang="en-US" altLang="en-US"/>
          </a:p>
        </p:txBody>
      </p:sp>
      <p:sp>
        <p:nvSpPr>
          <p:cNvPr id="72708" name="Slide Number Placeholder 3">
            <a:extLst>
              <a:ext uri="{FF2B5EF4-FFF2-40B4-BE49-F238E27FC236}">
                <a16:creationId xmlns:a16="http://schemas.microsoft.com/office/drawing/2014/main" id="{70160E19-9C84-EF88-8517-8BC54D7C71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9BCCC43D-47E5-4157-8107-5414F14488CF}" type="slidenum">
              <a:rPr lang="en-US" altLang="en-US"/>
              <a:pPr/>
              <a:t>43</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349770AF-5EE1-5F76-ED6F-C1F121A2F2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2B465E5D-65EE-A95B-2249-133F3A3BD9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4756" name="Slide Number Placeholder 3">
            <a:extLst>
              <a:ext uri="{FF2B5EF4-FFF2-40B4-BE49-F238E27FC236}">
                <a16:creationId xmlns:a16="http://schemas.microsoft.com/office/drawing/2014/main" id="{5DBF5523-AA05-BE6B-A4CF-FDBDAC4503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BB0FACA1-668C-4479-894B-C80CDDE04901}" type="slidenum">
              <a:rPr lang="en-US" altLang="en-US"/>
              <a:pPr/>
              <a:t>44</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7BE7414E-73BF-7BCC-DD6A-289E28E4A5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40BABF83-4178-2863-3D34-67791455DD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6804" name="Slide Number Placeholder 3">
            <a:extLst>
              <a:ext uri="{FF2B5EF4-FFF2-40B4-BE49-F238E27FC236}">
                <a16:creationId xmlns:a16="http://schemas.microsoft.com/office/drawing/2014/main" id="{AFB37C23-E02D-8EB8-F893-0E7F0C5E37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E5793D29-8C2B-4B5D-B938-0E0EBD95F08C}" type="slidenum">
              <a:rPr lang="en-US" altLang="en-US"/>
              <a:pPr/>
              <a:t>45</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0CB8CD53-2E44-E995-5A31-6BE5EB7DEF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7FFA44E4-9F83-2F10-7D70-68453CA6E1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8852" name="Slide Number Placeholder 3">
            <a:extLst>
              <a:ext uri="{FF2B5EF4-FFF2-40B4-BE49-F238E27FC236}">
                <a16:creationId xmlns:a16="http://schemas.microsoft.com/office/drawing/2014/main" id="{2A627F83-B764-5E4B-A660-148B93AED4E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E624402A-0767-40BE-B569-2DBFA83213F2}" type="slidenum">
              <a:rPr lang="en-US" altLang="en-US"/>
              <a:pPr/>
              <a:t>46</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AFF2113B-3062-24E2-E51B-36ECD9103C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41467B88-9FF2-F604-2EE4-331441D300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0900" name="Slide Number Placeholder 3">
            <a:extLst>
              <a:ext uri="{FF2B5EF4-FFF2-40B4-BE49-F238E27FC236}">
                <a16:creationId xmlns:a16="http://schemas.microsoft.com/office/drawing/2014/main" id="{39B7EE42-46CA-B38A-9A51-FCE373232B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09F8F7FB-DC72-4D33-859B-5D993E714C63}" type="slidenum">
              <a:rPr lang="en-US" altLang="en-US"/>
              <a:pPr/>
              <a:t>47</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8178123A-74A3-3883-D74D-4185FBF0A6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725165D6-B0AC-1221-D9B7-46E2E5E02D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3972" name="Slide Number Placeholder 3">
            <a:extLst>
              <a:ext uri="{FF2B5EF4-FFF2-40B4-BE49-F238E27FC236}">
                <a16:creationId xmlns:a16="http://schemas.microsoft.com/office/drawing/2014/main" id="{A68C0147-413D-2927-9AAB-F81DBD4F97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837C313F-646B-48FA-8176-2B0B82D3518D}" type="slidenum">
              <a:rPr lang="en-US" altLang="en-US"/>
              <a:pPr/>
              <a:t>49</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749099F5-19B9-6710-2D94-A68287BB9C2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D0235232-930C-95BF-3D37-6579C5AE02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6020" name="Slide Number Placeholder 3">
            <a:extLst>
              <a:ext uri="{FF2B5EF4-FFF2-40B4-BE49-F238E27FC236}">
                <a16:creationId xmlns:a16="http://schemas.microsoft.com/office/drawing/2014/main" id="{F9FA0E61-9F73-6365-E4CD-78945B3D11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C4AB814F-45CD-4CBA-894D-9A464785B200}" type="slidenum">
              <a:rPr lang="en-US" altLang="en-US"/>
              <a:pPr/>
              <a:t>50</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04195F54-E0B4-DC52-2743-0FC8DC7530C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226571D5-1934-66BE-74D3-2A0361D994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8068" name="Slide Number Placeholder 3">
            <a:extLst>
              <a:ext uri="{FF2B5EF4-FFF2-40B4-BE49-F238E27FC236}">
                <a16:creationId xmlns:a16="http://schemas.microsoft.com/office/drawing/2014/main" id="{792A874C-1BAB-477A-C2C9-EFFA317E5B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6B398BE9-35D5-4326-AFCE-C8F0A206D3A9}" type="slidenum">
              <a:rPr lang="en-US" altLang="en-US"/>
              <a:pPr/>
              <a:t>51</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E05A5EBD-6B13-AC7C-F351-33E736D8853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72AC01A0-961F-9A93-0EC5-5AD4131AAC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See textbook Figure 22-14 for more sonographic variations of adenomas. </a:t>
            </a:r>
          </a:p>
        </p:txBody>
      </p:sp>
      <p:sp>
        <p:nvSpPr>
          <p:cNvPr id="90116" name="Slide Number Placeholder 3">
            <a:extLst>
              <a:ext uri="{FF2B5EF4-FFF2-40B4-BE49-F238E27FC236}">
                <a16:creationId xmlns:a16="http://schemas.microsoft.com/office/drawing/2014/main" id="{21A38C4B-1797-8082-E8E5-272C6CA039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25C6F8B4-5382-42A3-A794-2281AF4C7319}" type="slidenum">
              <a:rPr lang="en-US" altLang="en-US"/>
              <a:pPr/>
              <a:t>52</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948A4B03-607B-D18F-9BA6-DF333B2616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EE5E9E6C-CDA7-8F77-B27E-6DBB4FD409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altLang="en-US" dirty="0"/>
              <a:t>In the newborn, the gland measures 18 to 20 mm long, with an anteroposterior (AP) diameter of 8 to 9 mm. </a:t>
            </a:r>
          </a:p>
          <a:p>
            <a:pPr eaLnBrk="1" hangingPunct="1">
              <a:lnSpc>
                <a:spcPct val="90000"/>
              </a:lnSpc>
              <a:spcBef>
                <a:spcPct val="0"/>
              </a:spcBef>
            </a:pPr>
            <a:endParaRPr lang="en-US" altLang="en-US" dirty="0"/>
          </a:p>
          <a:p>
            <a:pPr eaLnBrk="1" hangingPunct="1">
              <a:lnSpc>
                <a:spcPct val="90000"/>
              </a:lnSpc>
              <a:spcBef>
                <a:spcPct val="0"/>
              </a:spcBef>
            </a:pPr>
            <a:r>
              <a:rPr lang="en-US" altLang="en-US" dirty="0"/>
              <a:t>The normal adult thyroid measures 40 to 60 mm in length, 20 mm in AP diameter, and 13 to 18 mm in width.</a:t>
            </a:r>
          </a:p>
          <a:p>
            <a:pPr eaLnBrk="1" hangingPunct="1">
              <a:lnSpc>
                <a:spcPct val="90000"/>
              </a:lnSpc>
              <a:spcBef>
                <a:spcPct val="0"/>
              </a:spcBef>
              <a:buFont typeface="Wingdings" panose="05000000000000000000" pitchFamily="2" charset="2"/>
              <a:buNone/>
            </a:pPr>
            <a:endParaRPr lang="en-US" altLang="en-US" dirty="0"/>
          </a:p>
          <a:p>
            <a:pPr eaLnBrk="1" hangingPunct="1">
              <a:lnSpc>
                <a:spcPct val="90000"/>
              </a:lnSpc>
              <a:spcBef>
                <a:spcPct val="0"/>
              </a:spcBef>
            </a:pPr>
            <a:r>
              <a:rPr lang="en-US" altLang="en-US" dirty="0"/>
              <a:t>The isthmus is the smallest part of the gland with a 4 to 6 mm AP diameter.</a:t>
            </a:r>
          </a:p>
          <a:p>
            <a:pPr eaLnBrk="1" hangingPunct="1">
              <a:spcBef>
                <a:spcPct val="0"/>
              </a:spcBef>
            </a:pPr>
            <a:endParaRPr lang="en-US" altLang="en-US" dirty="0"/>
          </a:p>
        </p:txBody>
      </p:sp>
      <p:sp>
        <p:nvSpPr>
          <p:cNvPr id="13316" name="Slide Number Placeholder 3">
            <a:extLst>
              <a:ext uri="{FF2B5EF4-FFF2-40B4-BE49-F238E27FC236}">
                <a16:creationId xmlns:a16="http://schemas.microsoft.com/office/drawing/2014/main" id="{0E775C68-7E09-69A5-FADE-798FC34AC8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A70530A0-4732-4433-9CBC-875EBA9773F8}" type="slidenum">
              <a:rPr lang="en-US" altLang="en-US"/>
              <a:pPr/>
              <a:t>7</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FCC1EAD4-A103-1D63-DA02-ECF0144127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a:extLst>
              <a:ext uri="{FF2B5EF4-FFF2-40B4-BE49-F238E27FC236}">
                <a16:creationId xmlns:a16="http://schemas.microsoft.com/office/drawing/2014/main" id="{84EF4997-BD07-FA2E-1685-EF51F437F0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3188" name="Slide Number Placeholder 3">
            <a:extLst>
              <a:ext uri="{FF2B5EF4-FFF2-40B4-BE49-F238E27FC236}">
                <a16:creationId xmlns:a16="http://schemas.microsoft.com/office/drawing/2014/main" id="{82BA1CCE-6077-9B60-252B-F3C1437DC57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1C4574F7-62F6-421B-AF3E-B33D94433762}" type="slidenum">
              <a:rPr lang="en-US" altLang="en-US"/>
              <a:pPr/>
              <a:t>58</a:t>
            </a:fld>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F5511579-37D4-5A85-2046-90450E390E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a:extLst>
              <a:ext uri="{FF2B5EF4-FFF2-40B4-BE49-F238E27FC236}">
                <a16:creationId xmlns:a16="http://schemas.microsoft.com/office/drawing/2014/main" id="{78324A9E-367A-3B0B-26A6-524D4B1719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5236" name="Slide Number Placeholder 3">
            <a:extLst>
              <a:ext uri="{FF2B5EF4-FFF2-40B4-BE49-F238E27FC236}">
                <a16:creationId xmlns:a16="http://schemas.microsoft.com/office/drawing/2014/main" id="{1C97E58E-F7B6-D878-46B3-1596A9CE38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5CBA835C-3168-4175-8BB3-BAD8F07CD026}" type="slidenum">
              <a:rPr lang="en-US" altLang="en-US"/>
              <a:pPr/>
              <a:t>60</a:t>
            </a:fld>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6D2B4666-70A6-B9BB-E1D1-99EC3D514A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id="{60BF730D-BAE3-B880-07F6-F59F00784A6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9332" name="Slide Number Placeholder 3">
            <a:extLst>
              <a:ext uri="{FF2B5EF4-FFF2-40B4-BE49-F238E27FC236}">
                <a16:creationId xmlns:a16="http://schemas.microsoft.com/office/drawing/2014/main" id="{5513D719-D3B4-F0EC-816B-D4633763C0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CB8C8B14-9203-4DAE-A7EF-FB233B862D43}" type="slidenum">
              <a:rPr lang="en-US" altLang="en-US"/>
              <a:pPr/>
              <a:t>61</a:t>
            </a:fld>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22CB4A7D-F591-E309-DA3A-B57E3DDC27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a:extLst>
              <a:ext uri="{FF2B5EF4-FFF2-40B4-BE49-F238E27FC236}">
                <a16:creationId xmlns:a16="http://schemas.microsoft.com/office/drawing/2014/main" id="{C49A99A5-C61A-1D6C-71A6-93D90C5359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1380" name="Slide Number Placeholder 3">
            <a:extLst>
              <a:ext uri="{FF2B5EF4-FFF2-40B4-BE49-F238E27FC236}">
                <a16:creationId xmlns:a16="http://schemas.microsoft.com/office/drawing/2014/main" id="{5C9FB558-1904-7552-DABE-2CC4CD1398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5C1D5C03-F3AC-44B3-83F7-A9B6AF9445C2}" type="slidenum">
              <a:rPr lang="en-US" altLang="en-US"/>
              <a:pPr/>
              <a:t>62</a:t>
            </a:fld>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E411D239-74A7-AFBB-0AA0-45B7A220C0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FB54ADB7-C268-6BDC-1998-A28E7D9846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3428" name="Slide Number Placeholder 3">
            <a:extLst>
              <a:ext uri="{FF2B5EF4-FFF2-40B4-BE49-F238E27FC236}">
                <a16:creationId xmlns:a16="http://schemas.microsoft.com/office/drawing/2014/main" id="{67CABA60-1CB2-3E1F-F32F-8E3C974925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901D58F8-8FBF-4E40-B590-9CEDDA0BFB3F}" type="slidenum">
              <a:rPr lang="en-US" altLang="en-US"/>
              <a:pPr/>
              <a:t>63</a:t>
            </a:fld>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8DC571A2-45A5-234F-72A3-4D01235F43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a:extLst>
              <a:ext uri="{FF2B5EF4-FFF2-40B4-BE49-F238E27FC236}">
                <a16:creationId xmlns:a16="http://schemas.microsoft.com/office/drawing/2014/main" id="{D395C71B-CE48-AC24-117E-B816FA3D2D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5476" name="Slide Number Placeholder 3">
            <a:extLst>
              <a:ext uri="{FF2B5EF4-FFF2-40B4-BE49-F238E27FC236}">
                <a16:creationId xmlns:a16="http://schemas.microsoft.com/office/drawing/2014/main" id="{314A2365-24CD-7891-0730-C819B2700EC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F841D2C7-C4D7-4029-B3E4-0E59DDEB1DAE}" type="slidenum">
              <a:rPr lang="en-US" altLang="en-US"/>
              <a:pPr/>
              <a:t>65</a:t>
            </a:fld>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9FC556FC-3B8F-6D77-D80E-8229115C0E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a:extLst>
              <a:ext uri="{FF2B5EF4-FFF2-40B4-BE49-F238E27FC236}">
                <a16:creationId xmlns:a16="http://schemas.microsoft.com/office/drawing/2014/main" id="{C7120EDC-A090-5911-E001-AE3088B3A9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7524" name="Slide Number Placeholder 3">
            <a:extLst>
              <a:ext uri="{FF2B5EF4-FFF2-40B4-BE49-F238E27FC236}">
                <a16:creationId xmlns:a16="http://schemas.microsoft.com/office/drawing/2014/main" id="{635E2AB9-6CE3-04E7-00E8-3E6B07DB83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55989707-0E51-4425-A532-313936088704}" type="slidenum">
              <a:rPr lang="en-US" altLang="en-US"/>
              <a:pPr/>
              <a:t>66</a:t>
            </a:fld>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055E2F37-0C5C-28C2-4A35-139E872390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a:extLst>
              <a:ext uri="{FF2B5EF4-FFF2-40B4-BE49-F238E27FC236}">
                <a16:creationId xmlns:a16="http://schemas.microsoft.com/office/drawing/2014/main" id="{2EA843AA-D8C3-F55B-5B63-C942CA33EE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eaLnBrk="1" hangingPunct="1">
              <a:lnSpc>
                <a:spcPct val="80000"/>
              </a:lnSpc>
              <a:spcBef>
                <a:spcPct val="0"/>
              </a:spcBef>
            </a:pPr>
            <a:endParaRPr lang="en-US" altLang="en-US" sz="2100"/>
          </a:p>
          <a:p>
            <a:pPr eaLnBrk="1" hangingPunct="1">
              <a:spcBef>
                <a:spcPct val="0"/>
              </a:spcBef>
            </a:pPr>
            <a:endParaRPr lang="en-US" altLang="en-US"/>
          </a:p>
        </p:txBody>
      </p:sp>
      <p:sp>
        <p:nvSpPr>
          <p:cNvPr id="109572" name="Slide Number Placeholder 3">
            <a:extLst>
              <a:ext uri="{FF2B5EF4-FFF2-40B4-BE49-F238E27FC236}">
                <a16:creationId xmlns:a16="http://schemas.microsoft.com/office/drawing/2014/main" id="{575FC492-5ACB-91B9-0776-1D8C3646540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1BDD3E0A-CC1B-414D-8DD0-67A98279F90B}" type="slidenum">
              <a:rPr lang="en-US" altLang="en-US"/>
              <a:pPr/>
              <a:t>67</a:t>
            </a:fld>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BB86ECBA-028D-0423-AC17-7436D707C3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a:extLst>
              <a:ext uri="{FF2B5EF4-FFF2-40B4-BE49-F238E27FC236}">
                <a16:creationId xmlns:a16="http://schemas.microsoft.com/office/drawing/2014/main" id="{B92C1DF9-9763-A394-59A0-E65007AE02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1620" name="Slide Number Placeholder 3">
            <a:extLst>
              <a:ext uri="{FF2B5EF4-FFF2-40B4-BE49-F238E27FC236}">
                <a16:creationId xmlns:a16="http://schemas.microsoft.com/office/drawing/2014/main" id="{9FE3714C-5380-A153-30C6-ED62E9C278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58F0DF58-AC38-422D-B8F4-535BB8CD7DC4}" type="slidenum">
              <a:rPr lang="en-US" altLang="en-US"/>
              <a:pPr/>
              <a:t>68</a:t>
            </a:fld>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FB57FFDC-3B17-C46B-ADDD-1AF61FB26C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45E12397-E464-ACE5-1F7A-4AD7CA7889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3668" name="Slide Number Placeholder 3">
            <a:extLst>
              <a:ext uri="{FF2B5EF4-FFF2-40B4-BE49-F238E27FC236}">
                <a16:creationId xmlns:a16="http://schemas.microsoft.com/office/drawing/2014/main" id="{E285007B-0B91-5A91-3D22-AFDC4C649B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4F26256C-988C-4920-88AD-5C5F07005983}" type="slidenum">
              <a:rPr lang="en-US" altLang="en-US"/>
              <a:pPr/>
              <a:t>69</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BF95518F-6C12-79DE-9303-B698D4BAC0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3C227C15-04FD-F1E8-3792-122474F632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364" name="Slide Number Placeholder 3">
            <a:extLst>
              <a:ext uri="{FF2B5EF4-FFF2-40B4-BE49-F238E27FC236}">
                <a16:creationId xmlns:a16="http://schemas.microsoft.com/office/drawing/2014/main" id="{E6AB3F60-096D-F23C-2373-118089B312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294C2BCA-8791-46D0-9D12-215CB241D9F2}" type="slidenum">
              <a:rPr lang="en-US" altLang="en-US"/>
              <a:pPr/>
              <a:t>8</a:t>
            </a:fld>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E4941DBE-9E80-BB2A-49A2-F2F7F6F11D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a:extLst>
              <a:ext uri="{FF2B5EF4-FFF2-40B4-BE49-F238E27FC236}">
                <a16:creationId xmlns:a16="http://schemas.microsoft.com/office/drawing/2014/main" id="{D1CE43E3-9C42-951D-5B7C-30B686041E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6740" name="Slide Number Placeholder 3">
            <a:extLst>
              <a:ext uri="{FF2B5EF4-FFF2-40B4-BE49-F238E27FC236}">
                <a16:creationId xmlns:a16="http://schemas.microsoft.com/office/drawing/2014/main" id="{49DA143F-510A-50B6-F143-DAEF94D7384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6E6AF48A-B459-42DF-81F7-FC1868A49050}" type="slidenum">
              <a:rPr lang="en-US" altLang="en-US"/>
              <a:pPr/>
              <a:t>71</a:t>
            </a:fld>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8E138418-43E6-70FD-A913-B606578577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a:extLst>
              <a:ext uri="{FF2B5EF4-FFF2-40B4-BE49-F238E27FC236}">
                <a16:creationId xmlns:a16="http://schemas.microsoft.com/office/drawing/2014/main" id="{C5A3B79B-D027-9C07-C997-A74418E1F9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8788" name="Slide Number Placeholder 3">
            <a:extLst>
              <a:ext uri="{FF2B5EF4-FFF2-40B4-BE49-F238E27FC236}">
                <a16:creationId xmlns:a16="http://schemas.microsoft.com/office/drawing/2014/main" id="{211338AD-7FFC-ED67-F6C5-286CD6CB8F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7FD443EA-813B-4BF4-B672-C200DB6893F2}" type="slidenum">
              <a:rPr lang="en-US" altLang="en-US"/>
              <a:pPr/>
              <a:t>72</a:t>
            </a:fld>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BD8D07A0-9F58-015C-B48C-728F2FF187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CCA0A4E3-B0A8-7157-4863-B0B38DCFC7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Sonography is highly sensitive in detecting metastatic lymphadenopathy in these patients; thus careful evaluation of the entire neck area and liver is important to rule out metastases.</a:t>
            </a:r>
          </a:p>
          <a:p>
            <a:pPr eaLnBrk="1" hangingPunct="1">
              <a:spcBef>
                <a:spcPct val="0"/>
              </a:spcBef>
            </a:pPr>
            <a:endParaRPr lang="en-US" altLang="en-US"/>
          </a:p>
        </p:txBody>
      </p:sp>
      <p:sp>
        <p:nvSpPr>
          <p:cNvPr id="120836" name="Slide Number Placeholder 3">
            <a:extLst>
              <a:ext uri="{FF2B5EF4-FFF2-40B4-BE49-F238E27FC236}">
                <a16:creationId xmlns:a16="http://schemas.microsoft.com/office/drawing/2014/main" id="{DCE30D83-EE85-159C-22F0-9D113AD70E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23A74E25-64F1-4A71-BA2F-B7AEB7D139EE}" type="slidenum">
              <a:rPr lang="en-US" altLang="en-US"/>
              <a:pPr/>
              <a:t>73</a:t>
            </a:fld>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3D564801-BEC4-EFB1-F2C9-337C7B54EF2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A0BA2C32-5084-60B8-E59D-2C05877026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2884" name="Slide Number Placeholder 3">
            <a:extLst>
              <a:ext uri="{FF2B5EF4-FFF2-40B4-BE49-F238E27FC236}">
                <a16:creationId xmlns:a16="http://schemas.microsoft.com/office/drawing/2014/main" id="{A08D85F2-521B-605E-1FC5-3DBD0FA83B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28787967-E529-428E-8287-3EE03CC5E62D}" type="slidenum">
              <a:rPr lang="en-US" altLang="en-US"/>
              <a:pPr/>
              <a:t>74</a:t>
            </a:fld>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3E5307EA-120E-61B1-FAC9-A046CF3DFF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a:extLst>
              <a:ext uri="{FF2B5EF4-FFF2-40B4-BE49-F238E27FC236}">
                <a16:creationId xmlns:a16="http://schemas.microsoft.com/office/drawing/2014/main" id="{B1E67168-D593-26CF-4D44-573F477DD8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pPr>
            <a:r>
              <a:rPr lang="en-US" altLang="en-US"/>
              <a:t>Its growth is locally invasive in surrounding neck structures, and it usually causes death by compression and asphyxiation because of invasion of the trachea.</a:t>
            </a:r>
          </a:p>
          <a:p>
            <a:pPr eaLnBrk="1" hangingPunct="1">
              <a:lnSpc>
                <a:spcPct val="80000"/>
              </a:lnSpc>
              <a:buFont typeface="Wingdings" panose="05000000000000000000" pitchFamily="2" charset="2"/>
              <a:buNone/>
            </a:pPr>
            <a:r>
              <a:rPr lang="en-US" altLang="en-US"/>
              <a:t>The sonographic appearance of this type of thyroid cancer is as a hypoechoic mass, with invasion of the surrounding muscles and vessels of the neck.</a:t>
            </a:r>
          </a:p>
          <a:p>
            <a:pPr eaLnBrk="1" hangingPunct="1"/>
            <a:endParaRPr lang="en-US" altLang="en-US"/>
          </a:p>
        </p:txBody>
      </p:sp>
      <p:sp>
        <p:nvSpPr>
          <p:cNvPr id="124932" name="Slide Number Placeholder 3">
            <a:extLst>
              <a:ext uri="{FF2B5EF4-FFF2-40B4-BE49-F238E27FC236}">
                <a16:creationId xmlns:a16="http://schemas.microsoft.com/office/drawing/2014/main" id="{B97CBF57-B9FA-4707-2D36-D291F9FE41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4A6323C3-A55A-4BA2-8FDC-EC951563CA3F}" type="slidenum">
              <a:rPr lang="en-US" altLang="en-US"/>
              <a:pPr/>
              <a:t>75</a:t>
            </a:fld>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CBB7AF9E-6350-4962-7F2F-D0B62458CE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a:extLst>
              <a:ext uri="{FF2B5EF4-FFF2-40B4-BE49-F238E27FC236}">
                <a16:creationId xmlns:a16="http://schemas.microsoft.com/office/drawing/2014/main" id="{DBE0ECCE-F826-59C6-47C5-4547B70FEF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9028" name="Slide Number Placeholder 3">
            <a:extLst>
              <a:ext uri="{FF2B5EF4-FFF2-40B4-BE49-F238E27FC236}">
                <a16:creationId xmlns:a16="http://schemas.microsoft.com/office/drawing/2014/main" id="{BBD3CA17-3987-7C0A-7530-8219EC192E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48EBD07F-699B-4A84-9672-4275A8ADBF73}" type="slidenum">
              <a:rPr lang="en-US" altLang="en-US"/>
              <a:pPr/>
              <a:t>78</a:t>
            </a:fld>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F1658109-DC35-DEB6-9E2F-30CE9CB479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a:extLst>
              <a:ext uri="{FF2B5EF4-FFF2-40B4-BE49-F238E27FC236}">
                <a16:creationId xmlns:a16="http://schemas.microsoft.com/office/drawing/2014/main" id="{A57B9422-1CB3-4CCF-1706-D2249545D8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1076" name="Slide Number Placeholder 3">
            <a:extLst>
              <a:ext uri="{FF2B5EF4-FFF2-40B4-BE49-F238E27FC236}">
                <a16:creationId xmlns:a16="http://schemas.microsoft.com/office/drawing/2014/main" id="{54C4925E-4F8E-F155-17B7-4B16D3F6A2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1F3CE804-C72C-47DD-972C-965CC96D7849}" type="slidenum">
              <a:rPr lang="en-US" altLang="en-US"/>
              <a:pPr/>
              <a:t>79</a:t>
            </a:fld>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8A57428F-627D-0E62-B2A8-FD3750D259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a:extLst>
              <a:ext uri="{FF2B5EF4-FFF2-40B4-BE49-F238E27FC236}">
                <a16:creationId xmlns:a16="http://schemas.microsoft.com/office/drawing/2014/main" id="{5403D95F-C116-63C8-492D-BDF1E8BC57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24" name="Slide Number Placeholder 3">
            <a:extLst>
              <a:ext uri="{FF2B5EF4-FFF2-40B4-BE49-F238E27FC236}">
                <a16:creationId xmlns:a16="http://schemas.microsoft.com/office/drawing/2014/main" id="{867DEF56-8C78-1536-DA23-D10FD0FC4B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A63E32DD-579F-4A33-B2D6-F614E70021BF}" type="slidenum">
              <a:rPr lang="en-US" altLang="en-US"/>
              <a:pPr/>
              <a:t>80</a:t>
            </a:fld>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a:extLst>
              <a:ext uri="{FF2B5EF4-FFF2-40B4-BE49-F238E27FC236}">
                <a16:creationId xmlns:a16="http://schemas.microsoft.com/office/drawing/2014/main" id="{722F15A4-1366-E800-C3ED-E64AF9CECE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a:extLst>
              <a:ext uri="{FF2B5EF4-FFF2-40B4-BE49-F238E27FC236}">
                <a16:creationId xmlns:a16="http://schemas.microsoft.com/office/drawing/2014/main" id="{3357337A-6CCB-85DA-33FB-D4B42A4A6C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51556" name="Slide Number Placeholder 3">
            <a:extLst>
              <a:ext uri="{FF2B5EF4-FFF2-40B4-BE49-F238E27FC236}">
                <a16:creationId xmlns:a16="http://schemas.microsoft.com/office/drawing/2014/main" id="{9B78F764-1F29-F4CD-6BF2-780501E91B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E5C03D1D-B4E8-4838-8B4C-FE2460C13EF7}" type="slidenum">
              <a:rPr lang="en-US" altLang="en-US"/>
              <a:pPr/>
              <a:t>88</a:t>
            </a:fld>
            <a:endParaRPr lang="en-US" altLang="en-US"/>
          </a:p>
        </p:txBody>
      </p:sp>
    </p:spTree>
    <p:extLst>
      <p:ext uri="{BB962C8B-B14F-4D97-AF65-F5344CB8AC3E}">
        <p14:creationId xmlns:p14="http://schemas.microsoft.com/office/powerpoint/2010/main" val="1653403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a:extLst>
              <a:ext uri="{FF2B5EF4-FFF2-40B4-BE49-F238E27FC236}">
                <a16:creationId xmlns:a16="http://schemas.microsoft.com/office/drawing/2014/main" id="{4D7C3704-57A0-E2F3-9E4F-E3E910DE68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a:extLst>
              <a:ext uri="{FF2B5EF4-FFF2-40B4-BE49-F238E27FC236}">
                <a16:creationId xmlns:a16="http://schemas.microsoft.com/office/drawing/2014/main" id="{EAD2BFC7-FAEC-2E6F-CBA8-B27EA06ED8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eaLnBrk="1" hangingPunct="1">
              <a:lnSpc>
                <a:spcPct val="90000"/>
              </a:lnSpc>
            </a:pPr>
            <a:r>
              <a:rPr lang="en-US" altLang="en-US"/>
              <a:t>Exophthalmos (inflammatory infiltration of the orbital tissue resulting in proptosis, or bulging of the eyes)</a:t>
            </a:r>
          </a:p>
          <a:p>
            <a:pPr lvl="1" eaLnBrk="1" hangingPunct="1">
              <a:lnSpc>
                <a:spcPct val="90000"/>
              </a:lnSpc>
            </a:pPr>
            <a:r>
              <a:rPr lang="en-US" altLang="en-US"/>
              <a:t>Cutaneous manifestations (thickening of the dermis of the pretibial areas and the dorsum of the feet)</a:t>
            </a:r>
          </a:p>
        </p:txBody>
      </p:sp>
      <p:sp>
        <p:nvSpPr>
          <p:cNvPr id="153604" name="Slide Number Placeholder 3">
            <a:extLst>
              <a:ext uri="{FF2B5EF4-FFF2-40B4-BE49-F238E27FC236}">
                <a16:creationId xmlns:a16="http://schemas.microsoft.com/office/drawing/2014/main" id="{7643F969-0C47-175F-7A00-2E5AF90D77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647DC336-6BE9-4CCE-B901-0B7718AB1126}" type="slidenum">
              <a:rPr lang="en-US" altLang="en-US"/>
              <a:pPr/>
              <a:t>89</a:t>
            </a:fld>
            <a:endParaRPr lang="en-US" altLang="en-US"/>
          </a:p>
        </p:txBody>
      </p:sp>
    </p:spTree>
    <p:extLst>
      <p:ext uri="{BB962C8B-B14F-4D97-AF65-F5344CB8AC3E}">
        <p14:creationId xmlns:p14="http://schemas.microsoft.com/office/powerpoint/2010/main" val="3205297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6904E746-F735-0BFA-45EF-6E7AC61CA9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5CDC008D-205E-8772-7591-4D502AA7C8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7412" name="Slide Number Placeholder 3">
            <a:extLst>
              <a:ext uri="{FF2B5EF4-FFF2-40B4-BE49-F238E27FC236}">
                <a16:creationId xmlns:a16="http://schemas.microsoft.com/office/drawing/2014/main" id="{CCF7E0FA-B427-218B-2436-08403EDCA7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DAFEABB2-7A16-47DD-B7B7-3FC83DCEC76B}" type="slidenum">
              <a:rPr lang="en-US" altLang="en-US"/>
              <a:pPr/>
              <a:t>9</a:t>
            </a:fld>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a:extLst>
              <a:ext uri="{FF2B5EF4-FFF2-40B4-BE49-F238E27FC236}">
                <a16:creationId xmlns:a16="http://schemas.microsoft.com/office/drawing/2014/main" id="{C1AB73AC-6D17-06A1-10CF-6CE465DF22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a:extLst>
              <a:ext uri="{FF2B5EF4-FFF2-40B4-BE49-F238E27FC236}">
                <a16:creationId xmlns:a16="http://schemas.microsoft.com/office/drawing/2014/main" id="{565E97AD-B699-14CE-887A-4655787657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55652" name="Slide Number Placeholder 3">
            <a:extLst>
              <a:ext uri="{FF2B5EF4-FFF2-40B4-BE49-F238E27FC236}">
                <a16:creationId xmlns:a16="http://schemas.microsoft.com/office/drawing/2014/main" id="{23CDE9CE-9356-E000-3840-911F394BE2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E7C80ACE-9D96-4809-8C35-6F2AEF57445F}" type="slidenum">
              <a:rPr lang="en-US" altLang="en-US"/>
              <a:pPr/>
              <a:t>90</a:t>
            </a:fld>
            <a:endParaRPr lang="en-US" altLang="en-US"/>
          </a:p>
        </p:txBody>
      </p:sp>
    </p:spTree>
    <p:extLst>
      <p:ext uri="{BB962C8B-B14F-4D97-AF65-F5344CB8AC3E}">
        <p14:creationId xmlns:p14="http://schemas.microsoft.com/office/powerpoint/2010/main" val="3373959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a:extLst>
              <a:ext uri="{FF2B5EF4-FFF2-40B4-BE49-F238E27FC236}">
                <a16:creationId xmlns:a16="http://schemas.microsoft.com/office/drawing/2014/main" id="{9BBBE2E6-5292-4769-00E7-47FC27EC6E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a:extLst>
              <a:ext uri="{FF2B5EF4-FFF2-40B4-BE49-F238E27FC236}">
                <a16:creationId xmlns:a16="http://schemas.microsoft.com/office/drawing/2014/main" id="{E00F4C9B-438D-0937-EB3E-35B8BEDC06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57700" name="Slide Number Placeholder 3">
            <a:extLst>
              <a:ext uri="{FF2B5EF4-FFF2-40B4-BE49-F238E27FC236}">
                <a16:creationId xmlns:a16="http://schemas.microsoft.com/office/drawing/2014/main" id="{14D5100E-45D9-32D8-8794-4AF9957172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781DA1A9-00B7-4E78-9A40-9EDBE865A703}" type="slidenum">
              <a:rPr lang="en-US" altLang="en-US"/>
              <a:pPr/>
              <a:t>91</a:t>
            </a:fld>
            <a:endParaRPr lang="en-US" altLang="en-US"/>
          </a:p>
        </p:txBody>
      </p:sp>
    </p:spTree>
    <p:extLst>
      <p:ext uri="{BB962C8B-B14F-4D97-AF65-F5344CB8AC3E}">
        <p14:creationId xmlns:p14="http://schemas.microsoft.com/office/powerpoint/2010/main" val="37383442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FA0086BE-1EF8-585D-4C15-39FFEB5135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a:extLst>
              <a:ext uri="{FF2B5EF4-FFF2-40B4-BE49-F238E27FC236}">
                <a16:creationId xmlns:a16="http://schemas.microsoft.com/office/drawing/2014/main" id="{09AFC76D-B996-2F00-46BE-5AF17762FF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61796" name="Slide Number Placeholder 3">
            <a:extLst>
              <a:ext uri="{FF2B5EF4-FFF2-40B4-BE49-F238E27FC236}">
                <a16:creationId xmlns:a16="http://schemas.microsoft.com/office/drawing/2014/main" id="{14FFAF1D-CE05-1122-5651-AE659FDD0E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B12EA388-080C-4BD3-AA88-9FE32259ED99}" type="slidenum">
              <a:rPr lang="en-US" altLang="en-US"/>
              <a:pPr/>
              <a:t>92</a:t>
            </a:fld>
            <a:endParaRPr lang="en-US" altLang="en-US"/>
          </a:p>
        </p:txBody>
      </p:sp>
    </p:spTree>
    <p:extLst>
      <p:ext uri="{BB962C8B-B14F-4D97-AF65-F5344CB8AC3E}">
        <p14:creationId xmlns:p14="http://schemas.microsoft.com/office/powerpoint/2010/main" val="32901733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5D0751AF-A493-7BD9-9633-A07888A3A95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a:extLst>
              <a:ext uri="{FF2B5EF4-FFF2-40B4-BE49-F238E27FC236}">
                <a16:creationId xmlns:a16="http://schemas.microsoft.com/office/drawing/2014/main" id="{0A82F02C-0581-375F-4550-AE9BF11D41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5172" name="Slide Number Placeholder 3">
            <a:extLst>
              <a:ext uri="{FF2B5EF4-FFF2-40B4-BE49-F238E27FC236}">
                <a16:creationId xmlns:a16="http://schemas.microsoft.com/office/drawing/2014/main" id="{A8008FB2-C85C-BF98-6AA5-59BA6183D04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4A50BA0C-83D1-4421-BC31-C0481E741833}" type="slidenum">
              <a:rPr lang="en-US" altLang="en-US"/>
              <a:pPr/>
              <a:t>94</a:t>
            </a:fld>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5E9CEDCA-DBB9-B08F-AEA2-68F066438B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a:extLst>
              <a:ext uri="{FF2B5EF4-FFF2-40B4-BE49-F238E27FC236}">
                <a16:creationId xmlns:a16="http://schemas.microsoft.com/office/drawing/2014/main" id="{F853E045-0862-710D-BD9F-391F9F964F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pPr>
            <a:r>
              <a:rPr lang="en-US" altLang="en-US"/>
              <a:t>Caused by a viral infection of the thyroid, which results in diffuse inflammation of the thyroid with enlargement and tenderness.</a:t>
            </a:r>
          </a:p>
          <a:p>
            <a:pPr eaLnBrk="1" hangingPunct="1">
              <a:lnSpc>
                <a:spcPct val="80000"/>
              </a:lnSpc>
            </a:pPr>
            <a:endParaRPr lang="en-US" altLang="en-US"/>
          </a:p>
          <a:p>
            <a:pPr eaLnBrk="1" hangingPunct="1"/>
            <a:endParaRPr lang="en-US" altLang="en-US"/>
          </a:p>
        </p:txBody>
      </p:sp>
      <p:sp>
        <p:nvSpPr>
          <p:cNvPr id="137220" name="Slide Number Placeholder 3">
            <a:extLst>
              <a:ext uri="{FF2B5EF4-FFF2-40B4-BE49-F238E27FC236}">
                <a16:creationId xmlns:a16="http://schemas.microsoft.com/office/drawing/2014/main" id="{F20514F6-9B62-E762-46A6-7922ED428C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250E309A-BA11-4BFC-A71A-A49895850A18}" type="slidenum">
              <a:rPr lang="en-US" altLang="en-US"/>
              <a:pPr/>
              <a:t>95</a:t>
            </a:fld>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14CA10AE-4239-2A66-AC85-985F01AF4C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a:extLst>
              <a:ext uri="{FF2B5EF4-FFF2-40B4-BE49-F238E27FC236}">
                <a16:creationId xmlns:a16="http://schemas.microsoft.com/office/drawing/2014/main" id="{893E312B-84A1-A74F-7C49-B67670A17E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pPr>
            <a:r>
              <a:rPr lang="en-US" altLang="en-US"/>
              <a:t>Caused by a viral infection of the thyroid, which results in diffuse inflammation of the thyroid with enlargement and tenderness.</a:t>
            </a:r>
          </a:p>
          <a:p>
            <a:pPr eaLnBrk="1" hangingPunct="1">
              <a:lnSpc>
                <a:spcPct val="80000"/>
              </a:lnSpc>
            </a:pPr>
            <a:endParaRPr lang="en-US" altLang="en-US"/>
          </a:p>
          <a:p>
            <a:pPr eaLnBrk="1" hangingPunct="1"/>
            <a:endParaRPr lang="en-US" altLang="en-US"/>
          </a:p>
        </p:txBody>
      </p:sp>
      <p:sp>
        <p:nvSpPr>
          <p:cNvPr id="139268" name="Slide Number Placeholder 3">
            <a:extLst>
              <a:ext uri="{FF2B5EF4-FFF2-40B4-BE49-F238E27FC236}">
                <a16:creationId xmlns:a16="http://schemas.microsoft.com/office/drawing/2014/main" id="{A85DAE79-D492-A482-E452-1308D8D3E19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C717CE51-48BC-46AB-8146-5EBF82D79D1A}" type="slidenum">
              <a:rPr lang="en-US" altLang="en-US"/>
              <a:pPr/>
              <a:t>97</a:t>
            </a:fld>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a:extLst>
              <a:ext uri="{FF2B5EF4-FFF2-40B4-BE49-F238E27FC236}">
                <a16:creationId xmlns:a16="http://schemas.microsoft.com/office/drawing/2014/main" id="{600586AE-5CF2-8704-7515-AC9FD6B5A4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a:extLst>
              <a:ext uri="{FF2B5EF4-FFF2-40B4-BE49-F238E27FC236}">
                <a16:creationId xmlns:a16="http://schemas.microsoft.com/office/drawing/2014/main" id="{42C9D431-B51E-CEA3-9233-49B3F5101F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1316" name="Slide Number Placeholder 3">
            <a:extLst>
              <a:ext uri="{FF2B5EF4-FFF2-40B4-BE49-F238E27FC236}">
                <a16:creationId xmlns:a16="http://schemas.microsoft.com/office/drawing/2014/main" id="{073D4007-03BA-8776-3524-319EA8119C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B7D83A94-1302-4180-90BB-D40674039E0A}" type="slidenum">
              <a:rPr lang="en-US" altLang="en-US"/>
              <a:pPr/>
              <a:t>98</a:t>
            </a:fld>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7DB2371B-7288-F60E-0732-332272110C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a:extLst>
              <a:ext uri="{FF2B5EF4-FFF2-40B4-BE49-F238E27FC236}">
                <a16:creationId xmlns:a16="http://schemas.microsoft.com/office/drawing/2014/main" id="{F7D7AC2D-1319-2FD7-5218-F430CB8125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3364" name="Slide Number Placeholder 3">
            <a:extLst>
              <a:ext uri="{FF2B5EF4-FFF2-40B4-BE49-F238E27FC236}">
                <a16:creationId xmlns:a16="http://schemas.microsoft.com/office/drawing/2014/main" id="{9DFA8B09-CEFF-4F26-4A94-0BDBB20F71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6120E06B-BF78-4FBE-ADBC-FD2AD35E15D0}" type="slidenum">
              <a:rPr lang="en-US" altLang="en-US"/>
              <a:pPr/>
              <a:t>100</a:t>
            </a:fld>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a:extLst>
              <a:ext uri="{FF2B5EF4-FFF2-40B4-BE49-F238E27FC236}">
                <a16:creationId xmlns:a16="http://schemas.microsoft.com/office/drawing/2014/main" id="{FA37C929-C9D5-021E-AE4A-57EEF6375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a:extLst>
              <a:ext uri="{FF2B5EF4-FFF2-40B4-BE49-F238E27FC236}">
                <a16:creationId xmlns:a16="http://schemas.microsoft.com/office/drawing/2014/main" id="{D3554A68-E8E6-40C2-49CF-D1C82BE138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5412" name="Slide Number Placeholder 3">
            <a:extLst>
              <a:ext uri="{FF2B5EF4-FFF2-40B4-BE49-F238E27FC236}">
                <a16:creationId xmlns:a16="http://schemas.microsoft.com/office/drawing/2014/main" id="{C0620A81-6AB0-B934-284B-99DC5E8824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1A03882F-24C2-476E-A227-C64B0FE9B16C}" type="slidenum">
              <a:rPr lang="en-US" altLang="en-US"/>
              <a:pPr/>
              <a:t>101</a:t>
            </a:fld>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455F2526-94F4-F30D-3DB7-DB1863DB79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a:extLst>
              <a:ext uri="{FF2B5EF4-FFF2-40B4-BE49-F238E27FC236}">
                <a16:creationId xmlns:a16="http://schemas.microsoft.com/office/drawing/2014/main" id="{E01D61F1-8C8E-A6A7-31D4-52D77A128D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7460" name="Slide Number Placeholder 3">
            <a:extLst>
              <a:ext uri="{FF2B5EF4-FFF2-40B4-BE49-F238E27FC236}">
                <a16:creationId xmlns:a16="http://schemas.microsoft.com/office/drawing/2014/main" id="{9A6DE876-B8C4-8F87-DAC7-BDCDD2715A7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0FB43D7E-9487-4D89-B0E8-CD02F04A84E5}" type="slidenum">
              <a:rPr lang="en-US" altLang="en-US"/>
              <a:pPr/>
              <a:t>102</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8705D210-492B-2DA9-7815-92161CB9AD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92AC0AD7-F2EE-ECBC-A889-058360BC12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9460" name="Slide Number Placeholder 3">
            <a:extLst>
              <a:ext uri="{FF2B5EF4-FFF2-40B4-BE49-F238E27FC236}">
                <a16:creationId xmlns:a16="http://schemas.microsoft.com/office/drawing/2014/main" id="{DE175A08-4E43-BB8B-E850-5257F664AE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05B7C310-92D7-44E2-A0D7-DD84860A1695}" type="slidenum">
              <a:rPr lang="en-US" altLang="en-US"/>
              <a:pPr/>
              <a:t>10</a:t>
            </a:fld>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US" b="0" i="0" dirty="0">
                <a:solidFill>
                  <a:srgbClr val="333333"/>
                </a:solidFill>
                <a:effectLst/>
                <a:latin typeface="inherit"/>
              </a:rPr>
              <a:t>A: Isthmus</a:t>
            </a:r>
          </a:p>
          <a:p>
            <a:pPr algn="l" fontAlgn="base">
              <a:buFont typeface="Arial" panose="020B0604020202020204" pitchFamily="34" charset="0"/>
              <a:buChar char="•"/>
            </a:pPr>
            <a:r>
              <a:rPr lang="en-US" b="0" i="0" dirty="0">
                <a:solidFill>
                  <a:srgbClr val="333333"/>
                </a:solidFill>
                <a:effectLst/>
                <a:latin typeface="inherit"/>
              </a:rPr>
              <a:t>B: Left thyroid lobe</a:t>
            </a:r>
          </a:p>
          <a:p>
            <a:pPr algn="l" fontAlgn="base">
              <a:buFont typeface="Arial" panose="020B0604020202020204" pitchFamily="34" charset="0"/>
              <a:buChar char="•"/>
            </a:pPr>
            <a:r>
              <a:rPr lang="en-US" b="0" i="0" dirty="0">
                <a:solidFill>
                  <a:srgbClr val="333333"/>
                </a:solidFill>
                <a:effectLst/>
                <a:latin typeface="inherit"/>
              </a:rPr>
              <a:t>C: Strap muscle</a:t>
            </a:r>
          </a:p>
          <a:p>
            <a:pPr algn="l" fontAlgn="base">
              <a:buFont typeface="Arial" panose="020B0604020202020204" pitchFamily="34" charset="0"/>
              <a:buChar char="•"/>
            </a:pPr>
            <a:r>
              <a:rPr lang="en-US" b="0" i="0" dirty="0">
                <a:solidFill>
                  <a:srgbClr val="333333"/>
                </a:solidFill>
                <a:effectLst/>
                <a:latin typeface="inherit"/>
              </a:rPr>
              <a:t>D: Right carotid artery</a:t>
            </a:r>
          </a:p>
          <a:p>
            <a:pPr algn="l" fontAlgn="base">
              <a:buFont typeface="Arial" panose="020B0604020202020204" pitchFamily="34" charset="0"/>
              <a:buChar char="•"/>
            </a:pPr>
            <a:r>
              <a:rPr lang="en-US" b="0" i="0" dirty="0">
                <a:solidFill>
                  <a:srgbClr val="333333"/>
                </a:solidFill>
                <a:effectLst/>
                <a:latin typeface="inherit"/>
              </a:rPr>
              <a:t>E: Right internal jugular vein</a:t>
            </a:r>
          </a:p>
          <a:p>
            <a:pPr algn="l" fontAlgn="base">
              <a:buFont typeface="Arial" panose="020B0604020202020204" pitchFamily="34" charset="0"/>
              <a:buChar char="•"/>
            </a:pPr>
            <a:r>
              <a:rPr lang="en-US" b="0" i="0" dirty="0">
                <a:solidFill>
                  <a:srgbClr val="333333"/>
                </a:solidFill>
                <a:effectLst/>
                <a:latin typeface="inherit"/>
              </a:rPr>
              <a:t>F: Trachea</a:t>
            </a:r>
          </a:p>
          <a:p>
            <a:endParaRPr lang="en-US" dirty="0"/>
          </a:p>
        </p:txBody>
      </p:sp>
      <p:sp>
        <p:nvSpPr>
          <p:cNvPr id="4" name="Slide Number Placeholder 3"/>
          <p:cNvSpPr>
            <a:spLocks noGrp="1"/>
          </p:cNvSpPr>
          <p:nvPr>
            <p:ph type="sldNum" sz="quarter" idx="5"/>
          </p:nvPr>
        </p:nvSpPr>
        <p:spPr/>
        <p:txBody>
          <a:bodyPr/>
          <a:lstStyle/>
          <a:p>
            <a:fld id="{AE5DBEF1-C921-44C7-B95F-DDFAE461100F}" type="slidenum">
              <a:rPr lang="en-US" altLang="en-US" smtClean="0"/>
              <a:pPr/>
              <a:t>124</a:t>
            </a:fld>
            <a:endParaRPr lang="en-US" altLang="en-US"/>
          </a:p>
        </p:txBody>
      </p:sp>
    </p:spTree>
    <p:extLst>
      <p:ext uri="{BB962C8B-B14F-4D97-AF65-F5344CB8AC3E}">
        <p14:creationId xmlns:p14="http://schemas.microsoft.com/office/powerpoint/2010/main" val="2331039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C97939F1-F89D-AA33-3368-7B48EA3B20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AE685808-8E00-655E-D4A8-FB6F00DDC3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1508" name="Slide Number Placeholder 3">
            <a:extLst>
              <a:ext uri="{FF2B5EF4-FFF2-40B4-BE49-F238E27FC236}">
                <a16:creationId xmlns:a16="http://schemas.microsoft.com/office/drawing/2014/main" id="{4DF687E7-8DB4-01ED-B2FC-DBA6B619FC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ECBFF53B-6EF4-4734-812D-CA530174DC54}" type="slidenum">
              <a:rPr lang="en-US" altLang="en-US"/>
              <a:pPr/>
              <a:t>12</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BC0649E0-D0B0-A31F-A2ED-D552EDE1B6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E6068BA1-9FCF-123E-9AE7-3FC1CE01C1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3556" name="Slide Number Placeholder 3">
            <a:extLst>
              <a:ext uri="{FF2B5EF4-FFF2-40B4-BE49-F238E27FC236}">
                <a16:creationId xmlns:a16="http://schemas.microsoft.com/office/drawing/2014/main" id="{5194A340-9113-0299-1A91-3E3F8DD6B11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5372" indent="-302066">
              <a:defRPr>
                <a:solidFill>
                  <a:schemeClr val="tx1"/>
                </a:solidFill>
                <a:latin typeface="Tahoma" panose="020B0604030504040204" pitchFamily="34" charset="0"/>
              </a:defRPr>
            </a:lvl2pPr>
            <a:lvl3pPr marL="1208265" indent="-241653">
              <a:defRPr>
                <a:solidFill>
                  <a:schemeClr val="tx1"/>
                </a:solidFill>
                <a:latin typeface="Tahoma" panose="020B0604030504040204" pitchFamily="34" charset="0"/>
              </a:defRPr>
            </a:lvl3pPr>
            <a:lvl4pPr marL="1691571" indent="-241653">
              <a:defRPr>
                <a:solidFill>
                  <a:schemeClr val="tx1"/>
                </a:solidFill>
                <a:latin typeface="Tahoma" panose="020B0604030504040204" pitchFamily="34" charset="0"/>
              </a:defRPr>
            </a:lvl4pPr>
            <a:lvl5pPr marL="2174878" indent="-241653">
              <a:defRPr>
                <a:solidFill>
                  <a:schemeClr val="tx1"/>
                </a:solidFill>
                <a:latin typeface="Tahoma" panose="020B0604030504040204" pitchFamily="34" charset="0"/>
              </a:defRPr>
            </a:lvl5pPr>
            <a:lvl6pPr marL="2658184" indent="-241653" eaLnBrk="0" fontAlgn="base" hangingPunct="0">
              <a:spcBef>
                <a:spcPct val="0"/>
              </a:spcBef>
              <a:spcAft>
                <a:spcPct val="0"/>
              </a:spcAft>
              <a:defRPr>
                <a:solidFill>
                  <a:schemeClr val="tx1"/>
                </a:solidFill>
                <a:latin typeface="Tahoma" panose="020B0604030504040204" pitchFamily="34" charset="0"/>
              </a:defRPr>
            </a:lvl6pPr>
            <a:lvl7pPr marL="3141490" indent="-241653" eaLnBrk="0" fontAlgn="base" hangingPunct="0">
              <a:spcBef>
                <a:spcPct val="0"/>
              </a:spcBef>
              <a:spcAft>
                <a:spcPct val="0"/>
              </a:spcAft>
              <a:defRPr>
                <a:solidFill>
                  <a:schemeClr val="tx1"/>
                </a:solidFill>
                <a:latin typeface="Tahoma" panose="020B0604030504040204" pitchFamily="34" charset="0"/>
              </a:defRPr>
            </a:lvl7pPr>
            <a:lvl8pPr marL="3624796" indent="-241653" eaLnBrk="0" fontAlgn="base" hangingPunct="0">
              <a:spcBef>
                <a:spcPct val="0"/>
              </a:spcBef>
              <a:spcAft>
                <a:spcPct val="0"/>
              </a:spcAft>
              <a:defRPr>
                <a:solidFill>
                  <a:schemeClr val="tx1"/>
                </a:solidFill>
                <a:latin typeface="Tahoma" panose="020B0604030504040204" pitchFamily="34" charset="0"/>
              </a:defRPr>
            </a:lvl8pPr>
            <a:lvl9pPr marL="4108102" indent="-241653" eaLnBrk="0" fontAlgn="base" hangingPunct="0">
              <a:spcBef>
                <a:spcPct val="0"/>
              </a:spcBef>
              <a:spcAft>
                <a:spcPct val="0"/>
              </a:spcAft>
              <a:defRPr>
                <a:solidFill>
                  <a:schemeClr val="tx1"/>
                </a:solidFill>
                <a:latin typeface="Tahoma" panose="020B0604030504040204" pitchFamily="34" charset="0"/>
              </a:defRPr>
            </a:lvl9pPr>
          </a:lstStyle>
          <a:p>
            <a:fld id="{7E7E4BBA-64D4-460E-BBE4-567E3BFD3C81}" type="slidenum">
              <a:rPr lang="en-US" altLang="en-US"/>
              <a:pPr/>
              <a:t>13</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C04E22EC-37E3-4251-9B84-789E8970F0DA}" type="datetimeFigureOut">
              <a:rPr lang="en-US" smtClean="0"/>
              <a:t>4/30/2024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A6D38E-4A04-4DD9-B619-23E43E7EAEBB}" type="slidenum">
              <a:rPr lang="en-US" smtClean="0"/>
              <a:t>‹#›</a:t>
            </a:fld>
            <a:endParaRPr lang="en-US"/>
          </a:p>
        </p:txBody>
      </p:sp>
    </p:spTree>
    <p:extLst>
      <p:ext uri="{BB962C8B-B14F-4D97-AF65-F5344CB8AC3E}">
        <p14:creationId xmlns:p14="http://schemas.microsoft.com/office/powerpoint/2010/main" val="186250787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4E22EC-37E3-4251-9B84-789E8970F0DA}" type="datetimeFigureOut">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A6D38E-4A04-4DD9-B619-23E43E7EAEBB}" type="slidenum">
              <a:rPr lang="en-US" smtClean="0"/>
              <a:t>‹#›</a:t>
            </a:fld>
            <a:endParaRPr lang="en-US"/>
          </a:p>
        </p:txBody>
      </p:sp>
    </p:spTree>
    <p:extLst>
      <p:ext uri="{BB962C8B-B14F-4D97-AF65-F5344CB8AC3E}">
        <p14:creationId xmlns:p14="http://schemas.microsoft.com/office/powerpoint/2010/main" val="58626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4E22EC-37E3-4251-9B84-789E8970F0DA}" type="datetimeFigureOut">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A6D38E-4A04-4DD9-B619-23E43E7EAEBB}" type="slidenum">
              <a:rPr lang="en-US" smtClean="0"/>
              <a:t>‹#›</a:t>
            </a:fld>
            <a:endParaRPr lang="en-US"/>
          </a:p>
        </p:txBody>
      </p:sp>
    </p:spTree>
    <p:extLst>
      <p:ext uri="{BB962C8B-B14F-4D97-AF65-F5344CB8AC3E}">
        <p14:creationId xmlns:p14="http://schemas.microsoft.com/office/powerpoint/2010/main" val="3336566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04E22EC-37E3-4251-9B84-789E8970F0DA}" type="datetimeFigureOut">
              <a:rPr lang="en-US" smtClean="0"/>
              <a:t>4/30/2024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A6D38E-4A04-4DD9-B619-23E43E7EAEBB}" type="slidenum">
              <a:rPr lang="en-US" smtClean="0"/>
              <a:t>‹#›</a:t>
            </a:fld>
            <a:endParaRPr lang="en-US"/>
          </a:p>
        </p:txBody>
      </p:sp>
    </p:spTree>
    <p:extLst>
      <p:ext uri="{BB962C8B-B14F-4D97-AF65-F5344CB8AC3E}">
        <p14:creationId xmlns:p14="http://schemas.microsoft.com/office/powerpoint/2010/main" val="867469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C04E22EC-37E3-4251-9B84-789E8970F0DA}" type="datetimeFigureOut">
              <a:rPr lang="en-US" smtClean="0"/>
              <a:t>4/30/2024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A6D38E-4A04-4DD9-B619-23E43E7EAEBB}" type="slidenum">
              <a:rPr lang="en-US" smtClean="0"/>
              <a:t>‹#›</a:t>
            </a:fld>
            <a:endParaRPr lang="en-US"/>
          </a:p>
        </p:txBody>
      </p:sp>
    </p:spTree>
    <p:extLst>
      <p:ext uri="{BB962C8B-B14F-4D97-AF65-F5344CB8AC3E}">
        <p14:creationId xmlns:p14="http://schemas.microsoft.com/office/powerpoint/2010/main" val="278129483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C04E22EC-37E3-4251-9B84-789E8970F0DA}" type="datetimeFigureOut">
              <a:rPr lang="en-US" smtClean="0"/>
              <a:t>4/30/2024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32A6D38E-4A04-4DD9-B619-23E43E7EAEBB}" type="slidenum">
              <a:rPr lang="en-US" smtClean="0"/>
              <a:t>‹#›</a:t>
            </a:fld>
            <a:endParaRPr lang="en-US"/>
          </a:p>
        </p:txBody>
      </p:sp>
    </p:spTree>
    <p:extLst>
      <p:ext uri="{BB962C8B-B14F-4D97-AF65-F5344CB8AC3E}">
        <p14:creationId xmlns:p14="http://schemas.microsoft.com/office/powerpoint/2010/main" val="3208435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C04E22EC-37E3-4251-9B84-789E8970F0DA}" type="datetimeFigureOut">
              <a:rPr lang="en-US" smtClean="0"/>
              <a:t>4/30/2024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A6D38E-4A04-4DD9-B619-23E43E7EAEBB}"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16966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04E22EC-37E3-4251-9B84-789E8970F0DA}" type="datetimeFigureOut">
              <a:rPr lang="en-US" smtClean="0"/>
              <a:t>4/30/2024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A6D38E-4A04-4DD9-B619-23E43E7EAEBB}" type="slidenum">
              <a:rPr lang="en-US" smtClean="0"/>
              <a:t>‹#›</a:t>
            </a:fld>
            <a:endParaRPr lang="en-US"/>
          </a:p>
        </p:txBody>
      </p:sp>
    </p:spTree>
    <p:extLst>
      <p:ext uri="{BB962C8B-B14F-4D97-AF65-F5344CB8AC3E}">
        <p14:creationId xmlns:p14="http://schemas.microsoft.com/office/powerpoint/2010/main" val="1209431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4E22EC-37E3-4251-9B84-789E8970F0DA}" type="datetimeFigureOut">
              <a:rPr lang="en-US" smtClean="0"/>
              <a:t>4/30/2024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A6D38E-4A04-4DD9-B619-23E43E7EAEBB}" type="slidenum">
              <a:rPr lang="en-US" smtClean="0"/>
              <a:t>‹#›</a:t>
            </a:fld>
            <a:endParaRPr lang="en-US"/>
          </a:p>
        </p:txBody>
      </p:sp>
    </p:spTree>
    <p:extLst>
      <p:ext uri="{BB962C8B-B14F-4D97-AF65-F5344CB8AC3E}">
        <p14:creationId xmlns:p14="http://schemas.microsoft.com/office/powerpoint/2010/main" val="2204238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4E22EC-37E3-4251-9B84-789E8970F0DA}" type="datetimeFigureOut">
              <a:rPr lang="en-US" smtClean="0"/>
              <a:t>4/30/2024</a:t>
            </a:fld>
            <a:endParaRPr lang="en-US"/>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lang="en-US"/>
          </a:p>
        </p:txBody>
      </p:sp>
      <p:sp>
        <p:nvSpPr>
          <p:cNvPr id="7" name="Slide Number Placeholder 6"/>
          <p:cNvSpPr>
            <a:spLocks noGrp="1"/>
          </p:cNvSpPr>
          <p:nvPr>
            <p:ph type="sldNum" sz="quarter" idx="12"/>
          </p:nvPr>
        </p:nvSpPr>
        <p:spPr/>
        <p:txBody>
          <a:bodyPr/>
          <a:lstStyle/>
          <a:p>
            <a:fld id="{32A6D38E-4A04-4DD9-B619-23E43E7EAEBB}" type="slidenum">
              <a:rPr lang="en-US" smtClean="0"/>
              <a:t>‹#›</a:t>
            </a:fld>
            <a:endParaRPr lang="en-US"/>
          </a:p>
        </p:txBody>
      </p:sp>
    </p:spTree>
    <p:extLst>
      <p:ext uri="{BB962C8B-B14F-4D97-AF65-F5344CB8AC3E}">
        <p14:creationId xmlns:p14="http://schemas.microsoft.com/office/powerpoint/2010/main" val="2711138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C04E22EC-37E3-4251-9B84-789E8970F0DA}" type="datetimeFigureOut">
              <a:rPr lang="en-US" smtClean="0"/>
              <a:t>4/30/2024</a:t>
            </a:fld>
            <a:endParaRPr lang="en-US"/>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lang="en-US"/>
          </a:p>
        </p:txBody>
      </p:sp>
      <p:sp>
        <p:nvSpPr>
          <p:cNvPr id="7" name="Slide Number Placeholder 6"/>
          <p:cNvSpPr>
            <a:spLocks noGrp="1"/>
          </p:cNvSpPr>
          <p:nvPr>
            <p:ph type="sldNum" sz="quarter" idx="12"/>
          </p:nvPr>
        </p:nvSpPr>
        <p:spPr/>
        <p:txBody>
          <a:bodyPr/>
          <a:lstStyle/>
          <a:p>
            <a:fld id="{32A6D38E-4A04-4DD9-B619-23E43E7EAEBB}" type="slidenum">
              <a:rPr lang="en-US" smtClean="0"/>
              <a:t>‹#›</a:t>
            </a:fld>
            <a:endParaRPr lang="en-US"/>
          </a:p>
        </p:txBody>
      </p:sp>
    </p:spTree>
    <p:extLst>
      <p:ext uri="{BB962C8B-B14F-4D97-AF65-F5344CB8AC3E}">
        <p14:creationId xmlns:p14="http://schemas.microsoft.com/office/powerpoint/2010/main" val="3411339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C04E22EC-37E3-4251-9B84-789E8970F0DA}" type="datetimeFigureOut">
              <a:rPr lang="en-US" smtClean="0"/>
              <a:t>4/30/2024</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32A6D38E-4A04-4DD9-B619-23E43E7EAEBB}" type="slidenum">
              <a:rPr lang="en-US" smtClean="0"/>
              <a:t>‹#›</a:t>
            </a:fld>
            <a:endParaRPr lang="en-US"/>
          </a:p>
        </p:txBody>
      </p:sp>
    </p:spTree>
    <p:extLst>
      <p:ext uri="{BB962C8B-B14F-4D97-AF65-F5344CB8AC3E}">
        <p14:creationId xmlns:p14="http://schemas.microsoft.com/office/powerpoint/2010/main" val="259814851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hyperlink" Target="https://radiologyassistant.nl/head-neck/neck-masses/neck-masses-in-children" TargetMode="Externa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hyperlink" Target="https://radiologyassistant.nl/assets/neck-masses-in-children/a57c91eaad60e0_1%20thyroglossal%20duct%20cyst.m4v"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11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youtu.be/53lyqKhIu_Q?si=0XxJl3VT_SSnkIBf" TargetMode="Externa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E180855-BF0D-9C45-5093-2DD4FF7F1B9C}"/>
              </a:ext>
            </a:extLst>
          </p:cNvPr>
          <p:cNvSpPr>
            <a:spLocks noGrp="1" noChangeArrowheads="1"/>
          </p:cNvSpPr>
          <p:nvPr>
            <p:ph type="ctrTitle"/>
          </p:nvPr>
        </p:nvSpPr>
        <p:spPr/>
        <p:txBody>
          <a:bodyPr>
            <a:normAutofit/>
          </a:bodyPr>
          <a:lstStyle/>
          <a:p>
            <a:pPr eaLnBrk="1" hangingPunct="1">
              <a:defRPr/>
            </a:pPr>
            <a:r>
              <a:rPr lang="en-US" sz="4400" dirty="0">
                <a:latin typeface="+mn-lt"/>
              </a:rPr>
              <a:t>The THYROID GLAND</a:t>
            </a:r>
          </a:p>
        </p:txBody>
      </p:sp>
      <p:sp>
        <p:nvSpPr>
          <p:cNvPr id="4099" name="Rectangle 3">
            <a:extLst>
              <a:ext uri="{FF2B5EF4-FFF2-40B4-BE49-F238E27FC236}">
                <a16:creationId xmlns:a16="http://schemas.microsoft.com/office/drawing/2014/main" id="{FD8B81E0-FE01-E119-90ED-A76F671F83B1}"/>
              </a:ext>
            </a:extLst>
          </p:cNvPr>
          <p:cNvSpPr>
            <a:spLocks noGrp="1" noChangeArrowheads="1"/>
          </p:cNvSpPr>
          <p:nvPr>
            <p:ph type="subTitle" idx="1"/>
          </p:nvPr>
        </p:nvSpPr>
        <p:spPr/>
        <p:txBody>
          <a:bodyPr/>
          <a:lstStyle/>
          <a:p>
            <a:pPr eaLnBrk="1" hangingPunct="1">
              <a:defRPr/>
            </a:pPr>
            <a:endParaRPr lang="en-US" dirty="0"/>
          </a:p>
          <a:p>
            <a:pPr eaLnBrk="1" hangingPunct="1">
              <a:defRPr/>
            </a:pPr>
            <a:r>
              <a:rPr lang="en-US" sz="3600" dirty="0"/>
              <a:t>Chapter 22</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548CB09C-8FEF-B522-455F-8A37F8142921}"/>
              </a:ext>
            </a:extLst>
          </p:cNvPr>
          <p:cNvSpPr>
            <a:spLocks noGrp="1" noChangeArrowheads="1"/>
          </p:cNvSpPr>
          <p:nvPr>
            <p:ph type="title"/>
          </p:nvPr>
        </p:nvSpPr>
        <p:spPr/>
        <p:txBody>
          <a:bodyPr/>
          <a:lstStyle/>
          <a:p>
            <a:pPr eaLnBrk="1" hangingPunct="1">
              <a:defRPr/>
            </a:pPr>
            <a:r>
              <a:rPr lang="en-US" dirty="0" err="1">
                <a:solidFill>
                  <a:schemeClr val="tx1">
                    <a:lumMod val="50000"/>
                  </a:schemeClr>
                </a:solidFill>
              </a:rPr>
              <a:t>Relatial</a:t>
            </a:r>
            <a:endParaRPr lang="en-US" dirty="0">
              <a:solidFill>
                <a:schemeClr val="tx1">
                  <a:lumMod val="50000"/>
                </a:schemeClr>
              </a:solidFill>
            </a:endParaRPr>
          </a:p>
        </p:txBody>
      </p:sp>
      <p:pic>
        <p:nvPicPr>
          <p:cNvPr id="18436" name="Picture 5" descr="022002">
            <a:extLst>
              <a:ext uri="{FF2B5EF4-FFF2-40B4-BE49-F238E27FC236}">
                <a16:creationId xmlns:a16="http://schemas.microsoft.com/office/drawing/2014/main" id="{BBFDCE08-98A6-DCC3-515D-F850AC8E56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238"/>
          <a:stretch>
            <a:fillRect/>
          </a:stretch>
        </p:blipFill>
        <p:spPr bwMode="auto">
          <a:xfrm>
            <a:off x="1905000" y="419450"/>
            <a:ext cx="8382000" cy="5998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219FD924-AD61-95F1-6664-D252DE7E90E2}"/>
              </a:ext>
            </a:extLst>
          </p:cNvPr>
          <p:cNvSpPr>
            <a:spLocks noGrp="1" noChangeArrowheads="1"/>
          </p:cNvSpPr>
          <p:nvPr>
            <p:ph type="title"/>
          </p:nvPr>
        </p:nvSpPr>
        <p:spPr>
          <a:xfrm>
            <a:off x="2231136" y="234892"/>
            <a:ext cx="7729728" cy="1359016"/>
          </a:xfrm>
        </p:spPr>
        <p:txBody>
          <a:bodyPr>
            <a:normAutofit/>
          </a:bodyPr>
          <a:lstStyle/>
          <a:p>
            <a:pPr eaLnBrk="1" hangingPunct="1">
              <a:defRPr/>
            </a:pPr>
            <a:r>
              <a:rPr lang="en-US" sz="4000" dirty="0">
                <a:solidFill>
                  <a:schemeClr val="tx1">
                    <a:lumMod val="50000"/>
                  </a:schemeClr>
                </a:solidFill>
              </a:rPr>
              <a:t>Hashimoto’s Thyroiditis</a:t>
            </a:r>
          </a:p>
        </p:txBody>
      </p:sp>
      <p:pic>
        <p:nvPicPr>
          <p:cNvPr id="142340" name="Picture 5" descr="022020">
            <a:extLst>
              <a:ext uri="{FF2B5EF4-FFF2-40B4-BE49-F238E27FC236}">
                <a16:creationId xmlns:a16="http://schemas.microsoft.com/office/drawing/2014/main" id="{5BB52735-D714-9A14-3FC9-E4DA09BBFC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374"/>
          <a:stretch>
            <a:fillRect/>
          </a:stretch>
        </p:blipFill>
        <p:spPr bwMode="auto">
          <a:xfrm>
            <a:off x="2362200" y="2057400"/>
            <a:ext cx="74676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AB81C9D2-4AA5-811B-B9A3-CB17073BF493}"/>
              </a:ext>
            </a:extLst>
          </p:cNvPr>
          <p:cNvSpPr>
            <a:spLocks noGrp="1" noChangeArrowheads="1"/>
          </p:cNvSpPr>
          <p:nvPr>
            <p:ph type="title"/>
          </p:nvPr>
        </p:nvSpPr>
        <p:spPr>
          <a:xfrm>
            <a:off x="2231136" y="151002"/>
            <a:ext cx="7729728" cy="1191237"/>
          </a:xfrm>
        </p:spPr>
        <p:txBody>
          <a:bodyPr>
            <a:normAutofit/>
          </a:bodyPr>
          <a:lstStyle/>
          <a:p>
            <a:pPr eaLnBrk="1" hangingPunct="1">
              <a:defRPr/>
            </a:pPr>
            <a:r>
              <a:rPr lang="en-US" sz="4000" dirty="0">
                <a:solidFill>
                  <a:schemeClr val="tx1">
                    <a:lumMod val="50000"/>
                  </a:schemeClr>
                </a:solidFill>
              </a:rPr>
              <a:t>Hashimoto’s Thyroiditis</a:t>
            </a:r>
          </a:p>
        </p:txBody>
      </p:sp>
      <p:sp>
        <p:nvSpPr>
          <p:cNvPr id="61443" name="Rectangle 3">
            <a:extLst>
              <a:ext uri="{FF2B5EF4-FFF2-40B4-BE49-F238E27FC236}">
                <a16:creationId xmlns:a16="http://schemas.microsoft.com/office/drawing/2014/main" id="{E08B307D-7F96-5D1C-2898-C4DBC431EDD4}"/>
              </a:ext>
            </a:extLst>
          </p:cNvPr>
          <p:cNvSpPr>
            <a:spLocks noGrp="1" noChangeArrowheads="1"/>
          </p:cNvSpPr>
          <p:nvPr>
            <p:ph idx="1"/>
          </p:nvPr>
        </p:nvSpPr>
        <p:spPr>
          <a:xfrm>
            <a:off x="1981200" y="1669409"/>
            <a:ext cx="8229600" cy="4426591"/>
          </a:xfrm>
        </p:spPr>
        <p:txBody>
          <a:bodyPr>
            <a:normAutofit lnSpcReduction="10000"/>
          </a:bodyPr>
          <a:lstStyle/>
          <a:p>
            <a:pPr>
              <a:spcBef>
                <a:spcPts val="0"/>
              </a:spcBef>
              <a:buNone/>
              <a:defRPr/>
            </a:pPr>
            <a:r>
              <a:rPr lang="en-US" sz="2000" dirty="0"/>
              <a:t>Sonographic Findings:</a:t>
            </a:r>
          </a:p>
          <a:p>
            <a:pPr>
              <a:spcBef>
                <a:spcPts val="0"/>
              </a:spcBef>
              <a:buNone/>
              <a:defRPr/>
            </a:pPr>
            <a:r>
              <a:rPr lang="en-US" sz="2000" dirty="0"/>
              <a:t> </a:t>
            </a:r>
          </a:p>
          <a:p>
            <a:pPr>
              <a:spcBef>
                <a:spcPts val="0"/>
              </a:spcBef>
              <a:defRPr/>
            </a:pPr>
            <a:r>
              <a:rPr lang="en-US" sz="2000" dirty="0"/>
              <a:t>Diffuse coarsened parenchymal texture slightly more hypoechoic than normal thyroid</a:t>
            </a:r>
          </a:p>
          <a:p>
            <a:pPr>
              <a:spcBef>
                <a:spcPts val="0"/>
              </a:spcBef>
              <a:defRPr/>
            </a:pPr>
            <a:endParaRPr lang="en-US" sz="2000" dirty="0"/>
          </a:p>
          <a:p>
            <a:pPr>
              <a:spcBef>
                <a:spcPts val="0"/>
              </a:spcBef>
              <a:defRPr/>
            </a:pPr>
            <a:r>
              <a:rPr lang="en-US" sz="2000" dirty="0"/>
              <a:t>Homogeneous enlargement initially occurs with nodularity; as disease progresses, gland shows inhomogeneous enlargement (</a:t>
            </a:r>
            <a:r>
              <a:rPr lang="en-US" sz="2000" dirty="0" err="1"/>
              <a:t>microlobulation</a:t>
            </a:r>
            <a:r>
              <a:rPr lang="en-US" sz="2000" dirty="0"/>
              <a:t>) </a:t>
            </a:r>
          </a:p>
          <a:p>
            <a:pPr>
              <a:spcBef>
                <a:spcPts val="0"/>
              </a:spcBef>
              <a:defRPr/>
            </a:pPr>
            <a:endParaRPr lang="en-US" sz="2000" dirty="0"/>
          </a:p>
          <a:p>
            <a:pPr>
              <a:spcBef>
                <a:spcPts val="0"/>
              </a:spcBef>
              <a:defRPr/>
            </a:pPr>
            <a:r>
              <a:rPr lang="en-US" sz="2000" dirty="0"/>
              <a:t>Thick, fibrous strands or echogenic </a:t>
            </a:r>
            <a:r>
              <a:rPr lang="en-US" sz="2000" dirty="0" err="1"/>
              <a:t>septae</a:t>
            </a:r>
            <a:endParaRPr lang="en-US" sz="2000" dirty="0"/>
          </a:p>
          <a:p>
            <a:pPr>
              <a:spcBef>
                <a:spcPts val="0"/>
              </a:spcBef>
              <a:defRPr/>
            </a:pPr>
            <a:endParaRPr lang="en-US" sz="2000" dirty="0"/>
          </a:p>
          <a:p>
            <a:pPr>
              <a:spcBef>
                <a:spcPts val="0"/>
              </a:spcBef>
              <a:defRPr/>
            </a:pPr>
            <a:r>
              <a:rPr lang="en-US" sz="2000" dirty="0"/>
              <a:t>Color Doppler shows normal to increased flow (acute phase) “thyroid inferno” when hypothyroidism develops, decreased flow velocity (chronic phase)</a:t>
            </a:r>
          </a:p>
          <a:p>
            <a:pPr>
              <a:spcBef>
                <a:spcPts val="0"/>
              </a:spcBef>
              <a:defRPr/>
            </a:pPr>
            <a:endParaRPr lang="en-US" sz="2000" dirty="0"/>
          </a:p>
          <a:p>
            <a:pPr>
              <a:spcBef>
                <a:spcPts val="0"/>
              </a:spcBef>
              <a:defRPr/>
            </a:pPr>
            <a:r>
              <a:rPr lang="en-US" sz="2000" dirty="0"/>
              <a:t>May have adjacent cervical lymphadenopathy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F3422064-61E3-8FD5-2121-2B7F3760065B}"/>
              </a:ext>
            </a:extLst>
          </p:cNvPr>
          <p:cNvSpPr>
            <a:spLocks noGrp="1" noChangeArrowheads="1"/>
          </p:cNvSpPr>
          <p:nvPr>
            <p:ph type="title"/>
          </p:nvPr>
        </p:nvSpPr>
        <p:spPr>
          <a:xfrm>
            <a:off x="2231136" y="167780"/>
            <a:ext cx="7729728" cy="998290"/>
          </a:xfrm>
        </p:spPr>
        <p:txBody>
          <a:bodyPr>
            <a:normAutofit/>
          </a:bodyPr>
          <a:lstStyle/>
          <a:p>
            <a:pPr eaLnBrk="1" hangingPunct="1">
              <a:defRPr/>
            </a:pPr>
            <a:r>
              <a:rPr lang="en-US" dirty="0">
                <a:solidFill>
                  <a:schemeClr val="tx1">
                    <a:lumMod val="50000"/>
                  </a:schemeClr>
                </a:solidFill>
              </a:rPr>
              <a:t>Hashimoto’s Thyroiditis</a:t>
            </a:r>
          </a:p>
        </p:txBody>
      </p:sp>
      <p:pic>
        <p:nvPicPr>
          <p:cNvPr id="146436" name="Picture 5" descr="022021">
            <a:extLst>
              <a:ext uri="{FF2B5EF4-FFF2-40B4-BE49-F238E27FC236}">
                <a16:creationId xmlns:a16="http://schemas.microsoft.com/office/drawing/2014/main" id="{F9F491B1-2FAD-83A7-DF81-3BE20C325B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114"/>
          <a:stretch>
            <a:fillRect/>
          </a:stretch>
        </p:blipFill>
        <p:spPr bwMode="auto">
          <a:xfrm>
            <a:off x="2650222" y="1524488"/>
            <a:ext cx="6705600" cy="5065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162C5-682F-FAE5-0425-0CE15B0EB1A6}"/>
              </a:ext>
            </a:extLst>
          </p:cNvPr>
          <p:cNvSpPr>
            <a:spLocks noGrp="1"/>
          </p:cNvSpPr>
          <p:nvPr>
            <p:ph type="title"/>
          </p:nvPr>
        </p:nvSpPr>
        <p:spPr>
          <a:xfrm>
            <a:off x="2231136" y="152400"/>
            <a:ext cx="7729728" cy="1206618"/>
          </a:xfrm>
        </p:spPr>
        <p:txBody>
          <a:bodyPr/>
          <a:lstStyle/>
          <a:p>
            <a:pPr>
              <a:defRPr/>
            </a:pPr>
            <a:r>
              <a:rPr lang="en-US" dirty="0">
                <a:solidFill>
                  <a:schemeClr val="tx1">
                    <a:lumMod val="50000"/>
                  </a:schemeClr>
                </a:solidFill>
              </a:rPr>
              <a:t>Hashimoto’s Thyroiditis</a:t>
            </a:r>
          </a:p>
        </p:txBody>
      </p:sp>
      <p:pic>
        <p:nvPicPr>
          <p:cNvPr id="148483" name="Content Placeholder 5">
            <a:extLst>
              <a:ext uri="{FF2B5EF4-FFF2-40B4-BE49-F238E27FC236}">
                <a16:creationId xmlns:a16="http://schemas.microsoft.com/office/drawing/2014/main" id="{C3C490FE-2B67-CF5A-5690-807A2D0E6B3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14601" y="1905000"/>
            <a:ext cx="6873875" cy="4800601"/>
          </a:xfr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76FBC-699F-B62C-E9DC-B0B5ED2601F1}"/>
              </a:ext>
            </a:extLst>
          </p:cNvPr>
          <p:cNvSpPr>
            <a:spLocks noGrp="1"/>
          </p:cNvSpPr>
          <p:nvPr>
            <p:ph type="title"/>
          </p:nvPr>
        </p:nvSpPr>
        <p:spPr>
          <a:xfrm>
            <a:off x="2231136" y="293615"/>
            <a:ext cx="7729728" cy="1233181"/>
          </a:xfrm>
        </p:spPr>
        <p:txBody>
          <a:bodyPr/>
          <a:lstStyle/>
          <a:p>
            <a:pPr>
              <a:defRPr/>
            </a:pPr>
            <a:r>
              <a:rPr lang="en-US" dirty="0">
                <a:solidFill>
                  <a:schemeClr val="tx1">
                    <a:lumMod val="50000"/>
                  </a:schemeClr>
                </a:solidFill>
              </a:rPr>
              <a:t>Hashimoto’s Thyroiditis</a:t>
            </a:r>
          </a:p>
        </p:txBody>
      </p:sp>
      <p:pic>
        <p:nvPicPr>
          <p:cNvPr id="149507" name="Content Placeholder 5">
            <a:extLst>
              <a:ext uri="{FF2B5EF4-FFF2-40B4-BE49-F238E27FC236}">
                <a16:creationId xmlns:a16="http://schemas.microsoft.com/office/drawing/2014/main" id="{D711FEB3-C15E-B018-B701-3E11E9EADF2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08976" y="2080471"/>
            <a:ext cx="6660859" cy="3659930"/>
          </a:xfr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0D47C-A6F6-0E3B-5159-FEB3CBF07091}"/>
              </a:ext>
            </a:extLst>
          </p:cNvPr>
          <p:cNvSpPr>
            <a:spLocks noGrp="1"/>
          </p:cNvSpPr>
          <p:nvPr>
            <p:ph type="title"/>
          </p:nvPr>
        </p:nvSpPr>
        <p:spPr/>
        <p:txBody>
          <a:bodyPr/>
          <a:lstStyle/>
          <a:p>
            <a:r>
              <a:rPr lang="en-US" dirty="0"/>
              <a:t>Miscellaneous Neck Masses</a:t>
            </a:r>
          </a:p>
        </p:txBody>
      </p:sp>
      <p:sp>
        <p:nvSpPr>
          <p:cNvPr id="3" name="Text Placeholder 2">
            <a:extLst>
              <a:ext uri="{FF2B5EF4-FFF2-40B4-BE49-F238E27FC236}">
                <a16:creationId xmlns:a16="http://schemas.microsoft.com/office/drawing/2014/main" id="{F9989BD6-74A3-1346-B630-939B122DFE1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2860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FD592-299D-696E-5C09-846D1EAE5549}"/>
              </a:ext>
            </a:extLst>
          </p:cNvPr>
          <p:cNvSpPr>
            <a:spLocks noGrp="1"/>
          </p:cNvSpPr>
          <p:nvPr>
            <p:ph type="title"/>
          </p:nvPr>
        </p:nvSpPr>
        <p:spPr>
          <a:xfrm>
            <a:off x="2231136" y="226503"/>
            <a:ext cx="7729728" cy="1283515"/>
          </a:xfrm>
        </p:spPr>
        <p:txBody>
          <a:bodyPr>
            <a:normAutofit/>
          </a:bodyPr>
          <a:lstStyle/>
          <a:p>
            <a:r>
              <a:rPr lang="en-US" sz="4000" dirty="0"/>
              <a:t> Neck Masses</a:t>
            </a:r>
          </a:p>
        </p:txBody>
      </p:sp>
      <p:sp>
        <p:nvSpPr>
          <p:cNvPr id="3" name="Content Placeholder 2">
            <a:extLst>
              <a:ext uri="{FF2B5EF4-FFF2-40B4-BE49-F238E27FC236}">
                <a16:creationId xmlns:a16="http://schemas.microsoft.com/office/drawing/2014/main" id="{E10F87C4-6F0E-2FF7-52FD-5763DD9302B4}"/>
              </a:ext>
            </a:extLst>
          </p:cNvPr>
          <p:cNvSpPr>
            <a:spLocks noGrp="1"/>
          </p:cNvSpPr>
          <p:nvPr>
            <p:ph idx="1"/>
          </p:nvPr>
        </p:nvSpPr>
        <p:spPr>
          <a:xfrm>
            <a:off x="2231136" y="1887524"/>
            <a:ext cx="7729728" cy="3852504"/>
          </a:xfrm>
        </p:spPr>
        <p:txBody>
          <a:bodyPr>
            <a:normAutofit/>
          </a:bodyPr>
          <a:lstStyle/>
          <a:p>
            <a:r>
              <a:rPr lang="en-US" sz="2400" dirty="0">
                <a:solidFill>
                  <a:schemeClr val="tx1"/>
                </a:solidFill>
                <a:hlinkClick r:id="rId2">
                  <a:extLst>
                    <a:ext uri="{A12FA001-AC4F-418D-AE19-62706E023703}">
                      <ahyp:hlinkClr xmlns:ahyp="http://schemas.microsoft.com/office/drawing/2018/hyperlinkcolor" val="tx"/>
                    </a:ext>
                  </a:extLst>
                </a:hlinkClick>
              </a:rPr>
              <a:t>https://radiologyassistant.nl/head-neck/neck-masses/neck-masses-in-children</a:t>
            </a:r>
            <a:endParaRPr lang="en-US" sz="2400" dirty="0">
              <a:solidFill>
                <a:schemeClr val="tx1"/>
              </a:solidFill>
            </a:endParaRPr>
          </a:p>
          <a:p>
            <a:endParaRPr lang="en-US" sz="2400" dirty="0"/>
          </a:p>
        </p:txBody>
      </p:sp>
    </p:spTree>
    <p:extLst>
      <p:ext uri="{BB962C8B-B14F-4D97-AF65-F5344CB8AC3E}">
        <p14:creationId xmlns:p14="http://schemas.microsoft.com/office/powerpoint/2010/main" val="3937731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48864-4354-5E16-81AE-7AB610E23037}"/>
              </a:ext>
            </a:extLst>
          </p:cNvPr>
          <p:cNvSpPr>
            <a:spLocks noGrp="1"/>
          </p:cNvSpPr>
          <p:nvPr>
            <p:ph type="title"/>
          </p:nvPr>
        </p:nvSpPr>
        <p:spPr>
          <a:xfrm>
            <a:off x="2231136" y="218114"/>
            <a:ext cx="7729728" cy="1082180"/>
          </a:xfrm>
        </p:spPr>
        <p:txBody>
          <a:bodyPr>
            <a:normAutofit/>
          </a:bodyPr>
          <a:lstStyle/>
          <a:p>
            <a:r>
              <a:rPr lang="en-US" sz="4000" dirty="0"/>
              <a:t>Thyroglossal duct cyst</a:t>
            </a:r>
          </a:p>
        </p:txBody>
      </p:sp>
      <p:sp>
        <p:nvSpPr>
          <p:cNvPr id="3" name="Content Placeholder 2">
            <a:extLst>
              <a:ext uri="{FF2B5EF4-FFF2-40B4-BE49-F238E27FC236}">
                <a16:creationId xmlns:a16="http://schemas.microsoft.com/office/drawing/2014/main" id="{6334F7DA-1E72-4A0A-31BE-0DA3356E4B91}"/>
              </a:ext>
            </a:extLst>
          </p:cNvPr>
          <p:cNvSpPr>
            <a:spLocks noGrp="1"/>
          </p:cNvSpPr>
          <p:nvPr>
            <p:ph idx="1"/>
          </p:nvPr>
        </p:nvSpPr>
        <p:spPr>
          <a:xfrm>
            <a:off x="2231136" y="1744910"/>
            <a:ext cx="7729728" cy="4983061"/>
          </a:xfrm>
        </p:spPr>
        <p:txBody>
          <a:bodyPr>
            <a:normAutofit lnSpcReduction="10000"/>
          </a:bodyPr>
          <a:lstStyle/>
          <a:p>
            <a:r>
              <a:rPr lang="en-US" sz="2400" dirty="0"/>
              <a:t>Benign congenital abnormality located midline near trachea</a:t>
            </a:r>
          </a:p>
          <a:p>
            <a:r>
              <a:rPr lang="en-US" sz="2400" dirty="0"/>
              <a:t>Usually pediatric population (90% before age 10)</a:t>
            </a:r>
          </a:p>
          <a:p>
            <a:pPr>
              <a:spcBef>
                <a:spcPts val="0"/>
              </a:spcBef>
              <a:buFont typeface="Arial" panose="020B0604020202020204" pitchFamily="34" charset="0"/>
              <a:buChar char="•"/>
              <a:defRPr/>
            </a:pPr>
            <a:r>
              <a:rPr lang="en-US" sz="2400" dirty="0"/>
              <a:t>Remnant of tubular development of thyroid gland may persist between base of tongue and hyoid bone</a:t>
            </a:r>
          </a:p>
          <a:p>
            <a:pPr>
              <a:spcBef>
                <a:spcPts val="0"/>
              </a:spcBef>
              <a:buFont typeface="Arial" panose="020B0604020202020204" pitchFamily="34" charset="0"/>
              <a:buChar char="•"/>
              <a:defRPr/>
            </a:pPr>
            <a:endParaRPr lang="en-US" sz="2400" dirty="0"/>
          </a:p>
          <a:p>
            <a:pPr>
              <a:spcBef>
                <a:spcPts val="0"/>
              </a:spcBef>
              <a:buFont typeface="Arial" panose="020B0604020202020204" pitchFamily="34" charset="0"/>
              <a:buChar char="•"/>
              <a:defRPr/>
            </a:pPr>
            <a:r>
              <a:rPr lang="en-US" sz="2400" dirty="0"/>
              <a:t>Narrow, hollow tract, which connects thyroid lobes to floor of pharynx, normally atrophies in the adult</a:t>
            </a:r>
          </a:p>
          <a:p>
            <a:pPr marL="0" indent="0">
              <a:spcBef>
                <a:spcPts val="0"/>
              </a:spcBef>
              <a:buNone/>
              <a:defRPr/>
            </a:pPr>
            <a:endParaRPr lang="en-US" sz="2400" dirty="0"/>
          </a:p>
          <a:p>
            <a:pPr>
              <a:spcBef>
                <a:spcPts val="0"/>
              </a:spcBef>
              <a:buFont typeface="Arial" panose="020B0604020202020204" pitchFamily="34" charset="0"/>
              <a:buChar char="•"/>
              <a:defRPr/>
            </a:pPr>
            <a:r>
              <a:rPr lang="en-US" sz="2400" dirty="0"/>
              <a:t>Failure to atrophy creates potential for cystic masses to form anywhere along it</a:t>
            </a:r>
          </a:p>
          <a:p>
            <a:r>
              <a:rPr lang="en-US" sz="2400" dirty="0"/>
              <a:t>Clinical signs:</a:t>
            </a:r>
          </a:p>
          <a:p>
            <a:pPr lvl="1">
              <a:buFont typeface="Wingdings" panose="05000000000000000000" pitchFamily="2" charset="2"/>
              <a:buChar char="§"/>
            </a:pPr>
            <a:r>
              <a:rPr lang="en-US" sz="2400" dirty="0"/>
              <a:t>Palpable, midline mass</a:t>
            </a:r>
          </a:p>
          <a:p>
            <a:pPr lvl="1">
              <a:buFont typeface="Wingdings" panose="05000000000000000000" pitchFamily="2" charset="2"/>
              <a:buChar char="§"/>
            </a:pPr>
            <a:r>
              <a:rPr lang="en-US" sz="2400" dirty="0"/>
              <a:t>Pain, associated with hemorrhage or infection</a:t>
            </a:r>
          </a:p>
        </p:txBody>
      </p:sp>
    </p:spTree>
    <p:extLst>
      <p:ext uri="{BB962C8B-B14F-4D97-AF65-F5344CB8AC3E}">
        <p14:creationId xmlns:p14="http://schemas.microsoft.com/office/powerpoint/2010/main" val="4294785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8F5B8-3CA7-1822-2ADA-93A921040882}"/>
              </a:ext>
            </a:extLst>
          </p:cNvPr>
          <p:cNvSpPr>
            <a:spLocks noGrp="1"/>
          </p:cNvSpPr>
          <p:nvPr>
            <p:ph type="title"/>
          </p:nvPr>
        </p:nvSpPr>
        <p:spPr>
          <a:xfrm>
            <a:off x="2231136" y="109058"/>
            <a:ext cx="7729728" cy="1008916"/>
          </a:xfrm>
        </p:spPr>
        <p:txBody>
          <a:bodyPr>
            <a:noAutofit/>
          </a:bodyPr>
          <a:lstStyle/>
          <a:p>
            <a:r>
              <a:rPr lang="en-US" sz="4000" dirty="0"/>
              <a:t>Thyroglossal duct cyst(cont’d) </a:t>
            </a:r>
          </a:p>
        </p:txBody>
      </p:sp>
      <p:sp>
        <p:nvSpPr>
          <p:cNvPr id="3" name="Content Placeholder 2">
            <a:extLst>
              <a:ext uri="{FF2B5EF4-FFF2-40B4-BE49-F238E27FC236}">
                <a16:creationId xmlns:a16="http://schemas.microsoft.com/office/drawing/2014/main" id="{B523AE26-7ECF-CD8F-A4D3-0C8FB15E857C}"/>
              </a:ext>
            </a:extLst>
          </p:cNvPr>
          <p:cNvSpPr>
            <a:spLocks noGrp="1"/>
          </p:cNvSpPr>
          <p:nvPr>
            <p:ph idx="1"/>
          </p:nvPr>
        </p:nvSpPr>
        <p:spPr>
          <a:xfrm>
            <a:off x="2231136" y="1359018"/>
            <a:ext cx="7729728" cy="4381010"/>
          </a:xfrm>
        </p:spPr>
        <p:txBody>
          <a:bodyPr>
            <a:normAutofit/>
          </a:bodyPr>
          <a:lstStyle/>
          <a:p>
            <a:r>
              <a:rPr lang="en-US" sz="2400" dirty="0"/>
              <a:t>Sonographic findings:</a:t>
            </a:r>
          </a:p>
          <a:p>
            <a:pPr lvl="1">
              <a:buFont typeface="Wingdings" panose="05000000000000000000" pitchFamily="2" charset="2"/>
              <a:buChar char="§"/>
            </a:pPr>
            <a:r>
              <a:rPr lang="en-US" sz="2200" dirty="0"/>
              <a:t>Cystic midline mass anterior to trachea</a:t>
            </a:r>
          </a:p>
          <a:p>
            <a:pPr lvl="1">
              <a:buFont typeface="Wingdings" panose="05000000000000000000" pitchFamily="2" charset="2"/>
              <a:buChar char="§"/>
            </a:pPr>
            <a:r>
              <a:rPr lang="en-US" sz="2200" dirty="0"/>
              <a:t>May have internal echoes caused by hemorrhage or infection</a:t>
            </a:r>
          </a:p>
        </p:txBody>
      </p:sp>
    </p:spTree>
    <p:extLst>
      <p:ext uri="{BB962C8B-B14F-4D97-AF65-F5344CB8AC3E}">
        <p14:creationId xmlns:p14="http://schemas.microsoft.com/office/powerpoint/2010/main" val="112565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AB0FD-451F-BEC2-157D-A9146638AE75}"/>
              </a:ext>
            </a:extLst>
          </p:cNvPr>
          <p:cNvSpPr>
            <a:spLocks noGrp="1"/>
          </p:cNvSpPr>
          <p:nvPr>
            <p:ph type="title"/>
          </p:nvPr>
        </p:nvSpPr>
        <p:spPr>
          <a:xfrm>
            <a:off x="2231136" y="192948"/>
            <a:ext cx="7729728" cy="713064"/>
          </a:xfrm>
        </p:spPr>
        <p:txBody>
          <a:bodyPr>
            <a:normAutofit fontScale="90000"/>
          </a:bodyPr>
          <a:lstStyle/>
          <a:p>
            <a:r>
              <a:rPr lang="en-US" dirty="0"/>
              <a:t>Thyroglossal duct cyst</a:t>
            </a:r>
          </a:p>
        </p:txBody>
      </p:sp>
      <p:pic>
        <p:nvPicPr>
          <p:cNvPr id="5122" name="Picture 2" descr="Thyroglossal Duct Cysts in Children &amp; Adults: Symptoms &amp; Surgery">
            <a:extLst>
              <a:ext uri="{FF2B5EF4-FFF2-40B4-BE49-F238E27FC236}">
                <a16:creationId xmlns:a16="http://schemas.microsoft.com/office/drawing/2014/main" id="{938E7987-50F6-C6E1-4BD2-961CCBB5531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27788" y="1090613"/>
            <a:ext cx="5281126" cy="490897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he Radiology Assistant : Neck Masses in Children">
            <a:extLst>
              <a:ext uri="{FF2B5EF4-FFF2-40B4-BE49-F238E27FC236}">
                <a16:creationId xmlns:a16="http://schemas.microsoft.com/office/drawing/2014/main" id="{0BBB4C4D-3C9B-B746-85F2-80B83412CF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090615"/>
            <a:ext cx="5977812" cy="49089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BC49D56-2F34-DB30-B987-479878D4CDFF}"/>
              </a:ext>
            </a:extLst>
          </p:cNvPr>
          <p:cNvSpPr txBox="1"/>
          <p:nvPr/>
        </p:nvSpPr>
        <p:spPr>
          <a:xfrm>
            <a:off x="6400801" y="6214188"/>
            <a:ext cx="5144568" cy="523220"/>
          </a:xfrm>
          <a:prstGeom prst="rect">
            <a:avLst/>
          </a:prstGeom>
          <a:noFill/>
        </p:spPr>
        <p:txBody>
          <a:bodyPr wrap="square" rtlCol="0">
            <a:spAutoFit/>
          </a:bodyPr>
          <a:lstStyle/>
          <a:p>
            <a:r>
              <a:rPr lang="en-US" sz="1400" dirty="0"/>
              <a:t>https://radiologyassistant.nl/head-neck/neck-masses/neck-masses-in-children</a:t>
            </a:r>
          </a:p>
        </p:txBody>
      </p:sp>
    </p:spTree>
    <p:extLst>
      <p:ext uri="{BB962C8B-B14F-4D97-AF65-F5344CB8AC3E}">
        <p14:creationId xmlns:p14="http://schemas.microsoft.com/office/powerpoint/2010/main" val="1142616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60F9A-1CA1-44E5-2BAE-D9BF81577B1C}"/>
              </a:ext>
            </a:extLst>
          </p:cNvPr>
          <p:cNvSpPr>
            <a:spLocks noGrp="1"/>
          </p:cNvSpPr>
          <p:nvPr>
            <p:ph type="title"/>
          </p:nvPr>
        </p:nvSpPr>
        <p:spPr>
          <a:xfrm>
            <a:off x="2231136" y="285226"/>
            <a:ext cx="7729728" cy="947956"/>
          </a:xfrm>
        </p:spPr>
        <p:txBody>
          <a:bodyPr>
            <a:noAutofit/>
          </a:bodyPr>
          <a:lstStyle/>
          <a:p>
            <a:r>
              <a:rPr lang="en-US" sz="4400" dirty="0"/>
              <a:t>Relational Anatomy</a:t>
            </a:r>
          </a:p>
        </p:txBody>
      </p:sp>
      <p:pic>
        <p:nvPicPr>
          <p:cNvPr id="1026" name="Picture 2" descr="The Basics of Thyroid and Neck Ultrasound | SpringerLink">
            <a:extLst>
              <a:ext uri="{FF2B5EF4-FFF2-40B4-BE49-F238E27FC236}">
                <a16:creationId xmlns:a16="http://schemas.microsoft.com/office/drawing/2014/main" id="{76EF8F20-5E83-B438-596F-2BEABCDA960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1836" y="1510018"/>
            <a:ext cx="7729728" cy="40454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E6A8809-CF23-ADD9-FEC6-69EA2C71AE4E}"/>
              </a:ext>
            </a:extLst>
          </p:cNvPr>
          <p:cNvSpPr txBox="1"/>
          <p:nvPr/>
        </p:nvSpPr>
        <p:spPr>
          <a:xfrm>
            <a:off x="2051836" y="5889072"/>
            <a:ext cx="6098464" cy="369332"/>
          </a:xfrm>
          <a:prstGeom prst="rect">
            <a:avLst/>
          </a:prstGeom>
          <a:noFill/>
        </p:spPr>
        <p:txBody>
          <a:bodyPr wrap="none" rtlCol="0">
            <a:spAutoFit/>
          </a:bodyPr>
          <a:lstStyle/>
          <a:p>
            <a:r>
              <a:rPr lang="en-US" dirty="0"/>
              <a:t>https://link.springer.com/chapter/10.1007/978-3-031-18448-2_1</a:t>
            </a:r>
          </a:p>
        </p:txBody>
      </p:sp>
    </p:spTree>
    <p:extLst>
      <p:ext uri="{BB962C8B-B14F-4D97-AF65-F5344CB8AC3E}">
        <p14:creationId xmlns:p14="http://schemas.microsoft.com/office/powerpoint/2010/main" val="3206798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16266-C330-FBEF-1BCC-B95F410BF9FD}"/>
              </a:ext>
            </a:extLst>
          </p:cNvPr>
          <p:cNvSpPr>
            <a:spLocks noGrp="1"/>
          </p:cNvSpPr>
          <p:nvPr>
            <p:ph type="title"/>
          </p:nvPr>
        </p:nvSpPr>
        <p:spPr>
          <a:xfrm>
            <a:off x="2231136" y="0"/>
            <a:ext cx="7729728" cy="1191237"/>
          </a:xfrm>
        </p:spPr>
        <p:txBody>
          <a:bodyPr/>
          <a:lstStyle/>
          <a:p>
            <a:r>
              <a:rPr lang="en-US" dirty="0"/>
              <a:t>Thyroglossal duct cyst</a:t>
            </a:r>
          </a:p>
        </p:txBody>
      </p:sp>
      <p:sp>
        <p:nvSpPr>
          <p:cNvPr id="7" name="Content Placeholder 6">
            <a:extLst>
              <a:ext uri="{FF2B5EF4-FFF2-40B4-BE49-F238E27FC236}">
                <a16:creationId xmlns:a16="http://schemas.microsoft.com/office/drawing/2014/main" id="{8EE2BC9A-D288-4962-1797-EF036360E02B}"/>
              </a:ext>
            </a:extLst>
          </p:cNvPr>
          <p:cNvSpPr>
            <a:spLocks noGrp="1"/>
          </p:cNvSpPr>
          <p:nvPr>
            <p:ph idx="1"/>
          </p:nvPr>
        </p:nvSpPr>
        <p:spPr>
          <a:xfrm>
            <a:off x="2231136" y="2021748"/>
            <a:ext cx="7729728" cy="3718280"/>
          </a:xfrm>
        </p:spPr>
        <p:txBody>
          <a:bodyPr/>
          <a:lstStyle/>
          <a:p>
            <a:r>
              <a:rPr lang="en-US" dirty="0">
                <a:solidFill>
                  <a:schemeClr val="tx1"/>
                </a:solidFill>
                <a:hlinkClick r:id="rId2">
                  <a:extLst>
                    <a:ext uri="{A12FA001-AC4F-418D-AE19-62706E023703}">
                      <ahyp:hlinkClr xmlns:ahyp="http://schemas.microsoft.com/office/drawing/2018/hyperlinkcolor" val="tx"/>
                    </a:ext>
                  </a:extLst>
                </a:hlinkClick>
              </a:rPr>
              <a:t>https://radiologyassistant.nl/assets/neck-masses-in-children/a57c91eaad60e0_1%20thyroglossal%20duct%20cyst.m4v</a:t>
            </a:r>
            <a:endParaRPr lang="en-US" dirty="0">
              <a:solidFill>
                <a:schemeClr val="tx1"/>
              </a:solidFill>
            </a:endParaRPr>
          </a:p>
          <a:p>
            <a:endParaRPr lang="en-US" dirty="0">
              <a:solidFill>
                <a:schemeClr val="tx1"/>
              </a:solidFill>
            </a:endParaRPr>
          </a:p>
          <a:p>
            <a:pPr marL="0" indent="0">
              <a:buNone/>
            </a:pPr>
            <a:endParaRPr lang="en-US" dirty="0"/>
          </a:p>
        </p:txBody>
      </p:sp>
    </p:spTree>
    <p:extLst>
      <p:ext uri="{BB962C8B-B14F-4D97-AF65-F5344CB8AC3E}">
        <p14:creationId xmlns:p14="http://schemas.microsoft.com/office/powerpoint/2010/main" val="3746636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D87E4-6EAF-E2B6-1413-93F88E6426B1}"/>
              </a:ext>
            </a:extLst>
          </p:cNvPr>
          <p:cNvSpPr>
            <a:spLocks noGrp="1"/>
          </p:cNvSpPr>
          <p:nvPr>
            <p:ph type="title"/>
          </p:nvPr>
        </p:nvSpPr>
        <p:spPr>
          <a:xfrm>
            <a:off x="2231136" y="117446"/>
            <a:ext cx="7729728" cy="1098958"/>
          </a:xfrm>
        </p:spPr>
        <p:txBody>
          <a:bodyPr>
            <a:normAutofit/>
          </a:bodyPr>
          <a:lstStyle/>
          <a:p>
            <a:r>
              <a:rPr lang="en-US" sz="4000" dirty="0"/>
              <a:t>Branchial cleft cyst</a:t>
            </a:r>
          </a:p>
        </p:txBody>
      </p:sp>
      <p:sp>
        <p:nvSpPr>
          <p:cNvPr id="3" name="Content Placeholder 2">
            <a:extLst>
              <a:ext uri="{FF2B5EF4-FFF2-40B4-BE49-F238E27FC236}">
                <a16:creationId xmlns:a16="http://schemas.microsoft.com/office/drawing/2014/main" id="{05A401C8-E2A9-CE4B-C864-36CBDA599026}"/>
              </a:ext>
            </a:extLst>
          </p:cNvPr>
          <p:cNvSpPr>
            <a:spLocks noGrp="1"/>
          </p:cNvSpPr>
          <p:nvPr>
            <p:ph idx="1"/>
          </p:nvPr>
        </p:nvSpPr>
        <p:spPr>
          <a:xfrm>
            <a:off x="2231136" y="1493240"/>
            <a:ext cx="7729728" cy="4246787"/>
          </a:xfrm>
        </p:spPr>
        <p:txBody>
          <a:bodyPr>
            <a:normAutofit fontScale="92500" lnSpcReduction="20000"/>
          </a:bodyPr>
          <a:lstStyle/>
          <a:p>
            <a:pPr>
              <a:spcBef>
                <a:spcPts val="0"/>
              </a:spcBef>
              <a:buFont typeface="Arial" panose="020B0604020202020204" pitchFamily="34" charset="0"/>
              <a:buChar char="•"/>
              <a:defRPr/>
            </a:pPr>
            <a:r>
              <a:rPr lang="en-US" sz="2400" dirty="0"/>
              <a:t>During embryonic development, branchial cleft is slender tract extending from pharyngeal cavity to opening near auricle or into neck</a:t>
            </a:r>
          </a:p>
          <a:p>
            <a:pPr>
              <a:spcBef>
                <a:spcPts val="0"/>
              </a:spcBef>
              <a:buFont typeface="Arial" panose="020B0604020202020204" pitchFamily="34" charset="0"/>
              <a:buChar char="•"/>
              <a:defRPr/>
            </a:pPr>
            <a:endParaRPr lang="en-US" sz="2400" dirty="0"/>
          </a:p>
          <a:p>
            <a:pPr>
              <a:spcBef>
                <a:spcPts val="0"/>
              </a:spcBef>
              <a:buFont typeface="Arial" panose="020B0604020202020204" pitchFamily="34" charset="0"/>
              <a:buChar char="•"/>
              <a:defRPr/>
            </a:pPr>
            <a:r>
              <a:rPr lang="en-US" sz="2400" dirty="0"/>
              <a:t>Diverticulum extends either laterally from pharynx or medially from neck</a:t>
            </a:r>
          </a:p>
          <a:p>
            <a:r>
              <a:rPr lang="en-US" sz="2400" dirty="0"/>
              <a:t>Most often found near angle of the mandible (submandibular) or lateral to the thyroid</a:t>
            </a:r>
          </a:p>
          <a:p>
            <a:endParaRPr lang="en-US" sz="2400" dirty="0"/>
          </a:p>
          <a:p>
            <a:r>
              <a:rPr lang="en-US" sz="2400" dirty="0"/>
              <a:t>Sonographic findings:</a:t>
            </a:r>
          </a:p>
          <a:p>
            <a:pPr lvl="1">
              <a:buFont typeface="Wingdings" panose="05000000000000000000" pitchFamily="2" charset="2"/>
              <a:buChar char="§"/>
            </a:pPr>
            <a:r>
              <a:rPr lang="en-US" sz="2400" dirty="0"/>
              <a:t> Primarily cystic with posterior enhancement</a:t>
            </a:r>
          </a:p>
          <a:p>
            <a:pPr lvl="1">
              <a:buFont typeface="Wingdings" panose="05000000000000000000" pitchFamily="2" charset="2"/>
              <a:buChar char="§"/>
            </a:pPr>
            <a:r>
              <a:rPr lang="en-US" sz="2400" dirty="0"/>
              <a:t>May have some low-level echoes or solid components</a:t>
            </a:r>
          </a:p>
        </p:txBody>
      </p:sp>
    </p:spTree>
    <p:extLst>
      <p:ext uri="{BB962C8B-B14F-4D97-AF65-F5344CB8AC3E}">
        <p14:creationId xmlns:p14="http://schemas.microsoft.com/office/powerpoint/2010/main" val="179227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C38E4-072D-8B7B-EF82-F536527A396A}"/>
              </a:ext>
            </a:extLst>
          </p:cNvPr>
          <p:cNvSpPr>
            <a:spLocks noGrp="1"/>
          </p:cNvSpPr>
          <p:nvPr>
            <p:ph type="title"/>
          </p:nvPr>
        </p:nvSpPr>
        <p:spPr>
          <a:xfrm>
            <a:off x="2231136" y="142614"/>
            <a:ext cx="7729728" cy="975360"/>
          </a:xfrm>
        </p:spPr>
        <p:txBody>
          <a:bodyPr/>
          <a:lstStyle/>
          <a:p>
            <a:r>
              <a:rPr lang="en-US" dirty="0"/>
              <a:t>Branchial cleft cyst</a:t>
            </a:r>
          </a:p>
        </p:txBody>
      </p:sp>
      <p:pic>
        <p:nvPicPr>
          <p:cNvPr id="6146" name="Picture 2" descr="Typical ultrasound appearance of a branchial cleft cyst with echogenic debris.">
            <a:extLst>
              <a:ext uri="{FF2B5EF4-FFF2-40B4-BE49-F238E27FC236}">
                <a16:creationId xmlns:a16="http://schemas.microsoft.com/office/drawing/2014/main" id="{9384417A-B41B-1BE2-00F1-B12AC7EC68B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0" y="1527175"/>
            <a:ext cx="5399314" cy="416242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F5B3B44F-D9FA-DB09-4544-32B6251EFB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086" y="1527175"/>
            <a:ext cx="5169159" cy="41624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1C4754E-9C05-A5E5-D050-21FF2BBF38C8}"/>
              </a:ext>
            </a:extLst>
          </p:cNvPr>
          <p:cNvSpPr txBox="1"/>
          <p:nvPr/>
        </p:nvSpPr>
        <p:spPr>
          <a:xfrm>
            <a:off x="1110343" y="6046237"/>
            <a:ext cx="5682966" cy="307777"/>
          </a:xfrm>
          <a:prstGeom prst="rect">
            <a:avLst/>
          </a:prstGeom>
          <a:noFill/>
        </p:spPr>
        <p:txBody>
          <a:bodyPr wrap="none" rtlCol="0">
            <a:spAutoFit/>
          </a:bodyPr>
          <a:lstStyle/>
          <a:p>
            <a:r>
              <a:rPr lang="en-US" sz="1400" dirty="0"/>
              <a:t>https://radiologyassistant.nl/head-neck/neck-masses/neck-masses-in-children</a:t>
            </a:r>
          </a:p>
        </p:txBody>
      </p:sp>
    </p:spTree>
    <p:extLst>
      <p:ext uri="{BB962C8B-B14F-4D97-AF65-F5344CB8AC3E}">
        <p14:creationId xmlns:p14="http://schemas.microsoft.com/office/powerpoint/2010/main" val="2363714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6DF78-4AD5-455E-3227-B552B518C468}"/>
              </a:ext>
            </a:extLst>
          </p:cNvPr>
          <p:cNvSpPr>
            <a:spLocks noGrp="1"/>
          </p:cNvSpPr>
          <p:nvPr>
            <p:ph type="title"/>
          </p:nvPr>
        </p:nvSpPr>
        <p:spPr>
          <a:xfrm>
            <a:off x="2231136" y="209725"/>
            <a:ext cx="7729728" cy="1140903"/>
          </a:xfrm>
        </p:spPr>
        <p:txBody>
          <a:bodyPr>
            <a:normAutofit/>
          </a:bodyPr>
          <a:lstStyle/>
          <a:p>
            <a:r>
              <a:rPr lang="en-US" sz="4000" dirty="0"/>
              <a:t>Cystic hygroma</a:t>
            </a:r>
          </a:p>
        </p:txBody>
      </p:sp>
      <p:sp>
        <p:nvSpPr>
          <p:cNvPr id="3" name="Content Placeholder 2">
            <a:extLst>
              <a:ext uri="{FF2B5EF4-FFF2-40B4-BE49-F238E27FC236}">
                <a16:creationId xmlns:a16="http://schemas.microsoft.com/office/drawing/2014/main" id="{B7F868E1-E549-1045-6FCB-67808A5D9441}"/>
              </a:ext>
            </a:extLst>
          </p:cNvPr>
          <p:cNvSpPr>
            <a:spLocks noGrp="1"/>
          </p:cNvSpPr>
          <p:nvPr>
            <p:ph idx="1"/>
          </p:nvPr>
        </p:nvSpPr>
        <p:spPr>
          <a:xfrm>
            <a:off x="2231136" y="1568742"/>
            <a:ext cx="7729728" cy="4171286"/>
          </a:xfrm>
        </p:spPr>
        <p:txBody>
          <a:bodyPr>
            <a:normAutofit/>
          </a:bodyPr>
          <a:lstStyle/>
          <a:p>
            <a:r>
              <a:rPr lang="en-US" sz="2400" dirty="0"/>
              <a:t>Congenital lymphatic malformation found on posterior neck</a:t>
            </a:r>
          </a:p>
          <a:p>
            <a:r>
              <a:rPr lang="en-US" sz="2400" dirty="0"/>
              <a:t>Aka. lymphangioma</a:t>
            </a:r>
          </a:p>
          <a:p>
            <a:r>
              <a:rPr lang="en-US" sz="2400" dirty="0"/>
              <a:t>Usually seen in utero (OB ultrasound)</a:t>
            </a:r>
          </a:p>
          <a:p>
            <a:r>
              <a:rPr lang="en-US" sz="2400" dirty="0"/>
              <a:t>Associated with syndromes and chromosomal abnormalities such as Turner’s syndrome, trisomy 13, 18, and 21, and fetal hydrops</a:t>
            </a:r>
          </a:p>
          <a:p>
            <a:r>
              <a:rPr lang="en-US" sz="2400" dirty="0"/>
              <a:t> Webbed neck</a:t>
            </a:r>
          </a:p>
        </p:txBody>
      </p:sp>
    </p:spTree>
    <p:extLst>
      <p:ext uri="{BB962C8B-B14F-4D97-AF65-F5344CB8AC3E}">
        <p14:creationId xmlns:p14="http://schemas.microsoft.com/office/powerpoint/2010/main" val="1507572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7A33E-68D6-B183-7FAE-C3731F7C729D}"/>
              </a:ext>
            </a:extLst>
          </p:cNvPr>
          <p:cNvSpPr>
            <a:spLocks noGrp="1"/>
          </p:cNvSpPr>
          <p:nvPr>
            <p:ph type="title"/>
          </p:nvPr>
        </p:nvSpPr>
        <p:spPr>
          <a:xfrm>
            <a:off x="2231136" y="192947"/>
            <a:ext cx="7729728" cy="1073791"/>
          </a:xfrm>
        </p:spPr>
        <p:txBody>
          <a:bodyPr>
            <a:normAutofit/>
          </a:bodyPr>
          <a:lstStyle/>
          <a:p>
            <a:r>
              <a:rPr lang="en-US" sz="4000" dirty="0"/>
              <a:t>Cystic hygroma (cont’d)</a:t>
            </a:r>
          </a:p>
        </p:txBody>
      </p:sp>
      <p:sp>
        <p:nvSpPr>
          <p:cNvPr id="3" name="Content Placeholder 2">
            <a:extLst>
              <a:ext uri="{FF2B5EF4-FFF2-40B4-BE49-F238E27FC236}">
                <a16:creationId xmlns:a16="http://schemas.microsoft.com/office/drawing/2014/main" id="{29052FFF-47CC-7DF8-5B8C-CD2D311B25C3}"/>
              </a:ext>
            </a:extLst>
          </p:cNvPr>
          <p:cNvSpPr>
            <a:spLocks noGrp="1"/>
          </p:cNvSpPr>
          <p:nvPr>
            <p:ph idx="1"/>
          </p:nvPr>
        </p:nvSpPr>
        <p:spPr>
          <a:xfrm>
            <a:off x="2231136" y="1543574"/>
            <a:ext cx="7729728" cy="4196453"/>
          </a:xfrm>
        </p:spPr>
        <p:txBody>
          <a:bodyPr/>
          <a:lstStyle/>
          <a:p>
            <a:r>
              <a:rPr lang="en-US" sz="2400" dirty="0"/>
              <a:t>Sonographic Findings:</a:t>
            </a:r>
          </a:p>
          <a:p>
            <a:pPr lvl="1">
              <a:buFont typeface="Wingdings" panose="05000000000000000000" pitchFamily="2" charset="2"/>
              <a:buChar char="§"/>
            </a:pPr>
            <a:r>
              <a:rPr lang="en-US" sz="2200" dirty="0"/>
              <a:t>Thin-walled, fluid-filled sac posterior to fetal neck</a:t>
            </a:r>
          </a:p>
          <a:p>
            <a:pPr lvl="1">
              <a:buFont typeface="Wingdings" panose="05000000000000000000" pitchFamily="2" charset="2"/>
              <a:buChar char="§"/>
            </a:pPr>
            <a:r>
              <a:rPr lang="en-US" sz="2200" dirty="0"/>
              <a:t>Varies in size</a:t>
            </a:r>
          </a:p>
          <a:p>
            <a:pPr lvl="1">
              <a:buFont typeface="Wingdings" panose="05000000000000000000" pitchFamily="2" charset="2"/>
              <a:buChar char="§"/>
            </a:pPr>
            <a:r>
              <a:rPr lang="en-US" sz="2200" dirty="0"/>
              <a:t>May have septations or internal echoes</a:t>
            </a:r>
          </a:p>
          <a:p>
            <a:endParaRPr lang="en-US" dirty="0"/>
          </a:p>
        </p:txBody>
      </p:sp>
    </p:spTree>
    <p:extLst>
      <p:ext uri="{BB962C8B-B14F-4D97-AF65-F5344CB8AC3E}">
        <p14:creationId xmlns:p14="http://schemas.microsoft.com/office/powerpoint/2010/main" val="404518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98267-7545-D696-3584-1F9C6645D0A4}"/>
              </a:ext>
            </a:extLst>
          </p:cNvPr>
          <p:cNvSpPr>
            <a:spLocks noGrp="1"/>
          </p:cNvSpPr>
          <p:nvPr>
            <p:ph type="title"/>
          </p:nvPr>
        </p:nvSpPr>
        <p:spPr>
          <a:xfrm>
            <a:off x="6733030" y="2556770"/>
            <a:ext cx="4652012" cy="1475734"/>
          </a:xfrm>
        </p:spPr>
        <p:txBody>
          <a:bodyPr vert="horz" lIns="274320" tIns="182880" rIns="274320" bIns="182880" rtlCol="0" anchor="ctr" anchorCtr="1">
            <a:normAutofit/>
          </a:bodyPr>
          <a:lstStyle/>
          <a:p>
            <a:r>
              <a:rPr lang="en-US" dirty="0">
                <a:solidFill>
                  <a:srgbClr val="262626"/>
                </a:solidFill>
              </a:rPr>
              <a:t>Cystic hygroma (cont’d)</a:t>
            </a:r>
          </a:p>
        </p:txBody>
      </p:sp>
      <p:sp>
        <p:nvSpPr>
          <p:cNvPr id="4" name="TextBox 3">
            <a:extLst>
              <a:ext uri="{FF2B5EF4-FFF2-40B4-BE49-F238E27FC236}">
                <a16:creationId xmlns:a16="http://schemas.microsoft.com/office/drawing/2014/main" id="{A1AC0C25-BBE5-4218-3479-E291C83DB867}"/>
              </a:ext>
            </a:extLst>
          </p:cNvPr>
          <p:cNvSpPr txBox="1"/>
          <p:nvPr/>
        </p:nvSpPr>
        <p:spPr>
          <a:xfrm>
            <a:off x="5511831" y="6591298"/>
            <a:ext cx="4360821" cy="142876"/>
          </a:xfrm>
          <a:prstGeom prst="rect">
            <a:avLst/>
          </a:prstGeom>
        </p:spPr>
        <p:txBody>
          <a:bodyPr vert="horz" lIns="91440" tIns="45720" rIns="91440" bIns="45720" rtlCol="0">
            <a:noAutofit/>
          </a:bodyPr>
          <a:lstStyle/>
          <a:p>
            <a:pPr algn="ctr">
              <a:spcBef>
                <a:spcPts val="1000"/>
              </a:spcBef>
              <a:buClr>
                <a:schemeClr val="accent2"/>
              </a:buClr>
            </a:pPr>
            <a:r>
              <a:rPr lang="en-US" sz="1050" dirty="0">
                <a:solidFill>
                  <a:schemeClr val="tx1">
                    <a:lumMod val="75000"/>
                    <a:lumOff val="25000"/>
                  </a:schemeClr>
                </a:solidFill>
              </a:rPr>
              <a:t>https://www.mdpi.com/2227-9059/10/11/2997</a:t>
            </a:r>
          </a:p>
        </p:txBody>
      </p:sp>
      <p:sp>
        <p:nvSpPr>
          <p:cNvPr id="7191" name="Rectangle 7188">
            <a:extLst>
              <a:ext uri="{FF2B5EF4-FFF2-40B4-BE49-F238E27FC236}">
                <a16:creationId xmlns:a16="http://schemas.microsoft.com/office/drawing/2014/main" id="{D00CFC91-FD31-4ADB-8F40-08D854D7B9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845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Fetal Anatomy (Chapter 1) - Fetal Medicine">
            <a:extLst>
              <a:ext uri="{FF2B5EF4-FFF2-40B4-BE49-F238E27FC236}">
                <a16:creationId xmlns:a16="http://schemas.microsoft.com/office/drawing/2014/main" id="{01B9BA81-23BE-5CF6-E7EA-68B99D201E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23" r="22082" b="3"/>
          <a:stretch/>
        </p:blipFill>
        <p:spPr bwMode="auto">
          <a:xfrm>
            <a:off x="20" y="10"/>
            <a:ext cx="2882723" cy="342899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ystic Hygroma | Radiology Key">
            <a:extLst>
              <a:ext uri="{FF2B5EF4-FFF2-40B4-BE49-F238E27FC236}">
                <a16:creationId xmlns:a16="http://schemas.microsoft.com/office/drawing/2014/main" id="{63718362-6D0E-1D6A-B00A-44A723BE48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63" r="1" b="2524"/>
          <a:stretch/>
        </p:blipFill>
        <p:spPr bwMode="auto">
          <a:xfrm>
            <a:off x="2959347" y="55939"/>
            <a:ext cx="3479553" cy="31539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Biomedicines | Free Full-Text | Three-Dimensional Constructive Interference  in Steady State (3D CISS) Imaging and Clinical Applications in Brain  Pathology">
            <a:extLst>
              <a:ext uri="{FF2B5EF4-FFF2-40B4-BE49-F238E27FC236}">
                <a16:creationId xmlns:a16="http://schemas.microsoft.com/office/drawing/2014/main" id="{26A87BE4-28B8-B7DB-A184-A0C175A24C7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3209925"/>
            <a:ext cx="6438900" cy="3704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76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24717-AE58-E193-8AD6-26C265A57287}"/>
              </a:ext>
            </a:extLst>
          </p:cNvPr>
          <p:cNvSpPr>
            <a:spLocks noGrp="1"/>
          </p:cNvSpPr>
          <p:nvPr>
            <p:ph type="title"/>
          </p:nvPr>
        </p:nvSpPr>
        <p:spPr>
          <a:xfrm>
            <a:off x="2231136" y="391396"/>
            <a:ext cx="7729728" cy="5099616"/>
          </a:xfrm>
        </p:spPr>
        <p:txBody>
          <a:bodyPr/>
          <a:lstStyle/>
          <a:p>
            <a:endParaRPr lang="en-US" dirty="0"/>
          </a:p>
        </p:txBody>
      </p:sp>
      <p:sp>
        <p:nvSpPr>
          <p:cNvPr id="3" name="Content Placeholder 2">
            <a:extLst>
              <a:ext uri="{FF2B5EF4-FFF2-40B4-BE49-F238E27FC236}">
                <a16:creationId xmlns:a16="http://schemas.microsoft.com/office/drawing/2014/main" id="{0CB024BA-CC9F-6C78-D491-525013AF3C71}"/>
              </a:ext>
            </a:extLst>
          </p:cNvPr>
          <p:cNvSpPr>
            <a:spLocks noGrp="1"/>
          </p:cNvSpPr>
          <p:nvPr>
            <p:ph idx="1"/>
          </p:nvPr>
        </p:nvSpPr>
        <p:spPr/>
        <p:txBody>
          <a:bodyPr/>
          <a:lstStyle/>
          <a:p>
            <a:endParaRPr lang="en-US"/>
          </a:p>
        </p:txBody>
      </p:sp>
      <p:pic>
        <p:nvPicPr>
          <p:cNvPr id="8194" name="Picture 2" descr="Turner Syndrome - Causes, Symptoms, Life Expectancy, Treatment">
            <a:extLst>
              <a:ext uri="{FF2B5EF4-FFF2-40B4-BE49-F238E27FC236}">
                <a16:creationId xmlns:a16="http://schemas.microsoft.com/office/drawing/2014/main" id="{56E2B9D9-E937-EC7A-8496-FF4F141AA3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3488" y="121298"/>
            <a:ext cx="9723437" cy="6326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53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47B51-9389-1AE6-2193-8518BE50BD7E}"/>
              </a:ext>
            </a:extLst>
          </p:cNvPr>
          <p:cNvSpPr>
            <a:spLocks noGrp="1"/>
          </p:cNvSpPr>
          <p:nvPr>
            <p:ph type="title"/>
          </p:nvPr>
        </p:nvSpPr>
        <p:spPr>
          <a:xfrm>
            <a:off x="2231136" y="302004"/>
            <a:ext cx="7729728" cy="815969"/>
          </a:xfrm>
        </p:spPr>
        <p:txBody>
          <a:bodyPr/>
          <a:lstStyle/>
          <a:p>
            <a:r>
              <a:rPr lang="en-US" dirty="0"/>
              <a:t>Fibromatosis </a:t>
            </a:r>
            <a:r>
              <a:rPr lang="en-US" dirty="0" err="1"/>
              <a:t>colli</a:t>
            </a:r>
            <a:endParaRPr lang="en-US" dirty="0"/>
          </a:p>
        </p:txBody>
      </p:sp>
      <p:sp>
        <p:nvSpPr>
          <p:cNvPr id="3" name="Content Placeholder 2">
            <a:extLst>
              <a:ext uri="{FF2B5EF4-FFF2-40B4-BE49-F238E27FC236}">
                <a16:creationId xmlns:a16="http://schemas.microsoft.com/office/drawing/2014/main" id="{021C69A3-4E43-4EED-1061-B6F91D9A4DCD}"/>
              </a:ext>
            </a:extLst>
          </p:cNvPr>
          <p:cNvSpPr>
            <a:spLocks noGrp="1"/>
          </p:cNvSpPr>
          <p:nvPr>
            <p:ph idx="1"/>
          </p:nvPr>
        </p:nvSpPr>
        <p:spPr>
          <a:xfrm>
            <a:off x="2231136" y="1551964"/>
            <a:ext cx="7729728" cy="4188064"/>
          </a:xfrm>
        </p:spPr>
        <p:txBody>
          <a:bodyPr>
            <a:normAutofit/>
          </a:bodyPr>
          <a:lstStyle/>
          <a:p>
            <a:r>
              <a:rPr lang="en-US" sz="2400" dirty="0"/>
              <a:t>Rare, pediatric fibrous tumor of the inferior sternocleidomastoid muscle</a:t>
            </a:r>
          </a:p>
          <a:p>
            <a:r>
              <a:rPr lang="en-US" sz="2400" dirty="0"/>
              <a:t>Results in twisting of the chin towards nonaffected side (torticollis)</a:t>
            </a:r>
          </a:p>
        </p:txBody>
      </p:sp>
    </p:spTree>
    <p:extLst>
      <p:ext uri="{BB962C8B-B14F-4D97-AF65-F5344CB8AC3E}">
        <p14:creationId xmlns:p14="http://schemas.microsoft.com/office/powerpoint/2010/main" val="1946126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1ABFA-210D-DC92-40D4-0881469B462D}"/>
              </a:ext>
            </a:extLst>
          </p:cNvPr>
          <p:cNvSpPr>
            <a:spLocks noGrp="1"/>
          </p:cNvSpPr>
          <p:nvPr>
            <p:ph type="title"/>
          </p:nvPr>
        </p:nvSpPr>
        <p:spPr>
          <a:xfrm>
            <a:off x="2231136" y="83977"/>
            <a:ext cx="7729728" cy="1231640"/>
          </a:xfrm>
        </p:spPr>
        <p:txBody>
          <a:bodyPr>
            <a:normAutofit/>
          </a:bodyPr>
          <a:lstStyle/>
          <a:p>
            <a:r>
              <a:rPr lang="en-US" sz="4000" dirty="0"/>
              <a:t>Fibromatosis </a:t>
            </a:r>
            <a:r>
              <a:rPr lang="en-US" sz="4000" dirty="0" err="1"/>
              <a:t>colli</a:t>
            </a:r>
            <a:endParaRPr lang="en-US" sz="4000" dirty="0"/>
          </a:p>
        </p:txBody>
      </p:sp>
      <p:pic>
        <p:nvPicPr>
          <p:cNvPr id="9218" name="Picture 2" descr="Congenital torticollis causes, symptoms, diagnosis, treatment &amp; exercises">
            <a:extLst>
              <a:ext uri="{FF2B5EF4-FFF2-40B4-BE49-F238E27FC236}">
                <a16:creationId xmlns:a16="http://schemas.microsoft.com/office/drawing/2014/main" id="{4FCC0C44-BD03-AAC3-2F3F-101664AB2AB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096000" y="1436914"/>
            <a:ext cx="6010275" cy="430311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onographic Diagnosis of Fibromatosis Colli">
            <a:extLst>
              <a:ext uri="{FF2B5EF4-FFF2-40B4-BE49-F238E27FC236}">
                <a16:creationId xmlns:a16="http://schemas.microsoft.com/office/drawing/2014/main" id="{48AA945F-5FA9-1519-E213-7A6B12CF39A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82554" y="1436915"/>
            <a:ext cx="5589037" cy="43031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8C65BB3-0FF4-0BBB-0E06-4E72D10E6B70}"/>
              </a:ext>
            </a:extLst>
          </p:cNvPr>
          <p:cNvSpPr txBox="1"/>
          <p:nvPr/>
        </p:nvSpPr>
        <p:spPr>
          <a:xfrm>
            <a:off x="315016" y="5946339"/>
            <a:ext cx="4235583" cy="276999"/>
          </a:xfrm>
          <a:prstGeom prst="rect">
            <a:avLst/>
          </a:prstGeom>
          <a:noFill/>
        </p:spPr>
        <p:txBody>
          <a:bodyPr wrap="none" rtlCol="0">
            <a:spAutoFit/>
          </a:bodyPr>
          <a:lstStyle/>
          <a:p>
            <a:r>
              <a:rPr lang="en-US" sz="1200" dirty="0"/>
              <a:t>https://journals.sagepub.com/doi/pdf/10.1177/8756479306294249</a:t>
            </a:r>
          </a:p>
        </p:txBody>
      </p:sp>
      <p:sp>
        <p:nvSpPr>
          <p:cNvPr id="7" name="TextBox 6">
            <a:extLst>
              <a:ext uri="{FF2B5EF4-FFF2-40B4-BE49-F238E27FC236}">
                <a16:creationId xmlns:a16="http://schemas.microsoft.com/office/drawing/2014/main" id="{6BB94A5D-5468-47B7-7D82-7D4A2D9000D1}"/>
              </a:ext>
            </a:extLst>
          </p:cNvPr>
          <p:cNvSpPr txBox="1"/>
          <p:nvPr/>
        </p:nvSpPr>
        <p:spPr>
          <a:xfrm>
            <a:off x="6610525" y="5946339"/>
            <a:ext cx="2640466" cy="261610"/>
          </a:xfrm>
          <a:prstGeom prst="rect">
            <a:avLst/>
          </a:prstGeom>
          <a:noFill/>
        </p:spPr>
        <p:txBody>
          <a:bodyPr wrap="none" rtlCol="0">
            <a:spAutoFit/>
          </a:bodyPr>
          <a:lstStyle/>
          <a:p>
            <a:r>
              <a:rPr lang="en-US" sz="1100" dirty="0"/>
              <a:t>https://districtspeech.com/infant-torticollis/</a:t>
            </a:r>
          </a:p>
        </p:txBody>
      </p:sp>
    </p:spTree>
    <p:extLst>
      <p:ext uri="{BB962C8B-B14F-4D97-AF65-F5344CB8AC3E}">
        <p14:creationId xmlns:p14="http://schemas.microsoft.com/office/powerpoint/2010/main" val="618142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80BC2-3F1A-5240-C7AF-F4F8C9BC296A}"/>
              </a:ext>
            </a:extLst>
          </p:cNvPr>
          <p:cNvSpPr>
            <a:spLocks noGrp="1"/>
          </p:cNvSpPr>
          <p:nvPr>
            <p:ph type="title"/>
          </p:nvPr>
        </p:nvSpPr>
        <p:spPr>
          <a:xfrm>
            <a:off x="2231136" y="276838"/>
            <a:ext cx="7729728" cy="947956"/>
          </a:xfrm>
        </p:spPr>
        <p:txBody>
          <a:bodyPr>
            <a:normAutofit/>
          </a:bodyPr>
          <a:lstStyle/>
          <a:p>
            <a:r>
              <a:rPr lang="en-US" sz="4000" dirty="0"/>
              <a:t>Abscess</a:t>
            </a:r>
          </a:p>
        </p:txBody>
      </p:sp>
      <p:sp>
        <p:nvSpPr>
          <p:cNvPr id="3" name="Content Placeholder 2">
            <a:extLst>
              <a:ext uri="{FF2B5EF4-FFF2-40B4-BE49-F238E27FC236}">
                <a16:creationId xmlns:a16="http://schemas.microsoft.com/office/drawing/2014/main" id="{E5AA8A48-B1BD-BDAB-7F89-0375F2BD4FE0}"/>
              </a:ext>
            </a:extLst>
          </p:cNvPr>
          <p:cNvSpPr>
            <a:spLocks noGrp="1"/>
          </p:cNvSpPr>
          <p:nvPr>
            <p:ph idx="1"/>
          </p:nvPr>
        </p:nvSpPr>
        <p:spPr>
          <a:xfrm>
            <a:off x="2231136" y="1551963"/>
            <a:ext cx="7729728" cy="4188065"/>
          </a:xfrm>
        </p:spPr>
        <p:txBody>
          <a:bodyPr>
            <a:normAutofit/>
          </a:bodyPr>
          <a:lstStyle/>
          <a:p>
            <a:r>
              <a:rPr lang="en-US" sz="2400" dirty="0"/>
              <a:t>Can arise in any location in the neck</a:t>
            </a:r>
          </a:p>
          <a:p>
            <a:r>
              <a:rPr lang="en-US" sz="2400" dirty="0"/>
              <a:t>Sonographic Findings:</a:t>
            </a:r>
          </a:p>
          <a:p>
            <a:pPr lvl="1">
              <a:buFont typeface="Wingdings" panose="05000000000000000000" pitchFamily="2" charset="2"/>
              <a:buChar char="§"/>
            </a:pPr>
            <a:r>
              <a:rPr lang="en-US" sz="2400" dirty="0"/>
              <a:t>Primarily fluid-filled to completely echogenic</a:t>
            </a:r>
          </a:p>
          <a:p>
            <a:pPr lvl="1">
              <a:buFont typeface="Wingdings" panose="05000000000000000000" pitchFamily="2" charset="2"/>
              <a:buChar char="§"/>
            </a:pPr>
            <a:r>
              <a:rPr lang="en-US" sz="2400" dirty="0"/>
              <a:t>Most commonly low-level echogenicity with irregular walls</a:t>
            </a:r>
          </a:p>
          <a:p>
            <a:pPr lvl="1">
              <a:buFont typeface="Wingdings" panose="05000000000000000000" pitchFamily="2" charset="2"/>
              <a:buChar char="§"/>
            </a:pPr>
            <a:r>
              <a:rPr lang="en-US" sz="2400" dirty="0"/>
              <a:t>Chronic abscesses may be difficult to distinguish because blends in with surrounding tissue</a:t>
            </a:r>
          </a:p>
          <a:p>
            <a:r>
              <a:rPr lang="en-US" sz="2400" dirty="0"/>
              <a:t>Localization for percutaneous needle aspiration and follow-up examination during and after treatment</a:t>
            </a:r>
          </a:p>
          <a:p>
            <a:endParaRPr lang="en-US" sz="2600" dirty="0"/>
          </a:p>
        </p:txBody>
      </p:sp>
    </p:spTree>
    <p:extLst>
      <p:ext uri="{BB962C8B-B14F-4D97-AF65-F5344CB8AC3E}">
        <p14:creationId xmlns:p14="http://schemas.microsoft.com/office/powerpoint/2010/main" val="3581426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FF445F11-F078-4E2C-479C-EE6C4DDF429D}"/>
              </a:ext>
            </a:extLst>
          </p:cNvPr>
          <p:cNvSpPr>
            <a:spLocks noGrp="1" noChangeArrowheads="1"/>
          </p:cNvSpPr>
          <p:nvPr>
            <p:ph type="title"/>
          </p:nvPr>
        </p:nvSpPr>
        <p:spPr>
          <a:xfrm>
            <a:off x="1845577" y="117446"/>
            <a:ext cx="8405769" cy="1275126"/>
          </a:xfrm>
        </p:spPr>
        <p:txBody>
          <a:bodyPr>
            <a:normAutofit fontScale="90000"/>
          </a:bodyPr>
          <a:lstStyle/>
          <a:p>
            <a:pPr eaLnBrk="1" hangingPunct="1">
              <a:defRPr/>
            </a:pPr>
            <a:r>
              <a:rPr lang="en-US" sz="4400" dirty="0">
                <a:solidFill>
                  <a:schemeClr val="tx1">
                    <a:lumMod val="50000"/>
                  </a:schemeClr>
                </a:solidFill>
              </a:rPr>
              <a:t>Relational Anatomy (cont’d)</a:t>
            </a:r>
          </a:p>
        </p:txBody>
      </p:sp>
      <p:sp>
        <p:nvSpPr>
          <p:cNvPr id="12291" name="Rectangle 3">
            <a:extLst>
              <a:ext uri="{FF2B5EF4-FFF2-40B4-BE49-F238E27FC236}">
                <a16:creationId xmlns:a16="http://schemas.microsoft.com/office/drawing/2014/main" id="{4E2B1090-BD0F-A4DC-1300-DB9BED8A2663}"/>
              </a:ext>
            </a:extLst>
          </p:cNvPr>
          <p:cNvSpPr>
            <a:spLocks noGrp="1" noChangeArrowheads="1"/>
          </p:cNvSpPr>
          <p:nvPr>
            <p:ph idx="1"/>
          </p:nvPr>
        </p:nvSpPr>
        <p:spPr>
          <a:xfrm>
            <a:off x="1845577" y="2004970"/>
            <a:ext cx="8405769" cy="3735058"/>
          </a:xfrm>
        </p:spPr>
        <p:txBody>
          <a:bodyPr>
            <a:normAutofit/>
          </a:bodyPr>
          <a:lstStyle/>
          <a:p>
            <a:pPr>
              <a:spcBef>
                <a:spcPts val="0"/>
              </a:spcBef>
              <a:buNone/>
              <a:defRPr/>
            </a:pPr>
            <a:r>
              <a:rPr lang="en-US" sz="2400" dirty="0"/>
              <a:t>P</a:t>
            </a:r>
            <a:r>
              <a:rPr lang="en-US" sz="2400" cap="small" dirty="0"/>
              <a:t>osterior</a:t>
            </a:r>
          </a:p>
          <a:p>
            <a:pPr algn="ctr">
              <a:spcBef>
                <a:spcPts val="0"/>
              </a:spcBef>
              <a:buNone/>
              <a:defRPr/>
            </a:pPr>
            <a:endParaRPr lang="en-US" sz="2400" cap="small" dirty="0"/>
          </a:p>
          <a:p>
            <a:pPr>
              <a:spcBef>
                <a:spcPts val="0"/>
              </a:spcBef>
              <a:defRPr/>
            </a:pPr>
            <a:r>
              <a:rPr lang="en-US" sz="2400" dirty="0"/>
              <a:t>Posterolateral anatomy: Common carotid artery, internal jugular vein, </a:t>
            </a:r>
            <a:r>
              <a:rPr lang="en-US" sz="2400" dirty="0" err="1"/>
              <a:t>vagus</a:t>
            </a:r>
            <a:r>
              <a:rPr lang="en-US" sz="2400" dirty="0"/>
              <a:t> nerve</a:t>
            </a:r>
          </a:p>
          <a:p>
            <a:pPr>
              <a:spcBef>
                <a:spcPts val="0"/>
              </a:spcBef>
              <a:defRPr/>
            </a:pPr>
            <a:endParaRPr lang="en-US" sz="2400" dirty="0"/>
          </a:p>
          <a:p>
            <a:pPr>
              <a:spcBef>
                <a:spcPts val="0"/>
              </a:spcBef>
              <a:defRPr/>
            </a:pPr>
            <a:r>
              <a:rPr lang="en-US" sz="2400" dirty="0"/>
              <a:t>Longus colli muscle: Posterior and lateral to lobes, hypoechoic triangular structure adjacent to cervical vertebrae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05E9C-DB27-2674-AE24-A0B813A3CD91}"/>
              </a:ext>
            </a:extLst>
          </p:cNvPr>
          <p:cNvSpPr>
            <a:spLocks noGrp="1"/>
          </p:cNvSpPr>
          <p:nvPr>
            <p:ph type="title"/>
          </p:nvPr>
        </p:nvSpPr>
        <p:spPr>
          <a:xfrm>
            <a:off x="2231136" y="352338"/>
            <a:ext cx="7729728" cy="981512"/>
          </a:xfrm>
        </p:spPr>
        <p:txBody>
          <a:bodyPr>
            <a:normAutofit/>
          </a:bodyPr>
          <a:lstStyle/>
          <a:p>
            <a:r>
              <a:rPr lang="en-US" sz="4000" dirty="0"/>
              <a:t>Abscess</a:t>
            </a:r>
          </a:p>
        </p:txBody>
      </p:sp>
      <p:pic>
        <p:nvPicPr>
          <p:cNvPr id="4" name="Content Placeholder 5">
            <a:extLst>
              <a:ext uri="{FF2B5EF4-FFF2-40B4-BE49-F238E27FC236}">
                <a16:creationId xmlns:a16="http://schemas.microsoft.com/office/drawing/2014/main" id="{A586FD46-6B8A-7336-9EE9-5B0DF076A06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84784" y="1688842"/>
            <a:ext cx="4211216" cy="3694921"/>
          </a:xfrm>
        </p:spPr>
      </p:pic>
      <p:pic>
        <p:nvPicPr>
          <p:cNvPr id="5" name="Picture 6">
            <a:extLst>
              <a:ext uri="{FF2B5EF4-FFF2-40B4-BE49-F238E27FC236}">
                <a16:creationId xmlns:a16="http://schemas.microsoft.com/office/drawing/2014/main" id="{48091CA2-6C9A-6AB9-D566-0235517FBD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799" y="1688842"/>
            <a:ext cx="4105469" cy="369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E19E933-607C-B813-3D9D-747572F8776C}"/>
              </a:ext>
            </a:extLst>
          </p:cNvPr>
          <p:cNvSpPr txBox="1"/>
          <p:nvPr/>
        </p:nvSpPr>
        <p:spPr>
          <a:xfrm>
            <a:off x="1023457" y="5663682"/>
            <a:ext cx="10494627" cy="923330"/>
          </a:xfrm>
          <a:prstGeom prst="rect">
            <a:avLst/>
          </a:prstGeom>
          <a:noFill/>
        </p:spPr>
        <p:txBody>
          <a:bodyPr wrap="square" rtlCol="0">
            <a:spAutoFit/>
          </a:bodyPr>
          <a:lstStyle/>
          <a:p>
            <a:r>
              <a:rPr lang="en-US" altLang="en-US" dirty="0">
                <a:ea typeface="Calibri" panose="020F0502020204030204" pitchFamily="34" charset="0"/>
                <a:cs typeface="Tahoma" panose="020B0604030504040204" pitchFamily="34" charset="0"/>
              </a:rPr>
              <a:t>An abscess can range in its sonographic appearance from primarily fluid filled to completely echogenic. Most commonly, an abscess will appear as a complex cystic mass with low-level echogenicity and irregular walls.</a:t>
            </a:r>
          </a:p>
          <a:p>
            <a:endParaRPr lang="en-US" dirty="0"/>
          </a:p>
        </p:txBody>
      </p:sp>
    </p:spTree>
    <p:extLst>
      <p:ext uri="{BB962C8B-B14F-4D97-AF65-F5344CB8AC3E}">
        <p14:creationId xmlns:p14="http://schemas.microsoft.com/office/powerpoint/2010/main" val="322111146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72245-B943-6939-4704-626C2C5EF3FA}"/>
              </a:ext>
            </a:extLst>
          </p:cNvPr>
          <p:cNvSpPr>
            <a:spLocks noGrp="1"/>
          </p:cNvSpPr>
          <p:nvPr>
            <p:ph type="title"/>
          </p:nvPr>
        </p:nvSpPr>
        <p:spPr>
          <a:xfrm>
            <a:off x="2231136" y="109058"/>
            <a:ext cx="7729728" cy="1325460"/>
          </a:xfrm>
        </p:spPr>
        <p:txBody>
          <a:bodyPr>
            <a:normAutofit/>
          </a:bodyPr>
          <a:lstStyle/>
          <a:p>
            <a:r>
              <a:rPr lang="en-US" sz="4000" dirty="0"/>
              <a:t>lymphadenopathy</a:t>
            </a:r>
          </a:p>
        </p:txBody>
      </p:sp>
      <p:sp>
        <p:nvSpPr>
          <p:cNvPr id="3" name="Content Placeholder 2">
            <a:extLst>
              <a:ext uri="{FF2B5EF4-FFF2-40B4-BE49-F238E27FC236}">
                <a16:creationId xmlns:a16="http://schemas.microsoft.com/office/drawing/2014/main" id="{EBE0FD70-8F9B-C2C8-6C71-649399A063F3}"/>
              </a:ext>
            </a:extLst>
          </p:cNvPr>
          <p:cNvSpPr>
            <a:spLocks noGrp="1"/>
          </p:cNvSpPr>
          <p:nvPr>
            <p:ph idx="1"/>
          </p:nvPr>
        </p:nvSpPr>
        <p:spPr>
          <a:xfrm>
            <a:off x="2231136" y="1644242"/>
            <a:ext cx="7729728" cy="4890782"/>
          </a:xfrm>
        </p:spPr>
        <p:txBody>
          <a:bodyPr>
            <a:normAutofit lnSpcReduction="10000"/>
          </a:bodyPr>
          <a:lstStyle/>
          <a:p>
            <a:pPr>
              <a:lnSpc>
                <a:spcPct val="100000"/>
              </a:lnSpc>
              <a:spcBef>
                <a:spcPts val="0"/>
              </a:spcBef>
              <a:buFont typeface="Arial" panose="020B0604020202020204" pitchFamily="34" charset="0"/>
              <a:buChar char="•"/>
              <a:defRPr/>
            </a:pPr>
            <a:r>
              <a:rPr lang="en-US" sz="2400" dirty="0"/>
              <a:t>Normal lymph node oval in shape with homogeneous texture with central core echo complex</a:t>
            </a:r>
          </a:p>
          <a:p>
            <a:pPr>
              <a:lnSpc>
                <a:spcPct val="100000"/>
              </a:lnSpc>
              <a:spcBef>
                <a:spcPts val="0"/>
              </a:spcBef>
              <a:buFont typeface="Arial" panose="020B0604020202020204" pitchFamily="34" charset="0"/>
              <a:buChar char="•"/>
              <a:defRPr/>
            </a:pPr>
            <a:endParaRPr lang="en-US" sz="2400" dirty="0"/>
          </a:p>
          <a:p>
            <a:pPr>
              <a:lnSpc>
                <a:spcPct val="100000"/>
              </a:lnSpc>
              <a:spcBef>
                <a:spcPts val="0"/>
              </a:spcBef>
              <a:buFont typeface="Arial" panose="020B0604020202020204" pitchFamily="34" charset="0"/>
              <a:buChar char="•"/>
              <a:defRPr/>
            </a:pPr>
            <a:r>
              <a:rPr lang="en-US" sz="2400" dirty="0"/>
              <a:t>More rounded the node, the more likely node is malignant</a:t>
            </a:r>
            <a:r>
              <a:rPr lang="en-US" sz="2400" b="1" dirty="0"/>
              <a:t> </a:t>
            </a:r>
          </a:p>
          <a:p>
            <a:r>
              <a:rPr lang="en-US" sz="2400" dirty="0"/>
              <a:t>Sonographic appearance:</a:t>
            </a:r>
          </a:p>
          <a:p>
            <a:pPr lvl="1">
              <a:buFont typeface="Wingdings" panose="05000000000000000000" pitchFamily="2" charset="2"/>
              <a:buChar char="§"/>
            </a:pPr>
            <a:r>
              <a:rPr lang="en-US" sz="2400" dirty="0"/>
              <a:t>Low-level, well-circumscribed masses is classic appearance</a:t>
            </a:r>
          </a:p>
          <a:p>
            <a:pPr lvl="1">
              <a:buFont typeface="Wingdings" panose="05000000000000000000" pitchFamily="2" charset="2"/>
              <a:buChar char="§"/>
            </a:pPr>
            <a:r>
              <a:rPr lang="en-US" sz="2400" dirty="0"/>
              <a:t>Inflammatory process may appear more cystic</a:t>
            </a:r>
          </a:p>
          <a:p>
            <a:pPr lvl="1">
              <a:buFont typeface="Wingdings" panose="05000000000000000000" pitchFamily="2" charset="2"/>
              <a:buChar char="§"/>
            </a:pPr>
            <a:endParaRPr lang="en-US" sz="2400" dirty="0"/>
          </a:p>
          <a:p>
            <a:pPr>
              <a:spcBef>
                <a:spcPts val="0"/>
              </a:spcBef>
              <a:buClr>
                <a:schemeClr val="tx2"/>
              </a:buClr>
              <a:buSzPct val="100000"/>
              <a:buFont typeface="Arial" panose="020B0604020202020204" pitchFamily="34" charset="0"/>
              <a:buChar char="•"/>
              <a:defRPr/>
            </a:pPr>
            <a:r>
              <a:rPr lang="en-US" sz="2400" dirty="0">
                <a:solidFill>
                  <a:schemeClr val="tx1">
                    <a:lumMod val="95000"/>
                  </a:schemeClr>
                </a:solidFill>
              </a:rPr>
              <a:t>Differentiation of inflammation from neoplastic processes</a:t>
            </a:r>
          </a:p>
          <a:p>
            <a:pPr>
              <a:spcBef>
                <a:spcPts val="0"/>
              </a:spcBef>
              <a:buClr>
                <a:srgbClr val="FFC000"/>
              </a:buClr>
              <a:buSzPct val="100000"/>
              <a:buFont typeface="Arial" panose="020B0604020202020204" pitchFamily="34" charset="0"/>
              <a:buChar char="•"/>
              <a:defRPr/>
            </a:pPr>
            <a:endParaRPr lang="en-US" sz="2400" dirty="0">
              <a:solidFill>
                <a:schemeClr val="tx1">
                  <a:lumMod val="95000"/>
                </a:schemeClr>
              </a:solidFill>
            </a:endParaRPr>
          </a:p>
          <a:p>
            <a:pPr>
              <a:spcBef>
                <a:spcPts val="0"/>
              </a:spcBef>
              <a:buClr>
                <a:schemeClr val="tx2"/>
              </a:buClr>
              <a:buSzPct val="100000"/>
              <a:buFont typeface="Arial" panose="020B0604020202020204" pitchFamily="34" charset="0"/>
              <a:buChar char="•"/>
              <a:defRPr/>
            </a:pPr>
            <a:r>
              <a:rPr lang="en-US" sz="2400" dirty="0">
                <a:solidFill>
                  <a:schemeClr val="tx1">
                    <a:lumMod val="95000"/>
                  </a:schemeClr>
                </a:solidFill>
              </a:rPr>
              <a:t>Fine-needle biopsy</a:t>
            </a:r>
          </a:p>
          <a:p>
            <a:endParaRPr lang="en-US" sz="2600" dirty="0"/>
          </a:p>
        </p:txBody>
      </p:sp>
    </p:spTree>
    <p:extLst>
      <p:ext uri="{BB962C8B-B14F-4D97-AF65-F5344CB8AC3E}">
        <p14:creationId xmlns:p14="http://schemas.microsoft.com/office/powerpoint/2010/main" val="61194485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02785-5961-B4C2-418D-571E2A25CE38}"/>
              </a:ext>
            </a:extLst>
          </p:cNvPr>
          <p:cNvSpPr>
            <a:spLocks noGrp="1"/>
          </p:cNvSpPr>
          <p:nvPr>
            <p:ph type="title"/>
          </p:nvPr>
        </p:nvSpPr>
        <p:spPr>
          <a:xfrm>
            <a:off x="2231136" y="134224"/>
            <a:ext cx="7729728" cy="948127"/>
          </a:xfrm>
        </p:spPr>
        <p:txBody>
          <a:bodyPr>
            <a:normAutofit/>
          </a:bodyPr>
          <a:lstStyle/>
          <a:p>
            <a:r>
              <a:rPr lang="en-US" sz="4000" dirty="0"/>
              <a:t>lymphadenopathy</a:t>
            </a:r>
          </a:p>
        </p:txBody>
      </p:sp>
      <p:pic>
        <p:nvPicPr>
          <p:cNvPr id="1026" name="Picture 2" descr="Ultrasound image shows bilateral cervical lymphadenopathy, right more... |  Download Scientific Diagram">
            <a:extLst>
              <a:ext uri="{FF2B5EF4-FFF2-40B4-BE49-F238E27FC236}">
                <a16:creationId xmlns:a16="http://schemas.microsoft.com/office/drawing/2014/main" id="{E3389AAD-FFC9-C9CC-79BC-950E1B15F80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79721" y="1240972"/>
            <a:ext cx="6427764" cy="46466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CC7D689-FCEA-7730-5C58-6512A6A9B174}"/>
              </a:ext>
            </a:extLst>
          </p:cNvPr>
          <p:cNvSpPr txBox="1"/>
          <p:nvPr/>
        </p:nvSpPr>
        <p:spPr>
          <a:xfrm>
            <a:off x="4714612" y="6456784"/>
            <a:ext cx="6049415" cy="430887"/>
          </a:xfrm>
          <a:prstGeom prst="rect">
            <a:avLst/>
          </a:prstGeom>
          <a:noFill/>
        </p:spPr>
        <p:txBody>
          <a:bodyPr wrap="square" rtlCol="0">
            <a:spAutoFit/>
          </a:bodyPr>
          <a:lstStyle/>
          <a:p>
            <a:r>
              <a:rPr lang="en-US" sz="1100" dirty="0"/>
              <a:t>https://www.researchgate.net/figure/Ultrasound-image-shows-bilateral-cervical-lymphadenopathy-right-more-extensive-than-left_fig1_325475855</a:t>
            </a:r>
          </a:p>
        </p:txBody>
      </p:sp>
      <p:pic>
        <p:nvPicPr>
          <p:cNvPr id="3" name="Picture 1">
            <a:extLst>
              <a:ext uri="{FF2B5EF4-FFF2-40B4-BE49-F238E27FC236}">
                <a16:creationId xmlns:a16="http://schemas.microsoft.com/office/drawing/2014/main" id="{28746EF9-FF60-CB7B-34D6-BE3F14801685}"/>
              </a:ext>
            </a:extLst>
          </p:cNvPr>
          <p:cNvPicPr>
            <a:picLocks noChangeAspect="1"/>
          </p:cNvPicPr>
          <p:nvPr/>
        </p:nvPicPr>
        <p:blipFill>
          <a:blip r:embed="rId3">
            <a:extLst>
              <a:ext uri="{28A0092B-C50C-407E-A947-70E740481C1C}">
                <a14:useLocalDpi xmlns:a14="http://schemas.microsoft.com/office/drawing/2010/main" val="0"/>
              </a:ext>
            </a:extLst>
          </a:blip>
          <a:srcRect l="9494" t="10864" r="12389"/>
          <a:stretch>
            <a:fillRect/>
          </a:stretch>
        </p:blipFill>
        <p:spPr bwMode="auto">
          <a:xfrm>
            <a:off x="173736" y="1240972"/>
            <a:ext cx="4114800" cy="4646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F0ABAE6-F0A3-78B1-930C-7CB8C66D949D}"/>
              </a:ext>
            </a:extLst>
          </p:cNvPr>
          <p:cNvSpPr txBox="1"/>
          <p:nvPr/>
        </p:nvSpPr>
        <p:spPr>
          <a:xfrm>
            <a:off x="6652470" y="5998128"/>
            <a:ext cx="2176621" cy="369332"/>
          </a:xfrm>
          <a:prstGeom prst="rect">
            <a:avLst/>
          </a:prstGeom>
          <a:noFill/>
        </p:spPr>
        <p:txBody>
          <a:bodyPr wrap="none" rtlCol="0">
            <a:spAutoFit/>
          </a:bodyPr>
          <a:lstStyle/>
          <a:p>
            <a:r>
              <a:rPr lang="en-US" b="1" dirty="0"/>
              <a:t>Lymphadenopathy</a:t>
            </a:r>
          </a:p>
        </p:txBody>
      </p:sp>
      <p:sp>
        <p:nvSpPr>
          <p:cNvPr id="9" name="TextBox 8">
            <a:extLst>
              <a:ext uri="{FF2B5EF4-FFF2-40B4-BE49-F238E27FC236}">
                <a16:creationId xmlns:a16="http://schemas.microsoft.com/office/drawing/2014/main" id="{DEC53447-E9AD-8C0A-801F-98C96191A699}"/>
              </a:ext>
            </a:extLst>
          </p:cNvPr>
          <p:cNvSpPr txBox="1"/>
          <p:nvPr/>
        </p:nvSpPr>
        <p:spPr>
          <a:xfrm>
            <a:off x="1350628" y="5998128"/>
            <a:ext cx="1027845" cy="369332"/>
          </a:xfrm>
          <a:prstGeom prst="rect">
            <a:avLst/>
          </a:prstGeom>
          <a:noFill/>
        </p:spPr>
        <p:txBody>
          <a:bodyPr wrap="none" rtlCol="0">
            <a:spAutoFit/>
          </a:bodyPr>
          <a:lstStyle/>
          <a:p>
            <a:r>
              <a:rPr lang="en-US" b="1" dirty="0"/>
              <a:t>Normal</a:t>
            </a:r>
          </a:p>
        </p:txBody>
      </p:sp>
    </p:spTree>
    <p:extLst>
      <p:ext uri="{BB962C8B-B14F-4D97-AF65-F5344CB8AC3E}">
        <p14:creationId xmlns:p14="http://schemas.microsoft.com/office/powerpoint/2010/main" val="59252356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2EFE3-CB65-96C4-E851-6B1E2E9236AF}"/>
              </a:ext>
            </a:extLst>
          </p:cNvPr>
          <p:cNvSpPr>
            <a:spLocks noGrp="1"/>
          </p:cNvSpPr>
          <p:nvPr>
            <p:ph type="title"/>
          </p:nvPr>
        </p:nvSpPr>
        <p:spPr>
          <a:xfrm>
            <a:off x="2231136" y="109058"/>
            <a:ext cx="7729728" cy="1166070"/>
          </a:xfrm>
        </p:spPr>
        <p:txBody>
          <a:bodyPr>
            <a:normAutofit/>
          </a:bodyPr>
          <a:lstStyle/>
          <a:p>
            <a:r>
              <a:rPr lang="en-US" sz="4000" dirty="0"/>
              <a:t>Correlative imaging</a:t>
            </a:r>
          </a:p>
        </p:txBody>
      </p:sp>
      <p:sp>
        <p:nvSpPr>
          <p:cNvPr id="3" name="Content Placeholder 2">
            <a:extLst>
              <a:ext uri="{FF2B5EF4-FFF2-40B4-BE49-F238E27FC236}">
                <a16:creationId xmlns:a16="http://schemas.microsoft.com/office/drawing/2014/main" id="{3CA8527A-D70E-62A4-677C-4EA9DDB7F538}"/>
              </a:ext>
            </a:extLst>
          </p:cNvPr>
          <p:cNvSpPr>
            <a:spLocks noGrp="1"/>
          </p:cNvSpPr>
          <p:nvPr>
            <p:ph idx="1"/>
          </p:nvPr>
        </p:nvSpPr>
        <p:spPr>
          <a:xfrm>
            <a:off x="2231136" y="1669410"/>
            <a:ext cx="7729728" cy="4070618"/>
          </a:xfrm>
        </p:spPr>
        <p:txBody>
          <a:bodyPr>
            <a:normAutofit/>
          </a:bodyPr>
          <a:lstStyle/>
          <a:p>
            <a:r>
              <a:rPr lang="en-US" sz="2400" dirty="0"/>
              <a:t>Nuclear Medicine</a:t>
            </a:r>
          </a:p>
          <a:p>
            <a:r>
              <a:rPr lang="en-US" sz="2400" dirty="0"/>
              <a:t>CT</a:t>
            </a:r>
          </a:p>
          <a:p>
            <a:r>
              <a:rPr lang="en-US" sz="2400" dirty="0"/>
              <a:t>MRI</a:t>
            </a:r>
          </a:p>
          <a:p>
            <a:r>
              <a:rPr lang="en-US" sz="2400" dirty="0"/>
              <a:t>X-ray</a:t>
            </a:r>
          </a:p>
          <a:p>
            <a:r>
              <a:rPr lang="en-US" sz="2400" dirty="0"/>
              <a:t>Extracranial duplex Doppler </a:t>
            </a:r>
          </a:p>
        </p:txBody>
      </p:sp>
    </p:spTree>
    <p:extLst>
      <p:ext uri="{BB962C8B-B14F-4D97-AF65-F5344CB8AC3E}">
        <p14:creationId xmlns:p14="http://schemas.microsoft.com/office/powerpoint/2010/main" val="54198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B25A3-6680-8320-781E-56C915C17278}"/>
              </a:ext>
            </a:extLst>
          </p:cNvPr>
          <p:cNvSpPr>
            <a:spLocks noGrp="1"/>
          </p:cNvSpPr>
          <p:nvPr>
            <p:ph type="title"/>
          </p:nvPr>
        </p:nvSpPr>
        <p:spPr>
          <a:xfrm>
            <a:off x="2298582" y="75502"/>
            <a:ext cx="8095497" cy="1736520"/>
          </a:xfrm>
        </p:spPr>
        <p:txBody>
          <a:bodyPr vert="horz" lIns="91440" tIns="45720" rIns="91440" bIns="45720" rtlCol="0" anchor="ctr">
            <a:normAutofit/>
          </a:bodyPr>
          <a:lstStyle/>
          <a:p>
            <a:pPr algn="ctr">
              <a:lnSpc>
                <a:spcPct val="80000"/>
              </a:lnSpc>
            </a:pPr>
            <a:r>
              <a:rPr lang="en-US" sz="6000" spc="150" dirty="0"/>
              <a:t>Review TIME!!!</a:t>
            </a:r>
          </a:p>
        </p:txBody>
      </p:sp>
      <p:pic>
        <p:nvPicPr>
          <p:cNvPr id="2050" name="Picture 2" descr="Transverse ultrasound through the thyroid gland | The BMJ">
            <a:extLst>
              <a:ext uri="{FF2B5EF4-FFF2-40B4-BE49-F238E27FC236}">
                <a16:creationId xmlns:a16="http://schemas.microsoft.com/office/drawing/2014/main" id="{1A2DAE0A-0008-8608-E192-D0826EE7977B}"/>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tretch/>
        </p:blipFill>
        <p:spPr bwMode="auto">
          <a:xfrm>
            <a:off x="2508308" y="2072082"/>
            <a:ext cx="7281643" cy="42364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7ECBD6E-16B6-A807-B646-4C2E870DF6E6}"/>
              </a:ext>
            </a:extLst>
          </p:cNvPr>
          <p:cNvSpPr txBox="1"/>
          <p:nvPr/>
        </p:nvSpPr>
        <p:spPr>
          <a:xfrm>
            <a:off x="3124201" y="6553200"/>
            <a:ext cx="4560607" cy="369332"/>
          </a:xfrm>
          <a:prstGeom prst="rect">
            <a:avLst/>
          </a:prstGeom>
          <a:noFill/>
        </p:spPr>
        <p:txBody>
          <a:bodyPr wrap="none" rtlCol="0">
            <a:spAutoFit/>
          </a:bodyPr>
          <a:lstStyle/>
          <a:p>
            <a:r>
              <a:rPr lang="en-US"/>
              <a:t>https://www.bmj.com/content/347/bmj.f6182</a:t>
            </a:r>
            <a:endParaRPr lang="en-US" dirty="0"/>
          </a:p>
        </p:txBody>
      </p:sp>
    </p:spTree>
    <p:extLst>
      <p:ext uri="{BB962C8B-B14F-4D97-AF65-F5344CB8AC3E}">
        <p14:creationId xmlns:p14="http://schemas.microsoft.com/office/powerpoint/2010/main" val="3972134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57F8AB9F-A478-EE44-E200-54256BA9651D}"/>
              </a:ext>
            </a:extLst>
          </p:cNvPr>
          <p:cNvSpPr>
            <a:spLocks noGrp="1" noChangeArrowheads="1"/>
          </p:cNvSpPr>
          <p:nvPr>
            <p:ph type="title"/>
          </p:nvPr>
        </p:nvSpPr>
        <p:spPr>
          <a:xfrm>
            <a:off x="1484851" y="75501"/>
            <a:ext cx="9135611" cy="1132513"/>
          </a:xfrm>
        </p:spPr>
        <p:txBody>
          <a:bodyPr>
            <a:noAutofit/>
          </a:bodyPr>
          <a:lstStyle/>
          <a:p>
            <a:pPr eaLnBrk="1" hangingPunct="1">
              <a:defRPr/>
            </a:pPr>
            <a:r>
              <a:rPr lang="en-US" sz="4400" dirty="0">
                <a:solidFill>
                  <a:schemeClr val="tx1">
                    <a:lumMod val="50000"/>
                  </a:schemeClr>
                </a:solidFill>
              </a:rPr>
              <a:t>Relational Anatomy (cont’d)</a:t>
            </a:r>
          </a:p>
        </p:txBody>
      </p:sp>
      <p:sp>
        <p:nvSpPr>
          <p:cNvPr id="13315" name="Rectangle 3">
            <a:extLst>
              <a:ext uri="{FF2B5EF4-FFF2-40B4-BE49-F238E27FC236}">
                <a16:creationId xmlns:a16="http://schemas.microsoft.com/office/drawing/2014/main" id="{24E0D36C-2678-F93D-3822-E9B0BE71CE72}"/>
              </a:ext>
            </a:extLst>
          </p:cNvPr>
          <p:cNvSpPr>
            <a:spLocks noGrp="1" noChangeArrowheads="1"/>
          </p:cNvSpPr>
          <p:nvPr>
            <p:ph idx="1"/>
          </p:nvPr>
        </p:nvSpPr>
        <p:spPr>
          <a:xfrm>
            <a:off x="1652631" y="1694576"/>
            <a:ext cx="8558169" cy="4706224"/>
          </a:xfrm>
        </p:spPr>
        <p:txBody>
          <a:bodyPr>
            <a:normAutofit/>
          </a:bodyPr>
          <a:lstStyle/>
          <a:p>
            <a:pPr marL="0" indent="0">
              <a:lnSpc>
                <a:spcPct val="80000"/>
              </a:lnSpc>
              <a:buNone/>
              <a:defRPr/>
            </a:pPr>
            <a:r>
              <a:rPr lang="en-US" sz="2400" dirty="0"/>
              <a:t>M</a:t>
            </a:r>
            <a:r>
              <a:rPr lang="en-US" sz="2400" cap="small" dirty="0"/>
              <a:t>edial</a:t>
            </a:r>
            <a:r>
              <a:rPr lang="en-US" sz="2400" b="1" dirty="0"/>
              <a:t> </a:t>
            </a:r>
          </a:p>
          <a:p>
            <a:pPr>
              <a:lnSpc>
                <a:spcPct val="80000"/>
              </a:lnSpc>
              <a:defRPr/>
            </a:pPr>
            <a:r>
              <a:rPr lang="en-US" sz="2400" dirty="0"/>
              <a:t>Medial anatomy: larynx, trachea, inferior constrictor of pharynx, esophagus</a:t>
            </a:r>
          </a:p>
          <a:p>
            <a:pPr>
              <a:lnSpc>
                <a:spcPct val="80000"/>
              </a:lnSpc>
              <a:defRPr/>
            </a:pPr>
            <a:endParaRPr lang="en-US" sz="2400" dirty="0"/>
          </a:p>
          <a:p>
            <a:pPr>
              <a:lnSpc>
                <a:spcPct val="80000"/>
              </a:lnSpc>
              <a:defRPr/>
            </a:pPr>
            <a:r>
              <a:rPr lang="en-US" sz="2400" dirty="0"/>
              <a:t>Esophagus found to left of trachea-identified by target appearance in transverse plane and by its peristaltic movements when patient swallows.</a:t>
            </a:r>
          </a:p>
          <a:p>
            <a:pPr>
              <a:lnSpc>
                <a:spcPct val="80000"/>
              </a:lnSpc>
              <a:defRPr/>
            </a:pPr>
            <a:endParaRPr lang="en-US" sz="2400" dirty="0"/>
          </a:p>
          <a:p>
            <a:pPr>
              <a:lnSpc>
                <a:spcPct val="80000"/>
              </a:lnSpc>
              <a:defRPr/>
            </a:pPr>
            <a:r>
              <a:rPr lang="en-US" sz="2400" dirty="0"/>
              <a:t>Posterior border of each lobe related to superior and inferior parathyroid glands and anastomosis between superior and inferior thyroid arteries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751ADEBC-0F40-FCD4-7969-A1B77C77B3EE}"/>
              </a:ext>
            </a:extLst>
          </p:cNvPr>
          <p:cNvSpPr>
            <a:spLocks noGrp="1" noChangeArrowheads="1"/>
          </p:cNvSpPr>
          <p:nvPr>
            <p:ph type="title"/>
          </p:nvPr>
        </p:nvSpPr>
        <p:spPr>
          <a:xfrm>
            <a:off x="1417739" y="0"/>
            <a:ext cx="9169167" cy="1199626"/>
          </a:xfrm>
        </p:spPr>
        <p:txBody>
          <a:bodyPr>
            <a:normAutofit/>
          </a:bodyPr>
          <a:lstStyle/>
          <a:p>
            <a:pPr eaLnBrk="1" hangingPunct="1">
              <a:defRPr/>
            </a:pPr>
            <a:r>
              <a:rPr lang="en-US" sz="4400" dirty="0">
                <a:solidFill>
                  <a:schemeClr val="tx1">
                    <a:lumMod val="50000"/>
                  </a:schemeClr>
                </a:solidFill>
              </a:rPr>
              <a:t>Blood Supply</a:t>
            </a:r>
          </a:p>
        </p:txBody>
      </p:sp>
      <p:sp>
        <p:nvSpPr>
          <p:cNvPr id="14339" name="Rectangle 3">
            <a:extLst>
              <a:ext uri="{FF2B5EF4-FFF2-40B4-BE49-F238E27FC236}">
                <a16:creationId xmlns:a16="http://schemas.microsoft.com/office/drawing/2014/main" id="{91460B20-0695-2B68-4F7E-626B8BACAD54}"/>
              </a:ext>
            </a:extLst>
          </p:cNvPr>
          <p:cNvSpPr>
            <a:spLocks noGrp="1" noChangeArrowheads="1"/>
          </p:cNvSpPr>
          <p:nvPr>
            <p:ph idx="1"/>
          </p:nvPr>
        </p:nvSpPr>
        <p:spPr>
          <a:xfrm>
            <a:off x="1518407" y="1325462"/>
            <a:ext cx="9068499" cy="4414566"/>
          </a:xfrm>
        </p:spPr>
        <p:txBody>
          <a:bodyPr>
            <a:normAutofit lnSpcReduction="10000"/>
          </a:bodyPr>
          <a:lstStyle/>
          <a:p>
            <a:pPr>
              <a:spcBef>
                <a:spcPts val="0"/>
              </a:spcBef>
              <a:defRPr/>
            </a:pPr>
            <a:r>
              <a:rPr lang="en-US" sz="2400" dirty="0"/>
              <a:t>Two superior thyroid arteries (rt and </a:t>
            </a:r>
            <a:r>
              <a:rPr lang="en-US" sz="2400" dirty="0" err="1"/>
              <a:t>lt</a:t>
            </a:r>
            <a:r>
              <a:rPr lang="en-US" sz="2400" dirty="0"/>
              <a:t>) arise from external carotids and descend to upper poles</a:t>
            </a:r>
          </a:p>
          <a:p>
            <a:pPr>
              <a:spcBef>
                <a:spcPts val="0"/>
              </a:spcBef>
              <a:defRPr/>
            </a:pPr>
            <a:endParaRPr lang="en-US" sz="2400" dirty="0"/>
          </a:p>
          <a:p>
            <a:pPr>
              <a:spcBef>
                <a:spcPts val="0"/>
              </a:spcBef>
              <a:defRPr/>
            </a:pPr>
            <a:r>
              <a:rPr lang="en-US" sz="2400" dirty="0"/>
              <a:t>Two inferior thyroid arteries (rt and </a:t>
            </a:r>
            <a:r>
              <a:rPr lang="en-US" sz="2400" dirty="0" err="1"/>
              <a:t>lt</a:t>
            </a:r>
            <a:r>
              <a:rPr lang="en-US" sz="2400" dirty="0"/>
              <a:t>) arise from thyrocervical trunk of subclavian artery and ascend to lower poles</a:t>
            </a:r>
          </a:p>
          <a:p>
            <a:pPr>
              <a:spcBef>
                <a:spcPts val="0"/>
              </a:spcBef>
              <a:defRPr/>
            </a:pPr>
            <a:endParaRPr lang="en-US" sz="2400" dirty="0"/>
          </a:p>
          <a:p>
            <a:pPr>
              <a:spcBef>
                <a:spcPts val="0"/>
              </a:spcBef>
              <a:defRPr/>
            </a:pPr>
            <a:r>
              <a:rPr lang="en-US" sz="2400" dirty="0"/>
              <a:t>Doppler peak systolic velocities reach 20 to 40 cm/sec in major thyroid arteries and 15 to 30 cm/sec in intraparenchymal arteries</a:t>
            </a:r>
          </a:p>
          <a:p>
            <a:pPr>
              <a:spcBef>
                <a:spcPts val="0"/>
              </a:spcBef>
              <a:defRPr/>
            </a:pPr>
            <a:endParaRPr lang="en-US" sz="2400" dirty="0"/>
          </a:p>
          <a:p>
            <a:pPr>
              <a:spcBef>
                <a:spcPts val="0"/>
              </a:spcBef>
              <a:defRPr/>
            </a:pPr>
            <a:r>
              <a:rPr lang="en-US" sz="2400" dirty="0"/>
              <a:t>Corresponding superior thyroid veins drain into internal jugular veins</a:t>
            </a:r>
          </a:p>
          <a:p>
            <a:pPr>
              <a:spcBef>
                <a:spcPts val="0"/>
              </a:spcBef>
              <a:defRPr/>
            </a:pPr>
            <a:endParaRPr lang="en-US" sz="2400" dirty="0"/>
          </a:p>
          <a:p>
            <a:pPr>
              <a:spcBef>
                <a:spcPts val="0"/>
              </a:spcBef>
              <a:defRPr/>
            </a:pPr>
            <a:r>
              <a:rPr lang="en-US" sz="2400" dirty="0"/>
              <a:t>Inferior thyroid veins drain into innominate vein</a:t>
            </a:r>
          </a:p>
          <a:p>
            <a:pPr>
              <a:spcBef>
                <a:spcPts val="0"/>
              </a:spcBef>
              <a:defRPr/>
            </a:pPr>
            <a:endParaRPr lang="en-US" sz="2400" dirty="0"/>
          </a:p>
          <a:p>
            <a:pPr>
              <a:spcBef>
                <a:spcPts val="0"/>
              </a:spcBef>
              <a:defRPr/>
            </a:pPr>
            <a:endParaRPr lang="en-US"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392FA63E-9D2E-862E-481C-62F16A3FFFBC}"/>
              </a:ext>
            </a:extLst>
          </p:cNvPr>
          <p:cNvSpPr>
            <a:spLocks noGrp="1" noChangeArrowheads="1"/>
          </p:cNvSpPr>
          <p:nvPr>
            <p:ph type="title"/>
          </p:nvPr>
        </p:nvSpPr>
        <p:spPr>
          <a:xfrm>
            <a:off x="2231136" y="109056"/>
            <a:ext cx="7729728" cy="1040235"/>
          </a:xfrm>
        </p:spPr>
        <p:txBody>
          <a:bodyPr>
            <a:normAutofit/>
          </a:bodyPr>
          <a:lstStyle/>
          <a:p>
            <a:pPr eaLnBrk="1" hangingPunct="1">
              <a:defRPr/>
            </a:pPr>
            <a:r>
              <a:rPr lang="en-US" sz="4000" dirty="0">
                <a:solidFill>
                  <a:schemeClr val="tx1">
                    <a:lumMod val="50000"/>
                  </a:schemeClr>
                </a:solidFill>
              </a:rPr>
              <a:t>Physiology and Labs</a:t>
            </a:r>
          </a:p>
        </p:txBody>
      </p:sp>
      <p:sp>
        <p:nvSpPr>
          <p:cNvPr id="15363" name="Rectangle 3">
            <a:extLst>
              <a:ext uri="{FF2B5EF4-FFF2-40B4-BE49-F238E27FC236}">
                <a16:creationId xmlns:a16="http://schemas.microsoft.com/office/drawing/2014/main" id="{CAA522B8-83FB-469F-D2A6-6D1705D11E7A}"/>
              </a:ext>
            </a:extLst>
          </p:cNvPr>
          <p:cNvSpPr>
            <a:spLocks noGrp="1" noChangeArrowheads="1"/>
          </p:cNvSpPr>
          <p:nvPr>
            <p:ph idx="1"/>
          </p:nvPr>
        </p:nvSpPr>
        <p:spPr>
          <a:xfrm>
            <a:off x="1981200" y="1535185"/>
            <a:ext cx="8229600" cy="4560815"/>
          </a:xfrm>
        </p:spPr>
        <p:txBody>
          <a:bodyPr/>
          <a:lstStyle/>
          <a:p>
            <a:pPr eaLnBrk="1" hangingPunct="1">
              <a:defRPr/>
            </a:pPr>
            <a:r>
              <a:rPr lang="en-US" sz="2400" dirty="0"/>
              <a:t>Maintains normal body metabolism, growth, and development by synthesis, storage, and secretion of thyroid hormones</a:t>
            </a:r>
          </a:p>
          <a:p>
            <a:pPr eaLnBrk="1" hangingPunct="1">
              <a:defRPr/>
            </a:pPr>
            <a:endParaRPr lang="en-US" sz="2400" dirty="0"/>
          </a:p>
          <a:p>
            <a:pPr eaLnBrk="1" hangingPunct="1">
              <a:defRPr/>
            </a:pPr>
            <a:r>
              <a:rPr lang="en-US" sz="2400" dirty="0"/>
              <a:t>Mechanism for producing thyroid hormones is iodine metabolism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5A04EB88-F6CB-EC4B-833E-40004A6E8B81}"/>
              </a:ext>
            </a:extLst>
          </p:cNvPr>
          <p:cNvSpPr>
            <a:spLocks noGrp="1" noChangeArrowheads="1"/>
          </p:cNvSpPr>
          <p:nvPr>
            <p:ph type="title"/>
          </p:nvPr>
        </p:nvSpPr>
        <p:spPr>
          <a:xfrm>
            <a:off x="1184246" y="153797"/>
            <a:ext cx="9026554" cy="1216405"/>
          </a:xfrm>
        </p:spPr>
        <p:txBody>
          <a:bodyPr>
            <a:normAutofit/>
          </a:bodyPr>
          <a:lstStyle/>
          <a:p>
            <a:pPr eaLnBrk="1" hangingPunct="1">
              <a:defRPr/>
            </a:pPr>
            <a:r>
              <a:rPr lang="en-US" sz="4000" dirty="0">
                <a:solidFill>
                  <a:schemeClr val="tx1">
                    <a:lumMod val="50000"/>
                  </a:schemeClr>
                </a:solidFill>
              </a:rPr>
              <a:t>Physiology and Labs (cont’d) </a:t>
            </a:r>
          </a:p>
        </p:txBody>
      </p:sp>
      <p:sp>
        <p:nvSpPr>
          <p:cNvPr id="16387" name="Rectangle 3">
            <a:extLst>
              <a:ext uri="{FF2B5EF4-FFF2-40B4-BE49-F238E27FC236}">
                <a16:creationId xmlns:a16="http://schemas.microsoft.com/office/drawing/2014/main" id="{CF13A099-C83E-3D27-045A-C5C3CE70BD50}"/>
              </a:ext>
            </a:extLst>
          </p:cNvPr>
          <p:cNvSpPr>
            <a:spLocks noGrp="1" noChangeArrowheads="1"/>
          </p:cNvSpPr>
          <p:nvPr>
            <p:ph idx="1"/>
          </p:nvPr>
        </p:nvSpPr>
        <p:spPr>
          <a:xfrm>
            <a:off x="1367406" y="1904301"/>
            <a:ext cx="8843394" cy="4191699"/>
          </a:xfrm>
        </p:spPr>
        <p:txBody>
          <a:bodyPr/>
          <a:lstStyle/>
          <a:p>
            <a:pPr>
              <a:spcBef>
                <a:spcPts val="0"/>
              </a:spcBef>
              <a:defRPr/>
            </a:pPr>
            <a:r>
              <a:rPr lang="en-US" sz="2400" dirty="0"/>
              <a:t>Thyroid traps iodine from blood and through series of chemical reactions; </a:t>
            </a:r>
            <a:r>
              <a:rPr lang="en-US" sz="2400" dirty="0" err="1"/>
              <a:t>thyroidglobulin</a:t>
            </a:r>
            <a:r>
              <a:rPr lang="en-US" sz="2400" dirty="0"/>
              <a:t> is a protein made by the thyroid that produces thyroid hormones triiodothyronine (T</a:t>
            </a:r>
            <a:r>
              <a:rPr lang="en-US" sz="2400" baseline="-25000" dirty="0"/>
              <a:t>3</a:t>
            </a:r>
            <a:r>
              <a:rPr lang="en-US" sz="2400" dirty="0"/>
              <a:t>) and thyroxine (T</a:t>
            </a:r>
            <a:r>
              <a:rPr lang="en-US" sz="2400" baseline="-25000" dirty="0"/>
              <a:t>4</a:t>
            </a:r>
            <a:r>
              <a:rPr lang="en-US" sz="2400" dirty="0"/>
              <a:t>)</a:t>
            </a:r>
          </a:p>
          <a:p>
            <a:pPr>
              <a:spcBef>
                <a:spcPts val="0"/>
              </a:spcBef>
              <a:defRPr/>
            </a:pPr>
            <a:endParaRPr lang="en-US" sz="2400" dirty="0"/>
          </a:p>
          <a:p>
            <a:pPr>
              <a:spcBef>
                <a:spcPts val="0"/>
              </a:spcBef>
              <a:defRPr/>
            </a:pPr>
            <a:r>
              <a:rPr lang="en-US" sz="2400" dirty="0"/>
              <a:t>Thyroid hormone released into bloodstream by action of thyrotropin, or thyroid-stimulating hormone (TSH), produced by pituitary gland</a:t>
            </a:r>
          </a:p>
          <a:p>
            <a:pPr>
              <a:spcBef>
                <a:spcPts val="0"/>
              </a:spcBef>
              <a:defRPr/>
            </a:pPr>
            <a:endParaRPr lang="en-US" sz="2400" dirty="0"/>
          </a:p>
          <a:p>
            <a:pPr>
              <a:spcBef>
                <a:spcPts val="0"/>
              </a:spcBef>
              <a:defRPr/>
            </a:pPr>
            <a:r>
              <a:rPr lang="en-US" sz="2400" dirty="0"/>
              <a:t>Secretion of TSH regulated by thyrotropin-releasing hormone (TRH), produced by the hypothalamus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98C7AC3E-0D50-0C85-9FE9-58ADDF0283F2}"/>
              </a:ext>
            </a:extLst>
          </p:cNvPr>
          <p:cNvSpPr>
            <a:spLocks noGrp="1" noChangeArrowheads="1"/>
          </p:cNvSpPr>
          <p:nvPr>
            <p:ph type="title"/>
          </p:nvPr>
        </p:nvSpPr>
        <p:spPr>
          <a:xfrm>
            <a:off x="1400961" y="109057"/>
            <a:ext cx="9286613" cy="1333849"/>
          </a:xfrm>
        </p:spPr>
        <p:txBody>
          <a:bodyPr>
            <a:normAutofit/>
          </a:bodyPr>
          <a:lstStyle/>
          <a:p>
            <a:pPr eaLnBrk="1" hangingPunct="1">
              <a:defRPr/>
            </a:pPr>
            <a:r>
              <a:rPr lang="en-US" sz="4000" dirty="0">
                <a:solidFill>
                  <a:schemeClr val="tx1">
                    <a:lumMod val="50000"/>
                  </a:schemeClr>
                </a:solidFill>
              </a:rPr>
              <a:t>Physiology and Labs (cont’d)</a:t>
            </a:r>
            <a:endParaRPr lang="en-US" sz="4000" b="1" dirty="0">
              <a:solidFill>
                <a:schemeClr val="tx1">
                  <a:lumMod val="50000"/>
                </a:schemeClr>
              </a:solidFill>
            </a:endParaRPr>
          </a:p>
        </p:txBody>
      </p:sp>
      <p:sp>
        <p:nvSpPr>
          <p:cNvPr id="17411" name="Rectangle 3">
            <a:extLst>
              <a:ext uri="{FF2B5EF4-FFF2-40B4-BE49-F238E27FC236}">
                <a16:creationId xmlns:a16="http://schemas.microsoft.com/office/drawing/2014/main" id="{A97730F1-FE68-0937-0053-25E6C3611249}"/>
              </a:ext>
            </a:extLst>
          </p:cNvPr>
          <p:cNvSpPr>
            <a:spLocks noGrp="1" noChangeArrowheads="1"/>
          </p:cNvSpPr>
          <p:nvPr>
            <p:ph idx="1"/>
          </p:nvPr>
        </p:nvSpPr>
        <p:spPr>
          <a:xfrm>
            <a:off x="1551963" y="1736521"/>
            <a:ext cx="8658837" cy="4359479"/>
          </a:xfrm>
        </p:spPr>
        <p:txBody>
          <a:bodyPr>
            <a:normAutofit/>
          </a:bodyPr>
          <a:lstStyle/>
          <a:p>
            <a:pPr>
              <a:spcBef>
                <a:spcPts val="0"/>
              </a:spcBef>
              <a:defRPr/>
            </a:pPr>
            <a:r>
              <a:rPr lang="en-US" sz="2400" dirty="0"/>
              <a:t>Calcitonin decreases concentration of calcium in blood by first acting on bone to inhibit its breakdown</a:t>
            </a:r>
          </a:p>
          <a:p>
            <a:pPr>
              <a:spcBef>
                <a:spcPts val="0"/>
              </a:spcBef>
              <a:defRPr/>
            </a:pPr>
            <a:endParaRPr lang="en-US" sz="2400" dirty="0"/>
          </a:p>
          <a:p>
            <a:pPr>
              <a:spcBef>
                <a:spcPts val="0"/>
              </a:spcBef>
              <a:defRPr/>
            </a:pPr>
            <a:r>
              <a:rPr lang="en-US" sz="2400" dirty="0"/>
              <a:t>Calcitonin helps to maintain homeostasis of blood calcium</a:t>
            </a:r>
          </a:p>
          <a:p>
            <a:pPr marL="0" indent="0">
              <a:spcBef>
                <a:spcPts val="0"/>
              </a:spcBef>
              <a:buNone/>
              <a:defRPr/>
            </a:pPr>
            <a:endParaRPr lang="en-US" sz="2400" dirty="0"/>
          </a:p>
          <a:p>
            <a:pPr>
              <a:spcBef>
                <a:spcPts val="0"/>
              </a:spcBef>
              <a:defRPr/>
            </a:pPr>
            <a:r>
              <a:rPr lang="en-US" sz="2400" dirty="0"/>
              <a:t>When thyroid is producing correct amount of thyroid hormone, considered to be normal, or </a:t>
            </a:r>
            <a:r>
              <a:rPr lang="en-US" sz="2400" u="sng" dirty="0"/>
              <a:t>euthyroid</a:t>
            </a:r>
          </a:p>
          <a:p>
            <a:pPr eaLnBrk="1" hangingPunct="1">
              <a:defRPr/>
            </a:pPr>
            <a:endParaRPr lang="en-US"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9C80F49F-8C1B-2632-BD43-8D933F1A4871}"/>
              </a:ext>
            </a:extLst>
          </p:cNvPr>
          <p:cNvSpPr>
            <a:spLocks noGrp="1" noChangeArrowheads="1"/>
          </p:cNvSpPr>
          <p:nvPr>
            <p:ph type="title"/>
          </p:nvPr>
        </p:nvSpPr>
        <p:spPr>
          <a:xfrm>
            <a:off x="1783078" y="159391"/>
            <a:ext cx="8177786" cy="1157681"/>
          </a:xfrm>
        </p:spPr>
        <p:txBody>
          <a:bodyPr>
            <a:normAutofit/>
          </a:bodyPr>
          <a:lstStyle/>
          <a:p>
            <a:pPr eaLnBrk="1" hangingPunct="1">
              <a:defRPr/>
            </a:pPr>
            <a:r>
              <a:rPr lang="en-US" sz="4400" dirty="0">
                <a:solidFill>
                  <a:schemeClr val="tx1">
                    <a:lumMod val="50000"/>
                  </a:schemeClr>
                </a:solidFill>
              </a:rPr>
              <a:t>Hypothyroidism </a:t>
            </a:r>
          </a:p>
        </p:txBody>
      </p:sp>
      <p:sp>
        <p:nvSpPr>
          <p:cNvPr id="19459" name="Rectangle 3">
            <a:extLst>
              <a:ext uri="{FF2B5EF4-FFF2-40B4-BE49-F238E27FC236}">
                <a16:creationId xmlns:a16="http://schemas.microsoft.com/office/drawing/2014/main" id="{190F0458-0188-6ED2-7183-B49F0AB81081}"/>
              </a:ext>
            </a:extLst>
          </p:cNvPr>
          <p:cNvSpPr>
            <a:spLocks noGrp="1" noChangeArrowheads="1"/>
          </p:cNvSpPr>
          <p:nvPr>
            <p:ph idx="1"/>
          </p:nvPr>
        </p:nvSpPr>
        <p:spPr>
          <a:xfrm>
            <a:off x="1803633" y="1551963"/>
            <a:ext cx="8177786" cy="5243120"/>
          </a:xfrm>
        </p:spPr>
        <p:txBody>
          <a:bodyPr>
            <a:normAutofit lnSpcReduction="10000"/>
          </a:bodyPr>
          <a:lstStyle/>
          <a:p>
            <a:pPr>
              <a:lnSpc>
                <a:spcPct val="80000"/>
              </a:lnSpc>
              <a:spcBef>
                <a:spcPts val="0"/>
              </a:spcBef>
              <a:defRPr/>
            </a:pPr>
            <a:r>
              <a:rPr lang="en-US" sz="2400" dirty="0"/>
              <a:t>Undersecretion of thyroid hormones </a:t>
            </a:r>
          </a:p>
          <a:p>
            <a:pPr>
              <a:lnSpc>
                <a:spcPct val="80000"/>
              </a:lnSpc>
              <a:spcBef>
                <a:spcPts val="0"/>
              </a:spcBef>
              <a:buNone/>
              <a:defRPr/>
            </a:pPr>
            <a:r>
              <a:rPr lang="en-US" sz="2400" dirty="0"/>
              <a:t> </a:t>
            </a:r>
          </a:p>
          <a:p>
            <a:pPr>
              <a:lnSpc>
                <a:spcPct val="80000"/>
              </a:lnSpc>
              <a:spcBef>
                <a:spcPts val="0"/>
              </a:spcBef>
              <a:defRPr/>
            </a:pPr>
            <a:r>
              <a:rPr lang="en-US" sz="2200" dirty="0"/>
              <a:t>May be caused by:</a:t>
            </a:r>
          </a:p>
          <a:p>
            <a:pPr lvl="1">
              <a:lnSpc>
                <a:spcPct val="80000"/>
              </a:lnSpc>
              <a:spcBef>
                <a:spcPts val="0"/>
              </a:spcBef>
              <a:buFont typeface="Wingdings" panose="05000000000000000000" pitchFamily="2" charset="2"/>
              <a:buChar char="§"/>
              <a:defRPr/>
            </a:pPr>
            <a:r>
              <a:rPr lang="en-US" sz="2200" dirty="0"/>
              <a:t>low intake of iodine (goiter) in body</a:t>
            </a:r>
          </a:p>
          <a:p>
            <a:pPr lvl="1">
              <a:lnSpc>
                <a:spcPct val="80000"/>
              </a:lnSpc>
              <a:spcBef>
                <a:spcPts val="0"/>
              </a:spcBef>
              <a:buFont typeface="Wingdings" panose="05000000000000000000" pitchFamily="2" charset="2"/>
              <a:buChar char="§"/>
              <a:defRPr/>
            </a:pPr>
            <a:r>
              <a:rPr lang="en-US" sz="2200" dirty="0"/>
              <a:t>inability of thyroid to produce proper amount of thyroid hormone</a:t>
            </a:r>
          </a:p>
          <a:p>
            <a:pPr lvl="1">
              <a:lnSpc>
                <a:spcPct val="80000"/>
              </a:lnSpc>
              <a:spcBef>
                <a:spcPts val="0"/>
              </a:spcBef>
              <a:buFont typeface="Wingdings" panose="05000000000000000000" pitchFamily="2" charset="2"/>
              <a:buChar char="§"/>
              <a:defRPr/>
            </a:pPr>
            <a:r>
              <a:rPr lang="en-US" sz="2200" dirty="0"/>
              <a:t>problem in pituitary gland that doesn’t control thyroid production</a:t>
            </a:r>
          </a:p>
          <a:p>
            <a:pPr lvl="1">
              <a:lnSpc>
                <a:spcPct val="80000"/>
              </a:lnSpc>
              <a:spcBef>
                <a:spcPts val="0"/>
              </a:spcBef>
              <a:buFont typeface="Wingdings" panose="05000000000000000000" pitchFamily="2" charset="2"/>
              <a:buChar char="§"/>
              <a:defRPr/>
            </a:pPr>
            <a:r>
              <a:rPr lang="en-US" sz="2200" dirty="0"/>
              <a:t>Hashimoto’s thyroiditis (75%)</a:t>
            </a:r>
          </a:p>
          <a:p>
            <a:pPr lvl="1">
              <a:lnSpc>
                <a:spcPct val="80000"/>
              </a:lnSpc>
              <a:spcBef>
                <a:spcPts val="0"/>
              </a:spcBef>
              <a:buFont typeface="Wingdings" panose="05000000000000000000" pitchFamily="2" charset="2"/>
              <a:buChar char="§"/>
              <a:defRPr/>
            </a:pPr>
            <a:r>
              <a:rPr lang="en-US" sz="2200" dirty="0"/>
              <a:t>medications</a:t>
            </a:r>
          </a:p>
          <a:p>
            <a:pPr lvl="1">
              <a:lnSpc>
                <a:spcPct val="80000"/>
              </a:lnSpc>
              <a:spcBef>
                <a:spcPts val="0"/>
              </a:spcBef>
              <a:buFont typeface="Wingdings" panose="05000000000000000000" pitchFamily="2" charset="2"/>
              <a:buChar char="§"/>
              <a:defRPr/>
            </a:pPr>
            <a:r>
              <a:rPr lang="en-US" sz="2200" dirty="0"/>
              <a:t>radiation exposure to head or neck</a:t>
            </a:r>
          </a:p>
          <a:p>
            <a:pPr>
              <a:lnSpc>
                <a:spcPct val="80000"/>
              </a:lnSpc>
              <a:spcBef>
                <a:spcPts val="0"/>
              </a:spcBef>
              <a:defRPr/>
            </a:pPr>
            <a:endParaRPr lang="en-US" sz="2200" dirty="0"/>
          </a:p>
          <a:p>
            <a:pPr>
              <a:lnSpc>
                <a:spcPct val="80000"/>
              </a:lnSpc>
              <a:spcBef>
                <a:spcPts val="0"/>
              </a:spcBef>
              <a:defRPr/>
            </a:pPr>
            <a:r>
              <a:rPr lang="en-US" sz="2200" dirty="0"/>
              <a:t>Signs and symptoms of hypothyroidism include:                  </a:t>
            </a:r>
          </a:p>
          <a:p>
            <a:pPr marL="0" indent="0">
              <a:lnSpc>
                <a:spcPct val="80000"/>
              </a:lnSpc>
              <a:spcBef>
                <a:spcPts val="0"/>
              </a:spcBef>
              <a:buNone/>
              <a:defRPr/>
            </a:pPr>
            <a:r>
              <a:rPr lang="en-US" sz="2200" dirty="0"/>
              <a:t>   - myxedema</a:t>
            </a:r>
          </a:p>
          <a:p>
            <a:pPr marL="0" indent="0">
              <a:lnSpc>
                <a:spcPct val="80000"/>
              </a:lnSpc>
              <a:spcBef>
                <a:spcPts val="0"/>
              </a:spcBef>
              <a:buNone/>
              <a:defRPr/>
            </a:pPr>
            <a:r>
              <a:rPr lang="en-US" sz="2200" dirty="0"/>
              <a:t>   - weight gain</a:t>
            </a:r>
          </a:p>
          <a:p>
            <a:pPr marL="0" indent="0">
              <a:lnSpc>
                <a:spcPct val="80000"/>
              </a:lnSpc>
              <a:spcBef>
                <a:spcPts val="0"/>
              </a:spcBef>
              <a:buNone/>
              <a:defRPr/>
            </a:pPr>
            <a:r>
              <a:rPr lang="en-US" sz="2200" dirty="0"/>
              <a:t>   - hair loss </a:t>
            </a:r>
          </a:p>
          <a:p>
            <a:pPr marL="0" indent="0">
              <a:lnSpc>
                <a:spcPct val="80000"/>
              </a:lnSpc>
              <a:spcBef>
                <a:spcPts val="0"/>
              </a:spcBef>
              <a:buNone/>
              <a:defRPr/>
            </a:pPr>
            <a:r>
              <a:rPr lang="en-US" sz="2200" dirty="0"/>
              <a:t>   - increased subcutaneous tissue around eyes</a:t>
            </a:r>
          </a:p>
          <a:p>
            <a:pPr marL="0" indent="0">
              <a:lnSpc>
                <a:spcPct val="80000"/>
              </a:lnSpc>
              <a:spcBef>
                <a:spcPts val="0"/>
              </a:spcBef>
              <a:buNone/>
              <a:defRPr/>
            </a:pPr>
            <a:r>
              <a:rPr lang="en-US" sz="2200" dirty="0"/>
              <a:t>   - lethargy </a:t>
            </a:r>
          </a:p>
          <a:p>
            <a:pPr marL="0" indent="0">
              <a:lnSpc>
                <a:spcPct val="80000"/>
              </a:lnSpc>
              <a:spcBef>
                <a:spcPts val="0"/>
              </a:spcBef>
              <a:buNone/>
              <a:defRPr/>
            </a:pPr>
            <a:r>
              <a:rPr lang="en-US" sz="2200" dirty="0"/>
              <a:t>   - intellectual and motor slowing</a:t>
            </a:r>
          </a:p>
          <a:p>
            <a:pPr marL="0" indent="0">
              <a:lnSpc>
                <a:spcPct val="80000"/>
              </a:lnSpc>
              <a:spcBef>
                <a:spcPts val="0"/>
              </a:spcBef>
              <a:buNone/>
              <a:defRPr/>
            </a:pPr>
            <a:r>
              <a:rPr lang="en-US" sz="2200" dirty="0"/>
              <a:t>   - cold intolerance</a:t>
            </a:r>
          </a:p>
          <a:p>
            <a:pPr marL="0" indent="0">
              <a:lnSpc>
                <a:spcPct val="80000"/>
              </a:lnSpc>
              <a:spcBef>
                <a:spcPts val="0"/>
              </a:spcBef>
              <a:buNone/>
              <a:defRPr/>
            </a:pPr>
            <a:r>
              <a:rPr lang="en-US" sz="2200" dirty="0"/>
              <a:t>   - constipation</a:t>
            </a:r>
          </a:p>
          <a:p>
            <a:pPr marL="0" indent="0">
              <a:lnSpc>
                <a:spcPct val="80000"/>
              </a:lnSpc>
              <a:spcBef>
                <a:spcPts val="0"/>
              </a:spcBef>
              <a:buNone/>
              <a:defRPr/>
            </a:pPr>
            <a:r>
              <a:rPr lang="en-US" sz="2200" dirty="0"/>
              <a:t>   - deep, husky voice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9">
                                            <p:txEl>
                                              <p:pRg st="11" end="1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9">
                                            <p:txEl>
                                              <p:pRg st="12" end="1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59">
                                            <p:txEl>
                                              <p:pRg st="13" end="1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459">
                                            <p:txEl>
                                              <p:pRg st="14" end="1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459">
                                            <p:txEl>
                                              <p:pRg st="15" end="1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459">
                                            <p:txEl>
                                              <p:pRg st="16" end="1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459">
                                            <p:txEl>
                                              <p:pRg st="17" end="1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459">
                                            <p:txEl>
                                              <p:pRg st="18" end="1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459">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7FCF42E-89E7-DA33-BE22-279F10645599}"/>
              </a:ext>
            </a:extLst>
          </p:cNvPr>
          <p:cNvSpPr>
            <a:spLocks noGrp="1" noChangeArrowheads="1"/>
          </p:cNvSpPr>
          <p:nvPr>
            <p:ph type="title"/>
          </p:nvPr>
        </p:nvSpPr>
        <p:spPr>
          <a:xfrm>
            <a:off x="2231136" y="75501"/>
            <a:ext cx="7729728" cy="1367405"/>
          </a:xfrm>
        </p:spPr>
        <p:txBody>
          <a:bodyPr>
            <a:normAutofit/>
          </a:bodyPr>
          <a:lstStyle/>
          <a:p>
            <a:pPr eaLnBrk="1" hangingPunct="1">
              <a:defRPr/>
            </a:pPr>
            <a:r>
              <a:rPr lang="en-US" sz="4000" dirty="0">
                <a:solidFill>
                  <a:schemeClr val="tx1">
                    <a:lumMod val="50000"/>
                  </a:schemeClr>
                </a:solidFill>
              </a:rPr>
              <a:t>Hyperthyroidism </a:t>
            </a:r>
          </a:p>
        </p:txBody>
      </p:sp>
      <p:sp>
        <p:nvSpPr>
          <p:cNvPr id="20483" name="Rectangle 3">
            <a:extLst>
              <a:ext uri="{FF2B5EF4-FFF2-40B4-BE49-F238E27FC236}">
                <a16:creationId xmlns:a16="http://schemas.microsoft.com/office/drawing/2014/main" id="{EC763121-0BCC-580F-74C5-679CE65FF4EE}"/>
              </a:ext>
            </a:extLst>
          </p:cNvPr>
          <p:cNvSpPr>
            <a:spLocks noGrp="1" noChangeArrowheads="1"/>
          </p:cNvSpPr>
          <p:nvPr>
            <p:ph idx="1"/>
          </p:nvPr>
        </p:nvSpPr>
        <p:spPr>
          <a:xfrm>
            <a:off x="1929468" y="1812022"/>
            <a:ext cx="8279934" cy="4555222"/>
          </a:xfrm>
        </p:spPr>
        <p:txBody>
          <a:bodyPr>
            <a:normAutofit fontScale="92500" lnSpcReduction="20000"/>
          </a:bodyPr>
          <a:lstStyle/>
          <a:p>
            <a:pPr marL="0" indent="0">
              <a:lnSpc>
                <a:spcPct val="80000"/>
              </a:lnSpc>
              <a:spcBef>
                <a:spcPts val="0"/>
              </a:spcBef>
              <a:buNone/>
              <a:defRPr/>
            </a:pPr>
            <a:r>
              <a:rPr lang="en-US" sz="2400" dirty="0"/>
              <a:t>Caused by:</a:t>
            </a:r>
          </a:p>
          <a:p>
            <a:pPr marL="0" indent="0">
              <a:lnSpc>
                <a:spcPct val="80000"/>
              </a:lnSpc>
              <a:spcBef>
                <a:spcPts val="0"/>
              </a:spcBef>
              <a:buNone/>
              <a:defRPr/>
            </a:pPr>
            <a:endParaRPr lang="en-US" sz="2400" dirty="0"/>
          </a:p>
          <a:p>
            <a:pPr>
              <a:lnSpc>
                <a:spcPct val="80000"/>
              </a:lnSpc>
              <a:spcBef>
                <a:spcPts val="0"/>
              </a:spcBef>
              <a:defRPr/>
            </a:pPr>
            <a:r>
              <a:rPr lang="en-US" sz="2400" dirty="0"/>
              <a:t>over secretion of thyroid hormones</a:t>
            </a:r>
          </a:p>
          <a:p>
            <a:pPr>
              <a:lnSpc>
                <a:spcPct val="80000"/>
              </a:lnSpc>
              <a:spcBef>
                <a:spcPts val="0"/>
              </a:spcBef>
              <a:buNone/>
              <a:defRPr/>
            </a:pPr>
            <a:r>
              <a:rPr lang="en-US" sz="2400" b="1" dirty="0"/>
              <a:t> </a:t>
            </a:r>
          </a:p>
          <a:p>
            <a:pPr>
              <a:lnSpc>
                <a:spcPct val="80000"/>
              </a:lnSpc>
              <a:spcBef>
                <a:spcPts val="0"/>
              </a:spcBef>
              <a:defRPr/>
            </a:pPr>
            <a:r>
              <a:rPr lang="en-US" sz="2400" dirty="0"/>
              <a:t>when entire gland is out of control or if localized neoplasm (such as adenoma) causes overproduction of thyroid hormone</a:t>
            </a:r>
          </a:p>
          <a:p>
            <a:pPr>
              <a:lnSpc>
                <a:spcPct val="80000"/>
              </a:lnSpc>
              <a:spcBef>
                <a:spcPts val="0"/>
              </a:spcBef>
              <a:defRPr/>
            </a:pPr>
            <a:endParaRPr lang="en-US" sz="2400" dirty="0"/>
          </a:p>
          <a:p>
            <a:pPr>
              <a:lnSpc>
                <a:spcPct val="80000"/>
              </a:lnSpc>
              <a:spcBef>
                <a:spcPts val="0"/>
              </a:spcBef>
              <a:defRPr/>
            </a:pPr>
            <a:r>
              <a:rPr lang="en-US" sz="2400" dirty="0"/>
              <a:t>Grave’s disease</a:t>
            </a:r>
          </a:p>
          <a:p>
            <a:pPr>
              <a:lnSpc>
                <a:spcPct val="80000"/>
              </a:lnSpc>
              <a:spcBef>
                <a:spcPts val="0"/>
              </a:spcBef>
              <a:defRPr/>
            </a:pPr>
            <a:endParaRPr lang="en-US" sz="2400" dirty="0"/>
          </a:p>
          <a:p>
            <a:pPr>
              <a:lnSpc>
                <a:spcPct val="80000"/>
              </a:lnSpc>
              <a:spcBef>
                <a:spcPts val="0"/>
              </a:spcBef>
              <a:defRPr/>
            </a:pPr>
            <a:r>
              <a:rPr lang="en-US" sz="2400" dirty="0"/>
              <a:t>Clinical signs include:</a:t>
            </a:r>
          </a:p>
          <a:p>
            <a:pPr marL="0" indent="0">
              <a:lnSpc>
                <a:spcPct val="80000"/>
              </a:lnSpc>
              <a:spcBef>
                <a:spcPts val="0"/>
              </a:spcBef>
              <a:buNone/>
              <a:defRPr/>
            </a:pPr>
            <a:r>
              <a:rPr lang="en-US" sz="2400" dirty="0"/>
              <a:t>   - increased metabolic rate</a:t>
            </a:r>
          </a:p>
          <a:p>
            <a:pPr marL="228600" lvl="1" indent="0">
              <a:lnSpc>
                <a:spcPct val="80000"/>
              </a:lnSpc>
              <a:spcBef>
                <a:spcPts val="0"/>
              </a:spcBef>
              <a:buNone/>
              <a:defRPr/>
            </a:pPr>
            <a:r>
              <a:rPr lang="en-US" sz="2400" dirty="0"/>
              <a:t>- weight loss </a:t>
            </a:r>
          </a:p>
          <a:p>
            <a:pPr marL="228600" lvl="1" indent="0">
              <a:lnSpc>
                <a:spcPct val="80000"/>
              </a:lnSpc>
              <a:spcBef>
                <a:spcPts val="0"/>
              </a:spcBef>
              <a:buNone/>
              <a:defRPr/>
            </a:pPr>
            <a:r>
              <a:rPr lang="en-US" sz="2400" dirty="0"/>
              <a:t>- increased appetite</a:t>
            </a:r>
          </a:p>
          <a:p>
            <a:pPr marL="228600" lvl="1" indent="0">
              <a:lnSpc>
                <a:spcPct val="80000"/>
              </a:lnSpc>
              <a:spcBef>
                <a:spcPts val="0"/>
              </a:spcBef>
              <a:buNone/>
              <a:defRPr/>
            </a:pPr>
            <a:r>
              <a:rPr lang="en-US" sz="2400" dirty="0"/>
              <a:t>- nervous energy</a:t>
            </a:r>
          </a:p>
          <a:p>
            <a:pPr marL="228600" lvl="1" indent="0">
              <a:lnSpc>
                <a:spcPct val="80000"/>
              </a:lnSpc>
              <a:spcBef>
                <a:spcPts val="0"/>
              </a:spcBef>
              <a:buNone/>
              <a:defRPr/>
            </a:pPr>
            <a:r>
              <a:rPr lang="en-US" sz="2400" dirty="0"/>
              <a:t>- irritability </a:t>
            </a:r>
          </a:p>
          <a:p>
            <a:pPr marL="228600" lvl="1" indent="0">
              <a:lnSpc>
                <a:spcPct val="80000"/>
              </a:lnSpc>
              <a:spcBef>
                <a:spcPts val="0"/>
              </a:spcBef>
              <a:buNone/>
              <a:defRPr/>
            </a:pPr>
            <a:r>
              <a:rPr lang="en-US" sz="2400" dirty="0"/>
              <a:t>- tremors </a:t>
            </a:r>
          </a:p>
          <a:p>
            <a:pPr marL="228600" lvl="1" indent="0">
              <a:lnSpc>
                <a:spcPct val="80000"/>
              </a:lnSpc>
              <a:spcBef>
                <a:spcPts val="0"/>
              </a:spcBef>
              <a:buNone/>
              <a:defRPr/>
            </a:pPr>
            <a:r>
              <a:rPr lang="en-US" sz="2400" dirty="0"/>
              <a:t>- excessive sweating</a:t>
            </a:r>
          </a:p>
          <a:p>
            <a:pPr marL="228600" lvl="1" indent="0">
              <a:lnSpc>
                <a:spcPct val="80000"/>
              </a:lnSpc>
              <a:spcBef>
                <a:spcPts val="0"/>
              </a:spcBef>
              <a:buNone/>
              <a:defRPr/>
            </a:pPr>
            <a:r>
              <a:rPr lang="en-US" sz="2400" dirty="0"/>
              <a:t>- heat intolerance</a:t>
            </a:r>
          </a:p>
          <a:p>
            <a:pPr marL="228600" lvl="1" indent="0">
              <a:lnSpc>
                <a:spcPct val="80000"/>
              </a:lnSpc>
              <a:spcBef>
                <a:spcPts val="0"/>
              </a:spcBef>
              <a:buNone/>
              <a:defRPr/>
            </a:pPr>
            <a:r>
              <a:rPr lang="en-US" sz="2400" dirty="0"/>
              <a:t>- palpitations</a:t>
            </a:r>
          </a:p>
          <a:p>
            <a:pPr marL="228600" lvl="1" indent="0">
              <a:lnSpc>
                <a:spcPct val="80000"/>
              </a:lnSpc>
              <a:spcBef>
                <a:spcPts val="0"/>
              </a:spcBef>
              <a:buNone/>
              <a:defRPr/>
            </a:pPr>
            <a:r>
              <a:rPr lang="en-US" sz="2400" dirty="0"/>
              <a:t>- exophthalmos (protruding eyes)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483">
                                            <p:txEl>
                                              <p:pRg st="9" end="9"/>
                                            </p:txEl>
                                          </p:spTgt>
                                        </p:tgtEl>
                                        <p:attrNameLst>
                                          <p:attrName>style.visibility</p:attrName>
                                        </p:attrNameLst>
                                      </p:cBhvr>
                                      <p:to>
                                        <p:strVal val="visible"/>
                                      </p:to>
                                    </p:set>
                                    <p:animEffect transition="in" filter="circle(in)">
                                      <p:cBhvr>
                                        <p:cTn id="7" dur="2000"/>
                                        <p:tgtEl>
                                          <p:spTgt spid="20483">
                                            <p:txEl>
                                              <p:pRg st="9" end="9"/>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483">
                                            <p:txEl>
                                              <p:pRg st="10" end="10"/>
                                            </p:txEl>
                                          </p:spTgt>
                                        </p:tgtEl>
                                        <p:attrNameLst>
                                          <p:attrName>style.visibility</p:attrName>
                                        </p:attrNameLst>
                                      </p:cBhvr>
                                      <p:to>
                                        <p:strVal val="visible"/>
                                      </p:to>
                                    </p:set>
                                    <p:animEffect transition="in" filter="circle(in)">
                                      <p:cBhvr>
                                        <p:cTn id="12" dur="2000"/>
                                        <p:tgtEl>
                                          <p:spTgt spid="20483">
                                            <p:txEl>
                                              <p:pRg st="10" end="1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483">
                                            <p:txEl>
                                              <p:pRg st="11" end="11"/>
                                            </p:txEl>
                                          </p:spTgt>
                                        </p:tgtEl>
                                        <p:attrNameLst>
                                          <p:attrName>style.visibility</p:attrName>
                                        </p:attrNameLst>
                                      </p:cBhvr>
                                      <p:to>
                                        <p:strVal val="visible"/>
                                      </p:to>
                                    </p:set>
                                    <p:animEffect transition="in" filter="circle(in)">
                                      <p:cBhvr>
                                        <p:cTn id="17" dur="2000"/>
                                        <p:tgtEl>
                                          <p:spTgt spid="20483">
                                            <p:txEl>
                                              <p:pRg st="11" end="1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0483">
                                            <p:txEl>
                                              <p:pRg st="12" end="12"/>
                                            </p:txEl>
                                          </p:spTgt>
                                        </p:tgtEl>
                                        <p:attrNameLst>
                                          <p:attrName>style.visibility</p:attrName>
                                        </p:attrNameLst>
                                      </p:cBhvr>
                                      <p:to>
                                        <p:strVal val="visible"/>
                                      </p:to>
                                    </p:set>
                                    <p:animEffect transition="in" filter="circle(in)">
                                      <p:cBhvr>
                                        <p:cTn id="22" dur="2000"/>
                                        <p:tgtEl>
                                          <p:spTgt spid="20483">
                                            <p:txEl>
                                              <p:pRg st="12" end="1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0483">
                                            <p:txEl>
                                              <p:pRg st="13" end="13"/>
                                            </p:txEl>
                                          </p:spTgt>
                                        </p:tgtEl>
                                        <p:attrNameLst>
                                          <p:attrName>style.visibility</p:attrName>
                                        </p:attrNameLst>
                                      </p:cBhvr>
                                      <p:to>
                                        <p:strVal val="visible"/>
                                      </p:to>
                                    </p:set>
                                    <p:animEffect transition="in" filter="circle(in)">
                                      <p:cBhvr>
                                        <p:cTn id="27" dur="2000"/>
                                        <p:tgtEl>
                                          <p:spTgt spid="20483">
                                            <p:txEl>
                                              <p:pRg st="13" end="1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0483">
                                            <p:txEl>
                                              <p:pRg st="14" end="14"/>
                                            </p:txEl>
                                          </p:spTgt>
                                        </p:tgtEl>
                                        <p:attrNameLst>
                                          <p:attrName>style.visibility</p:attrName>
                                        </p:attrNameLst>
                                      </p:cBhvr>
                                      <p:to>
                                        <p:strVal val="visible"/>
                                      </p:to>
                                    </p:set>
                                    <p:animEffect transition="in" filter="circle(in)">
                                      <p:cBhvr>
                                        <p:cTn id="32" dur="2000"/>
                                        <p:tgtEl>
                                          <p:spTgt spid="20483">
                                            <p:txEl>
                                              <p:pRg st="14" end="1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0483">
                                            <p:txEl>
                                              <p:pRg st="15" end="15"/>
                                            </p:txEl>
                                          </p:spTgt>
                                        </p:tgtEl>
                                        <p:attrNameLst>
                                          <p:attrName>style.visibility</p:attrName>
                                        </p:attrNameLst>
                                      </p:cBhvr>
                                      <p:to>
                                        <p:strVal val="visible"/>
                                      </p:to>
                                    </p:set>
                                    <p:animEffect transition="in" filter="circle(in)">
                                      <p:cBhvr>
                                        <p:cTn id="37" dur="2000"/>
                                        <p:tgtEl>
                                          <p:spTgt spid="20483">
                                            <p:txEl>
                                              <p:pRg st="15" end="1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20483">
                                            <p:txEl>
                                              <p:pRg st="16" end="16"/>
                                            </p:txEl>
                                          </p:spTgt>
                                        </p:tgtEl>
                                        <p:attrNameLst>
                                          <p:attrName>style.visibility</p:attrName>
                                        </p:attrNameLst>
                                      </p:cBhvr>
                                      <p:to>
                                        <p:strVal val="visible"/>
                                      </p:to>
                                    </p:set>
                                    <p:animEffect transition="in" filter="circle(in)">
                                      <p:cBhvr>
                                        <p:cTn id="42" dur="2000"/>
                                        <p:tgtEl>
                                          <p:spTgt spid="20483">
                                            <p:txEl>
                                              <p:pRg st="16" end="1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20483">
                                            <p:txEl>
                                              <p:pRg st="17" end="17"/>
                                            </p:txEl>
                                          </p:spTgt>
                                        </p:tgtEl>
                                        <p:attrNameLst>
                                          <p:attrName>style.visibility</p:attrName>
                                        </p:attrNameLst>
                                      </p:cBhvr>
                                      <p:to>
                                        <p:strVal val="visible"/>
                                      </p:to>
                                    </p:set>
                                    <p:animEffect transition="in" filter="circle(in)">
                                      <p:cBhvr>
                                        <p:cTn id="47" dur="2000"/>
                                        <p:tgtEl>
                                          <p:spTgt spid="20483">
                                            <p:txEl>
                                              <p:pRg st="17" end="1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20483">
                                            <p:txEl>
                                              <p:pRg st="18" end="18"/>
                                            </p:txEl>
                                          </p:spTgt>
                                        </p:tgtEl>
                                        <p:attrNameLst>
                                          <p:attrName>style.visibility</p:attrName>
                                        </p:attrNameLst>
                                      </p:cBhvr>
                                      <p:to>
                                        <p:strVal val="visible"/>
                                      </p:to>
                                    </p:set>
                                    <p:animEffect transition="in" filter="circle(in)">
                                      <p:cBhvr>
                                        <p:cTn id="52" dur="2000"/>
                                        <p:tgtEl>
                                          <p:spTgt spid="20483">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7C881-98A0-1EEE-9AA1-A8E37848E24A}"/>
              </a:ext>
            </a:extLst>
          </p:cNvPr>
          <p:cNvSpPr>
            <a:spLocks noGrp="1"/>
          </p:cNvSpPr>
          <p:nvPr>
            <p:ph type="title"/>
          </p:nvPr>
        </p:nvSpPr>
        <p:spPr>
          <a:xfrm>
            <a:off x="1317072" y="167780"/>
            <a:ext cx="9286612" cy="1476462"/>
          </a:xfrm>
        </p:spPr>
        <p:txBody>
          <a:bodyPr>
            <a:normAutofit/>
          </a:bodyPr>
          <a:lstStyle/>
          <a:p>
            <a:r>
              <a:rPr lang="en-US" sz="4400" dirty="0"/>
              <a:t>Objectives:</a:t>
            </a:r>
          </a:p>
        </p:txBody>
      </p:sp>
      <p:sp>
        <p:nvSpPr>
          <p:cNvPr id="3" name="Content Placeholder 2">
            <a:extLst>
              <a:ext uri="{FF2B5EF4-FFF2-40B4-BE49-F238E27FC236}">
                <a16:creationId xmlns:a16="http://schemas.microsoft.com/office/drawing/2014/main" id="{5B7ED643-522E-4107-6A73-3C51E1B5676C}"/>
              </a:ext>
            </a:extLst>
          </p:cNvPr>
          <p:cNvSpPr>
            <a:spLocks noGrp="1"/>
          </p:cNvSpPr>
          <p:nvPr>
            <p:ph idx="1"/>
          </p:nvPr>
        </p:nvSpPr>
        <p:spPr>
          <a:xfrm>
            <a:off x="1442906" y="2021748"/>
            <a:ext cx="9076888" cy="3718280"/>
          </a:xfrm>
        </p:spPr>
        <p:txBody>
          <a:bodyPr>
            <a:normAutofit fontScale="92500"/>
          </a:bodyPr>
          <a:lstStyle/>
          <a:p>
            <a:pPr marL="0" indent="0">
              <a:buNone/>
            </a:pPr>
            <a:r>
              <a:rPr lang="en-US" sz="2400" dirty="0"/>
              <a:t>Upon completion of this presentation, students will be able to:</a:t>
            </a:r>
          </a:p>
          <a:p>
            <a:r>
              <a:rPr lang="en-US" sz="2400" dirty="0"/>
              <a:t>Identify the embryology of the thyroid gland.</a:t>
            </a:r>
          </a:p>
          <a:p>
            <a:r>
              <a:rPr lang="en-US" sz="2400" dirty="0"/>
              <a:t>Describe the normal anatomy and physiology of the thyroid gland, as well as relational anatomy.</a:t>
            </a:r>
          </a:p>
          <a:p>
            <a:r>
              <a:rPr lang="en-US" sz="2400" dirty="0"/>
              <a:t>Discuss laboratory values and clinical findings .</a:t>
            </a:r>
          </a:p>
          <a:p>
            <a:r>
              <a:rPr lang="en-US" sz="2400" dirty="0"/>
              <a:t>Describe the indications and sonographic examination of the thyroid.</a:t>
            </a:r>
          </a:p>
          <a:p>
            <a:r>
              <a:rPr lang="en-US" sz="2400" dirty="0"/>
              <a:t>Identify lymph node levels and the significance of lymph node mapping.</a:t>
            </a:r>
          </a:p>
          <a:p>
            <a:r>
              <a:rPr lang="en-US" sz="2400" dirty="0"/>
              <a:t>Recognize thyroid pathologic conditions and their sonographic appearances.</a:t>
            </a:r>
          </a:p>
        </p:txBody>
      </p:sp>
    </p:spTree>
    <p:extLst>
      <p:ext uri="{BB962C8B-B14F-4D97-AF65-F5344CB8AC3E}">
        <p14:creationId xmlns:p14="http://schemas.microsoft.com/office/powerpoint/2010/main" val="966704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249"/>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249"/>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249"/>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249"/>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249"/>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936EA1B2-C691-7D15-8226-3F2783FA9B54}"/>
              </a:ext>
            </a:extLst>
          </p:cNvPr>
          <p:cNvSpPr>
            <a:spLocks noGrp="1" noChangeArrowheads="1"/>
          </p:cNvSpPr>
          <p:nvPr>
            <p:ph type="title"/>
          </p:nvPr>
        </p:nvSpPr>
        <p:spPr>
          <a:xfrm>
            <a:off x="1731264" y="218114"/>
            <a:ext cx="8229600" cy="1090569"/>
          </a:xfrm>
        </p:spPr>
        <p:txBody>
          <a:bodyPr/>
          <a:lstStyle/>
          <a:p>
            <a:pPr eaLnBrk="1" hangingPunct="1">
              <a:defRPr/>
            </a:pPr>
            <a:r>
              <a:rPr lang="en-US" dirty="0">
                <a:solidFill>
                  <a:srgbClr val="FF0000"/>
                </a:solidFill>
              </a:rPr>
              <a:t> </a:t>
            </a:r>
            <a:r>
              <a:rPr lang="en-US" sz="4400" dirty="0">
                <a:solidFill>
                  <a:schemeClr val="tx1">
                    <a:lumMod val="50000"/>
                  </a:schemeClr>
                </a:solidFill>
              </a:rPr>
              <a:t>Thyroid Function Tests</a:t>
            </a:r>
          </a:p>
        </p:txBody>
      </p:sp>
      <p:sp>
        <p:nvSpPr>
          <p:cNvPr id="21507" name="Rectangle 3">
            <a:extLst>
              <a:ext uri="{FF2B5EF4-FFF2-40B4-BE49-F238E27FC236}">
                <a16:creationId xmlns:a16="http://schemas.microsoft.com/office/drawing/2014/main" id="{A6ABEC85-A449-2061-A7C1-B02AB517DBB6}"/>
              </a:ext>
            </a:extLst>
          </p:cNvPr>
          <p:cNvSpPr>
            <a:spLocks noGrp="1" noChangeArrowheads="1"/>
          </p:cNvSpPr>
          <p:nvPr>
            <p:ph idx="1"/>
          </p:nvPr>
        </p:nvSpPr>
        <p:spPr>
          <a:xfrm>
            <a:off x="1795244" y="1770077"/>
            <a:ext cx="8415556" cy="4706923"/>
          </a:xfrm>
        </p:spPr>
        <p:txBody>
          <a:bodyPr/>
          <a:lstStyle/>
          <a:p>
            <a:pPr eaLnBrk="1" hangingPunct="1">
              <a:lnSpc>
                <a:spcPct val="90000"/>
              </a:lnSpc>
              <a:defRPr/>
            </a:pPr>
            <a:r>
              <a:rPr lang="en-US" sz="2400" dirty="0"/>
              <a:t>Nuclear medicine used to determine function of thyroid:  iodine uptake scan and thyroid scan</a:t>
            </a:r>
          </a:p>
          <a:p>
            <a:pPr eaLnBrk="1" hangingPunct="1">
              <a:lnSpc>
                <a:spcPct val="90000"/>
              </a:lnSpc>
              <a:defRPr/>
            </a:pPr>
            <a:endParaRPr lang="en-US" sz="2400" dirty="0"/>
          </a:p>
          <a:p>
            <a:pPr eaLnBrk="1" hangingPunct="1">
              <a:lnSpc>
                <a:spcPct val="90000"/>
              </a:lnSpc>
              <a:defRPr/>
            </a:pPr>
            <a:r>
              <a:rPr lang="en-US" sz="2400" dirty="0"/>
              <a:t>Laboratory tests for thyroid measure amount of:</a:t>
            </a:r>
          </a:p>
          <a:p>
            <a:pPr marL="0" indent="0">
              <a:buNone/>
              <a:defRPr/>
            </a:pPr>
            <a:r>
              <a:rPr lang="en-US" sz="2400" dirty="0"/>
              <a:t>     -T</a:t>
            </a:r>
            <a:r>
              <a:rPr lang="en-US" sz="2400" baseline="-25000" dirty="0"/>
              <a:t>3</a:t>
            </a:r>
            <a:r>
              <a:rPr lang="en-US" sz="2400" dirty="0"/>
              <a:t> or T</a:t>
            </a:r>
            <a:r>
              <a:rPr lang="en-US" sz="2400" baseline="-25000" dirty="0"/>
              <a:t>4</a:t>
            </a:r>
            <a:r>
              <a:rPr lang="en-US" sz="2400" dirty="0"/>
              <a:t> </a:t>
            </a:r>
          </a:p>
          <a:p>
            <a:pPr marL="0" indent="0">
              <a:buNone/>
              <a:defRPr/>
            </a:pPr>
            <a:r>
              <a:rPr lang="en-US" sz="2400" dirty="0"/>
              <a:t>     -TSH</a:t>
            </a:r>
          </a:p>
          <a:p>
            <a:pPr marL="0" indent="0">
              <a:buNone/>
              <a:defRPr/>
            </a:pPr>
            <a:endParaRPr lang="en-US"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91C39-EB22-74B8-ED84-5ECC0081C031}"/>
              </a:ext>
            </a:extLst>
          </p:cNvPr>
          <p:cNvSpPr>
            <a:spLocks noGrp="1"/>
          </p:cNvSpPr>
          <p:nvPr>
            <p:ph type="title"/>
          </p:nvPr>
        </p:nvSpPr>
        <p:spPr>
          <a:xfrm>
            <a:off x="2231136" y="167780"/>
            <a:ext cx="7729728" cy="1283516"/>
          </a:xfrm>
        </p:spPr>
        <p:txBody>
          <a:bodyPr/>
          <a:lstStyle/>
          <a:p>
            <a:pPr>
              <a:defRPr/>
            </a:pPr>
            <a:r>
              <a:rPr lang="en-US" dirty="0">
                <a:solidFill>
                  <a:schemeClr val="tx1">
                    <a:lumMod val="50000"/>
                  </a:schemeClr>
                </a:solidFill>
              </a:rPr>
              <a:t> </a:t>
            </a:r>
            <a:r>
              <a:rPr lang="en-US" sz="4000" dirty="0">
                <a:solidFill>
                  <a:schemeClr val="tx1">
                    <a:lumMod val="50000"/>
                  </a:schemeClr>
                </a:solidFill>
              </a:rPr>
              <a:t>Thyroid Function tests</a:t>
            </a:r>
          </a:p>
        </p:txBody>
      </p:sp>
      <p:pic>
        <p:nvPicPr>
          <p:cNvPr id="38915" name="Content Placeholder 5">
            <a:extLst>
              <a:ext uri="{FF2B5EF4-FFF2-40B4-BE49-F238E27FC236}">
                <a16:creationId xmlns:a16="http://schemas.microsoft.com/office/drawing/2014/main" id="{CF180F9A-6DEF-6645-8A12-1E56F02D2A3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142687" y="2014538"/>
            <a:ext cx="3352101" cy="3200400"/>
          </a:xfrm>
        </p:spPr>
      </p:pic>
      <p:pic>
        <p:nvPicPr>
          <p:cNvPr id="38917" name="Picture 6">
            <a:extLst>
              <a:ext uri="{FF2B5EF4-FFF2-40B4-BE49-F238E27FC236}">
                <a16:creationId xmlns:a16="http://schemas.microsoft.com/office/drawing/2014/main" id="{D250EE96-24EC-8456-2A88-0556ACF6DF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199" y="2014538"/>
            <a:ext cx="3475139"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Rectangle 2">
            <a:extLst>
              <a:ext uri="{FF2B5EF4-FFF2-40B4-BE49-F238E27FC236}">
                <a16:creationId xmlns:a16="http://schemas.microsoft.com/office/drawing/2014/main" id="{DE11B645-EC8E-0757-8CE4-50BAD34A29A9}"/>
              </a:ext>
            </a:extLst>
          </p:cNvPr>
          <p:cNvSpPr>
            <a:spLocks noChangeArrowheads="1"/>
          </p:cNvSpPr>
          <p:nvPr/>
        </p:nvSpPr>
        <p:spPr bwMode="auto">
          <a:xfrm>
            <a:off x="2209800" y="3008313"/>
            <a:ext cx="7772400" cy="308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lnSpc>
                <a:spcPct val="90000"/>
              </a:lnSpc>
              <a:spcBef>
                <a:spcPct val="0"/>
              </a:spcBef>
              <a:buClrTx/>
              <a:buSzTx/>
              <a:buFontTx/>
              <a:buNone/>
            </a:pPr>
            <a:endParaRPr lang="en-US" altLang="en-US" sz="1800" dirty="0">
              <a:solidFill>
                <a:srgbClr val="FFC000"/>
              </a:solidFill>
            </a:endParaRPr>
          </a:p>
          <a:p>
            <a:pPr eaLnBrk="1" hangingPunct="1">
              <a:lnSpc>
                <a:spcPct val="90000"/>
              </a:lnSpc>
              <a:spcBef>
                <a:spcPct val="0"/>
              </a:spcBef>
              <a:buClrTx/>
              <a:buSzTx/>
              <a:buFontTx/>
              <a:buNone/>
            </a:pPr>
            <a:endParaRPr lang="en-US" altLang="en-US" sz="1800" dirty="0">
              <a:solidFill>
                <a:srgbClr val="FFC000"/>
              </a:solidFill>
            </a:endParaRPr>
          </a:p>
          <a:p>
            <a:pPr eaLnBrk="1" hangingPunct="1">
              <a:lnSpc>
                <a:spcPct val="90000"/>
              </a:lnSpc>
              <a:spcBef>
                <a:spcPct val="0"/>
              </a:spcBef>
              <a:buClrTx/>
              <a:buSzTx/>
              <a:buFontTx/>
              <a:buNone/>
            </a:pPr>
            <a:endParaRPr lang="en-US" altLang="en-US" sz="1800" dirty="0">
              <a:solidFill>
                <a:srgbClr val="FFC000"/>
              </a:solidFill>
            </a:endParaRPr>
          </a:p>
          <a:p>
            <a:pPr eaLnBrk="1" hangingPunct="1">
              <a:lnSpc>
                <a:spcPct val="90000"/>
              </a:lnSpc>
              <a:spcBef>
                <a:spcPct val="0"/>
              </a:spcBef>
              <a:buClrTx/>
              <a:buSzTx/>
              <a:buFontTx/>
              <a:buNone/>
            </a:pPr>
            <a:endParaRPr lang="en-US" altLang="en-US" sz="1800" dirty="0">
              <a:solidFill>
                <a:srgbClr val="FFC000"/>
              </a:solidFill>
            </a:endParaRPr>
          </a:p>
          <a:p>
            <a:pPr eaLnBrk="1" hangingPunct="1">
              <a:lnSpc>
                <a:spcPct val="90000"/>
              </a:lnSpc>
              <a:spcBef>
                <a:spcPct val="0"/>
              </a:spcBef>
              <a:buClrTx/>
              <a:buSzTx/>
              <a:buFontTx/>
              <a:buNone/>
            </a:pPr>
            <a:endParaRPr lang="en-US" altLang="en-US" sz="1800" dirty="0">
              <a:solidFill>
                <a:srgbClr val="FFC000"/>
              </a:solidFill>
            </a:endParaRPr>
          </a:p>
          <a:p>
            <a:pPr eaLnBrk="1" hangingPunct="1">
              <a:lnSpc>
                <a:spcPct val="90000"/>
              </a:lnSpc>
              <a:spcBef>
                <a:spcPct val="0"/>
              </a:spcBef>
              <a:buClrTx/>
              <a:buSzTx/>
              <a:buFontTx/>
              <a:buNone/>
            </a:pPr>
            <a:endParaRPr lang="en-US" altLang="en-US" sz="1800" dirty="0">
              <a:solidFill>
                <a:srgbClr val="FFC000"/>
              </a:solidFill>
            </a:endParaRPr>
          </a:p>
          <a:p>
            <a:pPr eaLnBrk="1" hangingPunct="1">
              <a:lnSpc>
                <a:spcPct val="90000"/>
              </a:lnSpc>
              <a:spcBef>
                <a:spcPct val="0"/>
              </a:spcBef>
              <a:buClrTx/>
              <a:buSzTx/>
              <a:buFontTx/>
              <a:buNone/>
            </a:pPr>
            <a:endParaRPr lang="en-US" altLang="en-US" sz="1800" dirty="0">
              <a:solidFill>
                <a:srgbClr val="FFC000"/>
              </a:solidFill>
            </a:endParaRPr>
          </a:p>
          <a:p>
            <a:pPr eaLnBrk="1" hangingPunct="1">
              <a:lnSpc>
                <a:spcPct val="90000"/>
              </a:lnSpc>
              <a:spcBef>
                <a:spcPct val="0"/>
              </a:spcBef>
              <a:buClrTx/>
              <a:buSzTx/>
              <a:buFontTx/>
              <a:buNone/>
            </a:pPr>
            <a:endParaRPr lang="en-US" altLang="en-US" sz="1800" dirty="0">
              <a:solidFill>
                <a:srgbClr val="FFC000"/>
              </a:solidFill>
            </a:endParaRPr>
          </a:p>
          <a:p>
            <a:pPr eaLnBrk="1" hangingPunct="1">
              <a:lnSpc>
                <a:spcPct val="90000"/>
              </a:lnSpc>
              <a:spcBef>
                <a:spcPct val="0"/>
              </a:spcBef>
              <a:buClrTx/>
              <a:buSzTx/>
              <a:buFontTx/>
              <a:buNone/>
            </a:pPr>
            <a:endParaRPr lang="en-US" altLang="en-US" sz="1800" dirty="0">
              <a:solidFill>
                <a:srgbClr val="FFC000"/>
              </a:solidFill>
            </a:endParaRPr>
          </a:p>
          <a:p>
            <a:pPr eaLnBrk="1" hangingPunct="1">
              <a:lnSpc>
                <a:spcPct val="90000"/>
              </a:lnSpc>
              <a:spcBef>
                <a:spcPct val="0"/>
              </a:spcBef>
              <a:buClrTx/>
              <a:buSzTx/>
              <a:buFontTx/>
              <a:buNone/>
            </a:pPr>
            <a:endParaRPr lang="en-US" altLang="en-US" sz="1800" dirty="0">
              <a:solidFill>
                <a:srgbClr val="FFC000"/>
              </a:solidFill>
            </a:endParaRPr>
          </a:p>
          <a:p>
            <a:pPr eaLnBrk="1" hangingPunct="1">
              <a:lnSpc>
                <a:spcPct val="90000"/>
              </a:lnSpc>
              <a:spcBef>
                <a:spcPct val="0"/>
              </a:spcBef>
              <a:buClrTx/>
              <a:buSzTx/>
              <a:buFontTx/>
              <a:buNone/>
            </a:pPr>
            <a:r>
              <a:rPr lang="en-US" altLang="en-US" sz="1800" dirty="0">
                <a:solidFill>
                  <a:schemeClr val="tx1">
                    <a:lumMod val="95000"/>
                  </a:schemeClr>
                </a:solidFill>
              </a:rPr>
              <a:t>Nuclear medicine used to determine function of thyroid: iodine uptake scan and thyroid scan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ECA0E-8E0B-A5DC-2BD6-58C76871CE16}"/>
              </a:ext>
            </a:extLst>
          </p:cNvPr>
          <p:cNvSpPr>
            <a:spLocks noGrp="1"/>
          </p:cNvSpPr>
          <p:nvPr>
            <p:ph type="title"/>
          </p:nvPr>
        </p:nvSpPr>
        <p:spPr>
          <a:xfrm>
            <a:off x="2743200" y="159392"/>
            <a:ext cx="6837028" cy="1224792"/>
          </a:xfrm>
        </p:spPr>
        <p:txBody>
          <a:bodyPr>
            <a:normAutofit fontScale="90000"/>
          </a:bodyPr>
          <a:lstStyle/>
          <a:p>
            <a:r>
              <a:rPr lang="en-US" sz="4400" dirty="0"/>
              <a:t>Indications for A thyroid ultrasound</a:t>
            </a:r>
          </a:p>
        </p:txBody>
      </p:sp>
      <p:sp>
        <p:nvSpPr>
          <p:cNvPr id="3" name="Content Placeholder 2">
            <a:extLst>
              <a:ext uri="{FF2B5EF4-FFF2-40B4-BE49-F238E27FC236}">
                <a16:creationId xmlns:a16="http://schemas.microsoft.com/office/drawing/2014/main" id="{0C0E1DE1-BC56-4840-31A1-EB3A0E804F2B}"/>
              </a:ext>
            </a:extLst>
          </p:cNvPr>
          <p:cNvSpPr>
            <a:spLocks noGrp="1"/>
          </p:cNvSpPr>
          <p:nvPr>
            <p:ph idx="1"/>
          </p:nvPr>
        </p:nvSpPr>
        <p:spPr>
          <a:xfrm>
            <a:off x="2231136" y="1702966"/>
            <a:ext cx="7729728" cy="4037062"/>
          </a:xfrm>
        </p:spPr>
        <p:txBody>
          <a:bodyPr/>
          <a:lstStyle/>
          <a:p>
            <a:r>
              <a:rPr lang="en-US" sz="2400" dirty="0"/>
              <a:t>Palpable enlargement</a:t>
            </a:r>
          </a:p>
          <a:p>
            <a:r>
              <a:rPr lang="en-US" sz="2400" dirty="0"/>
              <a:t>Abnormal labs (T3, T4, TSH)</a:t>
            </a:r>
          </a:p>
          <a:p>
            <a:r>
              <a:rPr lang="en-US" sz="2400" dirty="0"/>
              <a:t>Palpable mass in neck/thyroid</a:t>
            </a:r>
          </a:p>
          <a:p>
            <a:r>
              <a:rPr lang="en-US" sz="2400" dirty="0"/>
              <a:t>Swelling/asymmetry in neck</a:t>
            </a:r>
          </a:p>
          <a:p>
            <a:r>
              <a:rPr lang="en-US" sz="2400" dirty="0"/>
              <a:t>Redness or tenderness in neck</a:t>
            </a:r>
          </a:p>
          <a:p>
            <a:r>
              <a:rPr lang="en-US" sz="2400" dirty="0"/>
              <a:t>Hypercalcemia</a:t>
            </a:r>
          </a:p>
          <a:p>
            <a:r>
              <a:rPr lang="en-US" sz="2400" dirty="0"/>
              <a:t>Post-thyroidectomy</a:t>
            </a:r>
          </a:p>
          <a:p>
            <a:endParaRPr lang="en-US" dirty="0"/>
          </a:p>
          <a:p>
            <a:endParaRPr lang="en-US" dirty="0"/>
          </a:p>
        </p:txBody>
      </p:sp>
    </p:spTree>
    <p:extLst>
      <p:ext uri="{BB962C8B-B14F-4D97-AF65-F5344CB8AC3E}">
        <p14:creationId xmlns:p14="http://schemas.microsoft.com/office/powerpoint/2010/main" val="2001508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AD59BC7-2EBE-2BFB-F1F3-98FE2731FF20}"/>
              </a:ext>
            </a:extLst>
          </p:cNvPr>
          <p:cNvSpPr>
            <a:spLocks noGrp="1" noChangeArrowheads="1"/>
          </p:cNvSpPr>
          <p:nvPr>
            <p:ph type="title"/>
          </p:nvPr>
        </p:nvSpPr>
        <p:spPr>
          <a:xfrm>
            <a:off x="1644241" y="152401"/>
            <a:ext cx="8640661" cy="1374396"/>
          </a:xfrm>
        </p:spPr>
        <p:txBody>
          <a:bodyPr>
            <a:normAutofit fontScale="90000"/>
          </a:bodyPr>
          <a:lstStyle/>
          <a:p>
            <a:pPr eaLnBrk="1" hangingPunct="1">
              <a:defRPr/>
            </a:pPr>
            <a:r>
              <a:rPr lang="en-US" sz="4000" dirty="0">
                <a:solidFill>
                  <a:schemeClr val="tx1">
                    <a:lumMod val="50000"/>
                  </a:schemeClr>
                </a:solidFill>
              </a:rPr>
              <a:t>Sonographic Evaluation of the Thyroid gland</a:t>
            </a:r>
          </a:p>
        </p:txBody>
      </p:sp>
      <p:sp>
        <p:nvSpPr>
          <p:cNvPr id="22531" name="Rectangle 3">
            <a:extLst>
              <a:ext uri="{FF2B5EF4-FFF2-40B4-BE49-F238E27FC236}">
                <a16:creationId xmlns:a16="http://schemas.microsoft.com/office/drawing/2014/main" id="{775F5412-B15A-6B0E-DDF0-56C6CDDF5EBB}"/>
              </a:ext>
            </a:extLst>
          </p:cNvPr>
          <p:cNvSpPr>
            <a:spLocks noGrp="1" noChangeArrowheads="1"/>
          </p:cNvSpPr>
          <p:nvPr>
            <p:ph idx="1"/>
          </p:nvPr>
        </p:nvSpPr>
        <p:spPr>
          <a:xfrm>
            <a:off x="2231136" y="1904302"/>
            <a:ext cx="7729728" cy="3835726"/>
          </a:xfrm>
        </p:spPr>
        <p:txBody>
          <a:bodyPr/>
          <a:lstStyle/>
          <a:p>
            <a:pPr>
              <a:spcBef>
                <a:spcPts val="0"/>
              </a:spcBef>
              <a:defRPr/>
            </a:pPr>
            <a:r>
              <a:rPr lang="en-US" sz="2400" dirty="0"/>
              <a:t>Patient placed in supine position with pillow under both shoulders to provide moderate hyperextension of neck.</a:t>
            </a:r>
          </a:p>
          <a:p>
            <a:pPr>
              <a:spcBef>
                <a:spcPts val="0"/>
              </a:spcBef>
              <a:defRPr/>
            </a:pPr>
            <a:endParaRPr lang="en-US" sz="2400" dirty="0"/>
          </a:p>
          <a:p>
            <a:pPr>
              <a:spcBef>
                <a:spcPts val="0"/>
              </a:spcBef>
              <a:defRPr/>
            </a:pPr>
            <a:r>
              <a:rPr lang="en-US" sz="2400" dirty="0"/>
              <a:t>High-frequency (7.5- to 15-MHz) linear-array transducer should be used. </a:t>
            </a:r>
          </a:p>
          <a:p>
            <a:pPr eaLnBrk="1" hangingPunct="1">
              <a:defRPr/>
            </a:pPr>
            <a:endParaRPr lang="en-US" dirty="0"/>
          </a:p>
        </p:txBody>
      </p:sp>
      <p:pic>
        <p:nvPicPr>
          <p:cNvPr id="39941" name="Picture 1">
            <a:extLst>
              <a:ext uri="{FF2B5EF4-FFF2-40B4-BE49-F238E27FC236}">
                <a16:creationId xmlns:a16="http://schemas.microsoft.com/office/drawing/2014/main" id="{839FA24C-5A9B-392E-5528-E2C1661F01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219662"/>
            <a:ext cx="5943600" cy="24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7BE94359-E3DB-19A5-7433-C169EDC489F5}"/>
              </a:ext>
            </a:extLst>
          </p:cNvPr>
          <p:cNvSpPr>
            <a:spLocks noGrp="1" noChangeArrowheads="1"/>
          </p:cNvSpPr>
          <p:nvPr>
            <p:ph type="title"/>
          </p:nvPr>
        </p:nvSpPr>
        <p:spPr>
          <a:xfrm>
            <a:off x="2315026" y="159391"/>
            <a:ext cx="7729728" cy="1602297"/>
          </a:xfrm>
        </p:spPr>
        <p:txBody>
          <a:bodyPr>
            <a:normAutofit/>
          </a:bodyPr>
          <a:lstStyle/>
          <a:p>
            <a:pPr eaLnBrk="1" hangingPunct="1">
              <a:defRPr/>
            </a:pPr>
            <a:r>
              <a:rPr lang="en-US" sz="4000" dirty="0">
                <a:solidFill>
                  <a:schemeClr val="tx1">
                    <a:lumMod val="50000"/>
                  </a:schemeClr>
                </a:solidFill>
              </a:rPr>
              <a:t>Sonographic Evaluation of the Thyroid: Sagittal</a:t>
            </a:r>
            <a:endParaRPr lang="en-US" sz="4000" b="1" dirty="0">
              <a:solidFill>
                <a:schemeClr val="tx1">
                  <a:lumMod val="50000"/>
                </a:schemeClr>
              </a:solidFill>
            </a:endParaRPr>
          </a:p>
        </p:txBody>
      </p:sp>
      <p:pic>
        <p:nvPicPr>
          <p:cNvPr id="41988" name="Picture 1">
            <a:extLst>
              <a:ext uri="{FF2B5EF4-FFF2-40B4-BE49-F238E27FC236}">
                <a16:creationId xmlns:a16="http://schemas.microsoft.com/office/drawing/2014/main" id="{22276F35-4A70-5172-A126-3B5EBE88C441}"/>
              </a:ext>
            </a:extLst>
          </p:cNvPr>
          <p:cNvPicPr>
            <a:picLocks noChangeAspect="1"/>
          </p:cNvPicPr>
          <p:nvPr/>
        </p:nvPicPr>
        <p:blipFill>
          <a:blip r:embed="rId3">
            <a:extLst>
              <a:ext uri="{28A0092B-C50C-407E-A947-70E740481C1C}">
                <a14:useLocalDpi xmlns:a14="http://schemas.microsoft.com/office/drawing/2010/main" val="0"/>
              </a:ext>
            </a:extLst>
          </a:blip>
          <a:srcRect l="14066" t="7175" r="15604" b="-443"/>
          <a:stretch>
            <a:fillRect/>
          </a:stretch>
        </p:blipFill>
        <p:spPr bwMode="auto">
          <a:xfrm>
            <a:off x="1524001" y="2618064"/>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2">
            <a:extLst>
              <a:ext uri="{FF2B5EF4-FFF2-40B4-BE49-F238E27FC236}">
                <a16:creationId xmlns:a16="http://schemas.microsoft.com/office/drawing/2014/main" id="{3BF72D29-32DE-EB2F-284C-3D8CD5BF5C29}"/>
              </a:ext>
            </a:extLst>
          </p:cNvPr>
          <p:cNvPicPr>
            <a:picLocks noChangeAspect="1"/>
          </p:cNvPicPr>
          <p:nvPr/>
        </p:nvPicPr>
        <p:blipFill>
          <a:blip r:embed="rId4">
            <a:extLst>
              <a:ext uri="{28A0092B-C50C-407E-A947-70E740481C1C}">
                <a14:useLocalDpi xmlns:a14="http://schemas.microsoft.com/office/drawing/2010/main" val="0"/>
              </a:ext>
            </a:extLst>
          </a:blip>
          <a:srcRect l="11552" r="-121"/>
          <a:stretch>
            <a:fillRect/>
          </a:stretch>
        </p:blipFill>
        <p:spPr bwMode="auto">
          <a:xfrm>
            <a:off x="4572001" y="2618064"/>
            <a:ext cx="35369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5">
            <a:extLst>
              <a:ext uri="{FF2B5EF4-FFF2-40B4-BE49-F238E27FC236}">
                <a16:creationId xmlns:a16="http://schemas.microsoft.com/office/drawing/2014/main" id="{69FA4BA8-192B-301A-E838-696CDE594B93}"/>
              </a:ext>
            </a:extLst>
          </p:cNvPr>
          <p:cNvPicPr>
            <a:picLocks noChangeAspect="1"/>
          </p:cNvPicPr>
          <p:nvPr/>
        </p:nvPicPr>
        <p:blipFill>
          <a:blip r:embed="rId5">
            <a:extLst>
              <a:ext uri="{28A0092B-C50C-407E-A947-70E740481C1C}">
                <a14:useLocalDpi xmlns:a14="http://schemas.microsoft.com/office/drawing/2010/main" val="0"/>
              </a:ext>
            </a:extLst>
          </a:blip>
          <a:srcRect l="10204" t="6902" r="14983"/>
          <a:stretch>
            <a:fillRect/>
          </a:stretch>
        </p:blipFill>
        <p:spPr bwMode="auto">
          <a:xfrm>
            <a:off x="8108951" y="2618064"/>
            <a:ext cx="28575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791A1-A676-79EE-8FA0-93E5DA677B90}"/>
              </a:ext>
            </a:extLst>
          </p:cNvPr>
          <p:cNvSpPr>
            <a:spLocks noGrp="1"/>
          </p:cNvSpPr>
          <p:nvPr>
            <p:ph type="title"/>
          </p:nvPr>
        </p:nvSpPr>
        <p:spPr>
          <a:xfrm>
            <a:off x="1981200" y="152400"/>
            <a:ext cx="8229600" cy="1371600"/>
          </a:xfrm>
        </p:spPr>
        <p:txBody>
          <a:bodyPr/>
          <a:lstStyle/>
          <a:p>
            <a:pPr>
              <a:defRPr/>
            </a:pPr>
            <a:r>
              <a:rPr lang="en-US" sz="3200" dirty="0">
                <a:solidFill>
                  <a:schemeClr val="tx1">
                    <a:lumMod val="50000"/>
                  </a:schemeClr>
                </a:solidFill>
              </a:rPr>
              <a:t>Sonographic Evaluation of the Thyroid: Transverse</a:t>
            </a:r>
            <a:endParaRPr lang="en-US" sz="3200" b="1" dirty="0">
              <a:solidFill>
                <a:schemeClr val="tx1">
                  <a:lumMod val="50000"/>
                </a:schemeClr>
              </a:solidFill>
            </a:endParaRPr>
          </a:p>
        </p:txBody>
      </p:sp>
      <p:pic>
        <p:nvPicPr>
          <p:cNvPr id="44036" name="Picture 2">
            <a:extLst>
              <a:ext uri="{FF2B5EF4-FFF2-40B4-BE49-F238E27FC236}">
                <a16:creationId xmlns:a16="http://schemas.microsoft.com/office/drawing/2014/main" id="{DCA15A7D-56FD-2F36-9C1C-DE171E5D5851}"/>
              </a:ext>
            </a:extLst>
          </p:cNvPr>
          <p:cNvPicPr>
            <a:picLocks noChangeAspect="1"/>
          </p:cNvPicPr>
          <p:nvPr/>
        </p:nvPicPr>
        <p:blipFill>
          <a:blip r:embed="rId3">
            <a:extLst>
              <a:ext uri="{28A0092B-C50C-407E-A947-70E740481C1C}">
                <a14:useLocalDpi xmlns:a14="http://schemas.microsoft.com/office/drawing/2010/main" val="0"/>
              </a:ext>
            </a:extLst>
          </a:blip>
          <a:srcRect l="11320" t="6837" r="13208"/>
          <a:stretch>
            <a:fillRect/>
          </a:stretch>
        </p:blipFill>
        <p:spPr bwMode="auto">
          <a:xfrm>
            <a:off x="1600200" y="2286000"/>
            <a:ext cx="2895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a:extLst>
              <a:ext uri="{FF2B5EF4-FFF2-40B4-BE49-F238E27FC236}">
                <a16:creationId xmlns:a16="http://schemas.microsoft.com/office/drawing/2014/main" id="{15EEA7D5-C58E-607C-2483-2E9A6DAB6650}"/>
              </a:ext>
            </a:extLst>
          </p:cNvPr>
          <p:cNvPicPr>
            <a:picLocks noChangeAspect="1"/>
          </p:cNvPicPr>
          <p:nvPr/>
        </p:nvPicPr>
        <p:blipFill>
          <a:blip r:embed="rId4">
            <a:extLst>
              <a:ext uri="{28A0092B-C50C-407E-A947-70E740481C1C}">
                <a14:useLocalDpi xmlns:a14="http://schemas.microsoft.com/office/drawing/2010/main" val="0"/>
              </a:ext>
            </a:extLst>
          </a:blip>
          <a:srcRect l="9888" t="9525" r="16020"/>
          <a:stretch>
            <a:fillRect/>
          </a:stretch>
        </p:blipFill>
        <p:spPr bwMode="auto">
          <a:xfrm>
            <a:off x="4589463" y="2285999"/>
            <a:ext cx="2819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6">
            <a:extLst>
              <a:ext uri="{FF2B5EF4-FFF2-40B4-BE49-F238E27FC236}">
                <a16:creationId xmlns:a16="http://schemas.microsoft.com/office/drawing/2014/main" id="{00F0A895-0890-737E-260C-FA684F6F7C05}"/>
              </a:ext>
            </a:extLst>
          </p:cNvPr>
          <p:cNvPicPr>
            <a:picLocks noChangeAspect="1"/>
          </p:cNvPicPr>
          <p:nvPr/>
        </p:nvPicPr>
        <p:blipFill>
          <a:blip r:embed="rId5">
            <a:extLst>
              <a:ext uri="{28A0092B-C50C-407E-A947-70E740481C1C}">
                <a14:useLocalDpi xmlns:a14="http://schemas.microsoft.com/office/drawing/2010/main" val="0"/>
              </a:ext>
            </a:extLst>
          </a:blip>
          <a:srcRect l="7196" t="3551" r="15468"/>
          <a:stretch>
            <a:fillRect/>
          </a:stretch>
        </p:blipFill>
        <p:spPr bwMode="auto">
          <a:xfrm>
            <a:off x="7504113" y="2286000"/>
            <a:ext cx="2895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40323-B98B-5011-DDBE-30DD801C8D90}"/>
              </a:ext>
            </a:extLst>
          </p:cNvPr>
          <p:cNvSpPr>
            <a:spLocks/>
          </p:cNvSpPr>
          <p:nvPr/>
        </p:nvSpPr>
        <p:spPr bwMode="auto">
          <a:xfrm>
            <a:off x="1981200" y="139700"/>
            <a:ext cx="83820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sz="3200" kern="0" dirty="0">
                <a:solidFill>
                  <a:schemeClr val="tx1">
                    <a:lumMod val="50000"/>
                  </a:schemeClr>
                </a:solidFill>
                <a:latin typeface="+mj-lt"/>
                <a:ea typeface="+mj-ea"/>
                <a:cs typeface="+mj-cs"/>
              </a:rPr>
              <a:t>Sonographic Evaluation of the Thyroid</a:t>
            </a:r>
            <a:endParaRPr lang="en-US" sz="3200" b="1" kern="0" dirty="0">
              <a:solidFill>
                <a:schemeClr val="tx1">
                  <a:lumMod val="50000"/>
                </a:schemeClr>
              </a:solidFill>
              <a:latin typeface="+mj-lt"/>
              <a:ea typeface="+mj-ea"/>
              <a:cs typeface="+mj-cs"/>
            </a:endParaRPr>
          </a:p>
        </p:txBody>
      </p:sp>
      <p:pic>
        <p:nvPicPr>
          <p:cNvPr id="46084" name="Picture 2">
            <a:extLst>
              <a:ext uri="{FF2B5EF4-FFF2-40B4-BE49-F238E27FC236}">
                <a16:creationId xmlns:a16="http://schemas.microsoft.com/office/drawing/2014/main" id="{10D48E8B-0AD0-138B-31A3-E2BB9111657C}"/>
              </a:ext>
            </a:extLst>
          </p:cNvPr>
          <p:cNvPicPr>
            <a:picLocks noChangeAspect="1"/>
          </p:cNvPicPr>
          <p:nvPr/>
        </p:nvPicPr>
        <p:blipFill>
          <a:blip r:embed="rId3">
            <a:extLst>
              <a:ext uri="{28A0092B-C50C-407E-A947-70E740481C1C}">
                <a14:useLocalDpi xmlns:a14="http://schemas.microsoft.com/office/drawing/2010/main" val="0"/>
              </a:ext>
            </a:extLst>
          </a:blip>
          <a:srcRect l="9950" t="5302"/>
          <a:stretch>
            <a:fillRect/>
          </a:stretch>
        </p:blipFill>
        <p:spPr bwMode="auto">
          <a:xfrm>
            <a:off x="2286000" y="2057400"/>
            <a:ext cx="8001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834B-0C47-F321-32E9-CE5BDA7E0E19}"/>
              </a:ext>
            </a:extLst>
          </p:cNvPr>
          <p:cNvSpPr>
            <a:spLocks/>
          </p:cNvSpPr>
          <p:nvPr/>
        </p:nvSpPr>
        <p:spPr bwMode="auto">
          <a:xfrm>
            <a:off x="1981200" y="139700"/>
            <a:ext cx="83820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sz="3200" kern="0" dirty="0">
                <a:solidFill>
                  <a:schemeClr val="tx1">
                    <a:lumMod val="50000"/>
                  </a:schemeClr>
                </a:solidFill>
                <a:latin typeface="+mj-lt"/>
                <a:ea typeface="+mj-ea"/>
                <a:cs typeface="+mj-cs"/>
              </a:rPr>
              <a:t>Sonographic Evaluation of the Thyroid</a:t>
            </a:r>
            <a:endParaRPr lang="en-US" sz="3200" b="1" kern="0" dirty="0">
              <a:solidFill>
                <a:schemeClr val="tx1">
                  <a:lumMod val="50000"/>
                </a:schemeClr>
              </a:solidFill>
              <a:latin typeface="+mj-lt"/>
              <a:ea typeface="+mj-ea"/>
              <a:cs typeface="+mj-cs"/>
            </a:endParaRPr>
          </a:p>
        </p:txBody>
      </p:sp>
      <p:pic>
        <p:nvPicPr>
          <p:cNvPr id="48132" name="Picture 2">
            <a:extLst>
              <a:ext uri="{FF2B5EF4-FFF2-40B4-BE49-F238E27FC236}">
                <a16:creationId xmlns:a16="http://schemas.microsoft.com/office/drawing/2014/main" id="{8097B5AC-4568-226C-B8E0-E458DB8C199D}"/>
              </a:ext>
            </a:extLst>
          </p:cNvPr>
          <p:cNvPicPr>
            <a:picLocks noChangeAspect="1"/>
          </p:cNvPicPr>
          <p:nvPr/>
        </p:nvPicPr>
        <p:blipFill>
          <a:blip r:embed="rId3">
            <a:extLst>
              <a:ext uri="{28A0092B-C50C-407E-A947-70E740481C1C}">
                <a14:useLocalDpi xmlns:a14="http://schemas.microsoft.com/office/drawing/2010/main" val="0"/>
              </a:ext>
            </a:extLst>
          </a:blip>
          <a:srcRect t="15598" b="13098"/>
          <a:stretch>
            <a:fillRect/>
          </a:stretch>
        </p:blipFill>
        <p:spPr bwMode="auto">
          <a:xfrm>
            <a:off x="3200400" y="1481138"/>
            <a:ext cx="5638800"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a:extLst>
              <a:ext uri="{FF2B5EF4-FFF2-40B4-BE49-F238E27FC236}">
                <a16:creationId xmlns:a16="http://schemas.microsoft.com/office/drawing/2014/main" id="{FE6BB979-75D7-5F0F-AD9B-15570122A2AB}"/>
              </a:ext>
            </a:extLst>
          </p:cNvPr>
          <p:cNvPicPr>
            <a:picLocks noChangeAspect="1"/>
          </p:cNvPicPr>
          <p:nvPr/>
        </p:nvPicPr>
        <p:blipFill>
          <a:blip r:embed="rId4">
            <a:extLst>
              <a:ext uri="{28A0092B-C50C-407E-A947-70E740481C1C}">
                <a14:useLocalDpi xmlns:a14="http://schemas.microsoft.com/office/drawing/2010/main" val="0"/>
              </a:ext>
            </a:extLst>
          </a:blip>
          <a:srcRect t="5244" b="32416"/>
          <a:stretch>
            <a:fillRect/>
          </a:stretch>
        </p:blipFill>
        <p:spPr bwMode="auto">
          <a:xfrm>
            <a:off x="3200400" y="3886200"/>
            <a:ext cx="56388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655C-25C9-A2EF-D366-18EC4434A40A}"/>
              </a:ext>
            </a:extLst>
          </p:cNvPr>
          <p:cNvSpPr>
            <a:spLocks/>
          </p:cNvSpPr>
          <p:nvPr/>
        </p:nvSpPr>
        <p:spPr bwMode="auto">
          <a:xfrm>
            <a:off x="1981200" y="139700"/>
            <a:ext cx="83820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sz="3200" kern="0" dirty="0">
                <a:solidFill>
                  <a:schemeClr val="tx1">
                    <a:lumMod val="50000"/>
                  </a:schemeClr>
                </a:solidFill>
                <a:latin typeface="+mj-lt"/>
                <a:ea typeface="+mj-ea"/>
                <a:cs typeface="+mj-cs"/>
              </a:rPr>
              <a:t>Sonographic Evaluation of the Thyroid</a:t>
            </a:r>
            <a:endParaRPr lang="en-US" sz="3200" b="1" kern="0" dirty="0">
              <a:solidFill>
                <a:schemeClr val="tx1">
                  <a:lumMod val="50000"/>
                </a:schemeClr>
              </a:solidFill>
              <a:latin typeface="+mj-lt"/>
              <a:ea typeface="+mj-ea"/>
              <a:cs typeface="+mj-cs"/>
            </a:endParaRPr>
          </a:p>
        </p:txBody>
      </p:sp>
      <p:sp>
        <p:nvSpPr>
          <p:cNvPr id="50181" name="Rectangle 4">
            <a:extLst>
              <a:ext uri="{FF2B5EF4-FFF2-40B4-BE49-F238E27FC236}">
                <a16:creationId xmlns:a16="http://schemas.microsoft.com/office/drawing/2014/main" id="{36C1821C-B413-6C09-835F-CB59561E6DD1}"/>
              </a:ext>
            </a:extLst>
          </p:cNvPr>
          <p:cNvSpPr>
            <a:spLocks noChangeArrowheads="1"/>
          </p:cNvSpPr>
          <p:nvPr/>
        </p:nvSpPr>
        <p:spPr bwMode="auto">
          <a:xfrm>
            <a:off x="1981200" y="2493964"/>
            <a:ext cx="8382000" cy="237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lnSpc>
                <a:spcPct val="107000"/>
              </a:lnSpc>
              <a:spcBef>
                <a:spcPct val="0"/>
              </a:spcBef>
              <a:spcAft>
                <a:spcPts val="800"/>
              </a:spcAft>
              <a:buClrTx/>
              <a:buSzTx/>
              <a:buNone/>
            </a:pPr>
            <a:endParaRPr lang="en-US" alt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None/>
            </a:pPr>
            <a:endParaRPr lang="en-US" alt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None/>
            </a:pPr>
            <a:endParaRPr lang="en-US" alt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None/>
            </a:pPr>
            <a:endParaRPr lang="en-US" alt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None/>
            </a:pPr>
            <a:endParaRPr lang="en-US" alt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None/>
            </a:pPr>
            <a:endParaRPr lang="en-US" altLang="en-US" sz="1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The Basics of Thyroid and Neck Ultrasound | SpringerLink">
            <a:extLst>
              <a:ext uri="{FF2B5EF4-FFF2-40B4-BE49-F238E27FC236}">
                <a16:creationId xmlns:a16="http://schemas.microsoft.com/office/drawing/2014/main" id="{7730ECA1-9C62-53CD-ADF1-C2301B8A87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209800"/>
            <a:ext cx="7543800" cy="45085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802A3-5FAD-50B3-466C-BC47B130BEF8}"/>
              </a:ext>
            </a:extLst>
          </p:cNvPr>
          <p:cNvSpPr>
            <a:spLocks/>
          </p:cNvSpPr>
          <p:nvPr/>
        </p:nvSpPr>
        <p:spPr bwMode="auto">
          <a:xfrm>
            <a:off x="1981200" y="139700"/>
            <a:ext cx="83820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sz="3200" kern="0" dirty="0">
                <a:solidFill>
                  <a:schemeClr val="tx1">
                    <a:lumMod val="50000"/>
                  </a:schemeClr>
                </a:solidFill>
                <a:latin typeface="+mj-lt"/>
                <a:ea typeface="+mj-ea"/>
                <a:cs typeface="+mj-cs"/>
              </a:rPr>
              <a:t>Sonographic Evaluation of the </a:t>
            </a:r>
          </a:p>
          <a:p>
            <a:pPr algn="ctr">
              <a:defRPr/>
            </a:pPr>
            <a:r>
              <a:rPr lang="en-US" sz="3200" kern="0" dirty="0">
                <a:solidFill>
                  <a:schemeClr val="tx1">
                    <a:lumMod val="50000"/>
                  </a:schemeClr>
                </a:solidFill>
                <a:latin typeface="+mj-lt"/>
                <a:ea typeface="+mj-ea"/>
                <a:cs typeface="+mj-cs"/>
              </a:rPr>
              <a:t>Isthmus</a:t>
            </a:r>
            <a:endParaRPr lang="en-US" sz="3200" b="1" kern="0" dirty="0">
              <a:solidFill>
                <a:schemeClr val="tx1">
                  <a:lumMod val="50000"/>
                </a:schemeClr>
              </a:solidFill>
              <a:latin typeface="+mj-lt"/>
              <a:ea typeface="+mj-ea"/>
              <a:cs typeface="+mj-cs"/>
            </a:endParaRPr>
          </a:p>
        </p:txBody>
      </p:sp>
      <p:pic>
        <p:nvPicPr>
          <p:cNvPr id="54276" name="Picture 2">
            <a:extLst>
              <a:ext uri="{FF2B5EF4-FFF2-40B4-BE49-F238E27FC236}">
                <a16:creationId xmlns:a16="http://schemas.microsoft.com/office/drawing/2014/main" id="{A6736172-42FA-1168-50C1-B9D029EEC0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46275" y="1828800"/>
            <a:ext cx="8153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57885-5548-CD1A-B26D-21BDC5A7C6FA}"/>
              </a:ext>
            </a:extLst>
          </p:cNvPr>
          <p:cNvSpPr>
            <a:spLocks noGrp="1"/>
          </p:cNvSpPr>
          <p:nvPr>
            <p:ph type="title"/>
          </p:nvPr>
        </p:nvSpPr>
        <p:spPr>
          <a:xfrm>
            <a:off x="2080134" y="109057"/>
            <a:ext cx="7729728" cy="1283515"/>
          </a:xfrm>
        </p:spPr>
        <p:txBody>
          <a:bodyPr>
            <a:normAutofit/>
          </a:bodyPr>
          <a:lstStyle/>
          <a:p>
            <a:r>
              <a:rPr lang="en-US" sz="4400" dirty="0"/>
              <a:t>Embryology</a:t>
            </a:r>
          </a:p>
        </p:txBody>
      </p:sp>
      <p:sp>
        <p:nvSpPr>
          <p:cNvPr id="3" name="Content Placeholder 2">
            <a:extLst>
              <a:ext uri="{FF2B5EF4-FFF2-40B4-BE49-F238E27FC236}">
                <a16:creationId xmlns:a16="http://schemas.microsoft.com/office/drawing/2014/main" id="{B1E63358-5C39-AA36-1582-03736401E06F}"/>
              </a:ext>
            </a:extLst>
          </p:cNvPr>
          <p:cNvSpPr>
            <a:spLocks noGrp="1"/>
          </p:cNvSpPr>
          <p:nvPr>
            <p:ph idx="1"/>
          </p:nvPr>
        </p:nvSpPr>
        <p:spPr>
          <a:xfrm>
            <a:off x="2080134" y="1744910"/>
            <a:ext cx="7880730" cy="3995117"/>
          </a:xfrm>
        </p:spPr>
        <p:txBody>
          <a:bodyPr>
            <a:normAutofit/>
          </a:bodyPr>
          <a:lstStyle/>
          <a:p>
            <a:r>
              <a:rPr lang="en-US" sz="2400" dirty="0"/>
              <a:t>First endocrine gland to develop</a:t>
            </a:r>
          </a:p>
          <a:p>
            <a:r>
              <a:rPr lang="en-US" sz="2400" dirty="0"/>
              <a:t>Develops at the floor of the primitive larynx at the same location as the base of the tongue and migrates inferiorly along the anterior neck to the lower neck anterior to the trachea.</a:t>
            </a:r>
          </a:p>
          <a:p>
            <a:r>
              <a:rPr lang="en-US" sz="2400" dirty="0"/>
              <a:t>Migration may leave behind embryonic remnants or ectopic    thyroid tissue that should atrophy but can form developmental cysts</a:t>
            </a:r>
          </a:p>
        </p:txBody>
      </p:sp>
    </p:spTree>
    <p:extLst>
      <p:ext uri="{BB962C8B-B14F-4D97-AF65-F5344CB8AC3E}">
        <p14:creationId xmlns:p14="http://schemas.microsoft.com/office/powerpoint/2010/main" val="1035832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6D696-F876-4233-45E0-39A531EF3915}"/>
              </a:ext>
            </a:extLst>
          </p:cNvPr>
          <p:cNvSpPr>
            <a:spLocks/>
          </p:cNvSpPr>
          <p:nvPr/>
        </p:nvSpPr>
        <p:spPr bwMode="auto">
          <a:xfrm>
            <a:off x="1981200" y="139700"/>
            <a:ext cx="83820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sz="4000" kern="0" dirty="0">
                <a:solidFill>
                  <a:schemeClr val="tx1">
                    <a:lumMod val="50000"/>
                  </a:schemeClr>
                </a:solidFill>
                <a:latin typeface="+mj-lt"/>
                <a:ea typeface="+mj-ea"/>
                <a:cs typeface="+mj-cs"/>
              </a:rPr>
              <a:t>Thyroid Measurements</a:t>
            </a:r>
            <a:endParaRPr lang="en-US" sz="3600" b="1" kern="0" dirty="0">
              <a:solidFill>
                <a:schemeClr val="tx1">
                  <a:lumMod val="50000"/>
                </a:schemeClr>
              </a:solidFill>
              <a:latin typeface="+mj-lt"/>
              <a:ea typeface="+mj-ea"/>
              <a:cs typeface="+mj-cs"/>
            </a:endParaRPr>
          </a:p>
        </p:txBody>
      </p:sp>
      <p:pic>
        <p:nvPicPr>
          <p:cNvPr id="1026" name="Picture 2" descr="The Radiology Assistant : Normal Values in Pediatric Ultrasound">
            <a:extLst>
              <a:ext uri="{FF2B5EF4-FFF2-40B4-BE49-F238E27FC236}">
                <a16:creationId xmlns:a16="http://schemas.microsoft.com/office/drawing/2014/main" id="{BBBB20CE-0914-00B8-0C26-C4C2EC5BD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790700"/>
            <a:ext cx="6096000" cy="3276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026293C-AC27-44DC-63B8-8578F3F7EB1F}"/>
              </a:ext>
            </a:extLst>
          </p:cNvPr>
          <p:cNvSpPr txBox="1"/>
          <p:nvPr/>
        </p:nvSpPr>
        <p:spPr>
          <a:xfrm flipH="1">
            <a:off x="3048000" y="6215063"/>
            <a:ext cx="6400800" cy="646331"/>
          </a:xfrm>
          <a:prstGeom prst="rect">
            <a:avLst/>
          </a:prstGeom>
          <a:solidFill>
            <a:schemeClr val="bg2">
              <a:lumMod val="40000"/>
              <a:lumOff val="60000"/>
            </a:schemeClr>
          </a:solidFill>
        </p:spPr>
        <p:txBody>
          <a:bodyPr wrap="square" rtlCol="0">
            <a:spAutoFit/>
          </a:bodyPr>
          <a:lstStyle/>
          <a:p>
            <a:r>
              <a:rPr lang="en-US" dirty="0"/>
              <a:t>https://radiologyassistant.nl/pediatrics/normal-values/normal-values-ultrasound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82CC9-C1B0-D332-ADC1-8AD7760D84EA}"/>
              </a:ext>
            </a:extLst>
          </p:cNvPr>
          <p:cNvSpPr>
            <a:spLocks noGrp="1"/>
          </p:cNvSpPr>
          <p:nvPr>
            <p:ph type="title"/>
          </p:nvPr>
        </p:nvSpPr>
        <p:spPr>
          <a:xfrm>
            <a:off x="2231136" y="318782"/>
            <a:ext cx="7729728" cy="1350627"/>
          </a:xfrm>
        </p:spPr>
        <p:txBody>
          <a:bodyPr>
            <a:normAutofit/>
          </a:bodyPr>
          <a:lstStyle/>
          <a:p>
            <a:r>
              <a:rPr lang="en-US" sz="4000" dirty="0"/>
              <a:t>Thyroid protocol</a:t>
            </a:r>
          </a:p>
        </p:txBody>
      </p:sp>
      <p:sp>
        <p:nvSpPr>
          <p:cNvPr id="4" name="TextBox 3">
            <a:extLst>
              <a:ext uri="{FF2B5EF4-FFF2-40B4-BE49-F238E27FC236}">
                <a16:creationId xmlns:a16="http://schemas.microsoft.com/office/drawing/2014/main" id="{1A92B661-EE2F-79F4-D71B-48AF1390106C}"/>
              </a:ext>
            </a:extLst>
          </p:cNvPr>
          <p:cNvSpPr txBox="1"/>
          <p:nvPr/>
        </p:nvSpPr>
        <p:spPr>
          <a:xfrm>
            <a:off x="2209020" y="3108054"/>
            <a:ext cx="7362819" cy="738664"/>
          </a:xfrm>
          <a:prstGeom prst="rect">
            <a:avLst/>
          </a:prstGeom>
          <a:noFill/>
        </p:spPr>
        <p:txBody>
          <a:bodyPr wrap="square">
            <a:spAutoFit/>
          </a:bodyPr>
          <a:lstStyle/>
          <a:p>
            <a:r>
              <a:rPr lang="en-US" sz="2400" dirty="0">
                <a:hlinkClick r:id="rId2">
                  <a:extLst>
                    <a:ext uri="{A12FA001-AC4F-418D-AE19-62706E023703}">
                      <ahyp:hlinkClr xmlns:ahyp="http://schemas.microsoft.com/office/drawing/2018/hyperlinkcolor" val="tx"/>
                    </a:ext>
                  </a:extLst>
                </a:hlinkClick>
              </a:rPr>
              <a:t>https://youtu.be/53lyqKhIu_Q?si=0XxJl3VT_SSnkIBf</a:t>
            </a:r>
            <a:endParaRPr lang="en-US" sz="2400" dirty="0"/>
          </a:p>
          <a:p>
            <a:endParaRPr lang="en-US" dirty="0"/>
          </a:p>
        </p:txBody>
      </p:sp>
    </p:spTree>
    <p:extLst>
      <p:ext uri="{BB962C8B-B14F-4D97-AF65-F5344CB8AC3E}">
        <p14:creationId xmlns:p14="http://schemas.microsoft.com/office/powerpoint/2010/main" val="266952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969EE-B702-C045-9DD1-E97B5FDB4F4C}"/>
              </a:ext>
            </a:extLst>
          </p:cNvPr>
          <p:cNvSpPr>
            <a:spLocks noGrp="1"/>
          </p:cNvSpPr>
          <p:nvPr>
            <p:ph type="title"/>
          </p:nvPr>
        </p:nvSpPr>
        <p:spPr/>
        <p:txBody>
          <a:bodyPr/>
          <a:lstStyle/>
          <a:p>
            <a:r>
              <a:rPr lang="en-US" dirty="0"/>
              <a:t>Thyroid pathology</a:t>
            </a:r>
          </a:p>
        </p:txBody>
      </p:sp>
      <p:sp>
        <p:nvSpPr>
          <p:cNvPr id="3" name="Text Placeholder 2">
            <a:extLst>
              <a:ext uri="{FF2B5EF4-FFF2-40B4-BE49-F238E27FC236}">
                <a16:creationId xmlns:a16="http://schemas.microsoft.com/office/drawing/2014/main" id="{9A9A2696-4432-A121-7067-B9733BF40D3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238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7802E-932F-A886-7D81-596866A80A7A}"/>
              </a:ext>
            </a:extLst>
          </p:cNvPr>
          <p:cNvSpPr>
            <a:spLocks noGrp="1"/>
          </p:cNvSpPr>
          <p:nvPr>
            <p:ph type="title"/>
          </p:nvPr>
        </p:nvSpPr>
        <p:spPr>
          <a:xfrm>
            <a:off x="2231136" y="310393"/>
            <a:ext cx="7729728" cy="1417740"/>
          </a:xfrm>
        </p:spPr>
        <p:txBody>
          <a:bodyPr>
            <a:normAutofit/>
          </a:bodyPr>
          <a:lstStyle/>
          <a:p>
            <a:r>
              <a:rPr lang="en-US" sz="4000" dirty="0"/>
              <a:t>Role of Ultrasound</a:t>
            </a:r>
          </a:p>
        </p:txBody>
      </p:sp>
      <p:sp>
        <p:nvSpPr>
          <p:cNvPr id="3" name="Content Placeholder 2">
            <a:extLst>
              <a:ext uri="{FF2B5EF4-FFF2-40B4-BE49-F238E27FC236}">
                <a16:creationId xmlns:a16="http://schemas.microsoft.com/office/drawing/2014/main" id="{2798863D-6CE8-09DC-25B5-00E8A4590247}"/>
              </a:ext>
            </a:extLst>
          </p:cNvPr>
          <p:cNvSpPr>
            <a:spLocks noGrp="1"/>
          </p:cNvSpPr>
          <p:nvPr>
            <p:ph idx="1"/>
          </p:nvPr>
        </p:nvSpPr>
        <p:spPr>
          <a:xfrm>
            <a:off x="2231136" y="1971414"/>
            <a:ext cx="7729728" cy="3768614"/>
          </a:xfrm>
        </p:spPr>
        <p:txBody>
          <a:bodyPr>
            <a:normAutofit/>
          </a:bodyPr>
          <a:lstStyle/>
          <a:p>
            <a:r>
              <a:rPr lang="en-US" sz="2400" dirty="0"/>
              <a:t>Detect presence of nodules</a:t>
            </a:r>
          </a:p>
          <a:p>
            <a:r>
              <a:rPr lang="en-US" sz="2400" dirty="0"/>
              <a:t>Characterize nodules</a:t>
            </a:r>
          </a:p>
          <a:p>
            <a:pPr marL="0" indent="0">
              <a:buNone/>
            </a:pPr>
            <a:r>
              <a:rPr lang="en-US" sz="2400" dirty="0"/>
              <a:t>    -cystic, solid, mixed</a:t>
            </a:r>
          </a:p>
          <a:p>
            <a:pPr marL="0" indent="0">
              <a:buNone/>
            </a:pPr>
            <a:r>
              <a:rPr lang="en-US" sz="2400" dirty="0"/>
              <a:t>    -size</a:t>
            </a:r>
          </a:p>
          <a:p>
            <a:pPr marL="0" indent="0">
              <a:buNone/>
            </a:pPr>
            <a:r>
              <a:rPr lang="en-US" sz="2400" dirty="0"/>
              <a:t>    -location</a:t>
            </a:r>
          </a:p>
          <a:p>
            <a:r>
              <a:rPr lang="en-US" sz="2400" dirty="0"/>
              <a:t>Aspiration or biopsy guidance</a:t>
            </a:r>
          </a:p>
        </p:txBody>
      </p:sp>
    </p:spTree>
    <p:extLst>
      <p:ext uri="{BB962C8B-B14F-4D97-AF65-F5344CB8AC3E}">
        <p14:creationId xmlns:p14="http://schemas.microsoft.com/office/powerpoint/2010/main" val="337030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E3D5D-89DA-382B-40A3-628B055FB19B}"/>
              </a:ext>
            </a:extLst>
          </p:cNvPr>
          <p:cNvSpPr>
            <a:spLocks noGrp="1"/>
          </p:cNvSpPr>
          <p:nvPr>
            <p:ph type="title"/>
          </p:nvPr>
        </p:nvSpPr>
        <p:spPr>
          <a:xfrm>
            <a:off x="1577130" y="167738"/>
            <a:ext cx="8308233" cy="1188720"/>
          </a:xfrm>
        </p:spPr>
        <p:txBody>
          <a:bodyPr>
            <a:normAutofit/>
          </a:bodyPr>
          <a:lstStyle/>
          <a:p>
            <a:pPr>
              <a:defRPr/>
            </a:pPr>
            <a:r>
              <a:rPr lang="en-US" sz="4000" dirty="0"/>
              <a:t>Thyroid nodules </a:t>
            </a:r>
          </a:p>
        </p:txBody>
      </p:sp>
      <p:sp>
        <p:nvSpPr>
          <p:cNvPr id="3" name="Content Placeholder 2">
            <a:extLst>
              <a:ext uri="{FF2B5EF4-FFF2-40B4-BE49-F238E27FC236}">
                <a16:creationId xmlns:a16="http://schemas.microsoft.com/office/drawing/2014/main" id="{1758CC36-C291-41DA-7A59-88048E47557C}"/>
              </a:ext>
            </a:extLst>
          </p:cNvPr>
          <p:cNvSpPr>
            <a:spLocks noGrp="1"/>
          </p:cNvSpPr>
          <p:nvPr>
            <p:ph idx="1"/>
          </p:nvPr>
        </p:nvSpPr>
        <p:spPr>
          <a:xfrm>
            <a:off x="1510018" y="1837190"/>
            <a:ext cx="8450846" cy="4853072"/>
          </a:xfrm>
        </p:spPr>
        <p:txBody>
          <a:bodyPr>
            <a:normAutofit lnSpcReduction="10000"/>
          </a:bodyPr>
          <a:lstStyle/>
          <a:p>
            <a:pPr lvl="1">
              <a:spcBef>
                <a:spcPts val="0"/>
              </a:spcBef>
              <a:defRPr/>
            </a:pPr>
            <a:r>
              <a:rPr lang="en-US" sz="2400" dirty="0"/>
              <a:t>Variable gland enlargement</a:t>
            </a:r>
          </a:p>
          <a:p>
            <a:pPr lvl="1">
              <a:spcBef>
                <a:spcPts val="0"/>
              </a:spcBef>
              <a:defRPr/>
            </a:pPr>
            <a:endParaRPr lang="en-US" sz="2400" dirty="0"/>
          </a:p>
          <a:p>
            <a:pPr lvl="1">
              <a:spcBef>
                <a:spcPts val="0"/>
              </a:spcBef>
              <a:defRPr/>
            </a:pPr>
            <a:r>
              <a:rPr lang="en-US" sz="2400" dirty="0"/>
              <a:t>Causes:</a:t>
            </a:r>
          </a:p>
          <a:p>
            <a:pPr lvl="2">
              <a:spcBef>
                <a:spcPts val="0"/>
              </a:spcBef>
              <a:buFont typeface="Wingdings" panose="05000000000000000000" pitchFamily="2" charset="2"/>
              <a:buChar char="§"/>
              <a:defRPr/>
            </a:pPr>
            <a:r>
              <a:rPr lang="en-US" sz="2400" dirty="0"/>
              <a:t>Thyroiditis (ill-defined nodular areas)</a:t>
            </a:r>
          </a:p>
          <a:p>
            <a:pPr lvl="2">
              <a:spcBef>
                <a:spcPts val="0"/>
              </a:spcBef>
              <a:buFont typeface="Wingdings" panose="05000000000000000000" pitchFamily="2" charset="2"/>
              <a:buChar char="§"/>
              <a:defRPr/>
            </a:pPr>
            <a:endParaRPr lang="en-US" sz="2400" dirty="0"/>
          </a:p>
          <a:p>
            <a:pPr lvl="2">
              <a:spcBef>
                <a:spcPts val="0"/>
              </a:spcBef>
              <a:buFont typeface="Wingdings" panose="05000000000000000000" pitchFamily="2" charset="2"/>
              <a:buChar char="§"/>
              <a:defRPr/>
            </a:pPr>
            <a:r>
              <a:rPr lang="en-US" sz="2400" dirty="0"/>
              <a:t>Nodular hyperplasia</a:t>
            </a:r>
          </a:p>
          <a:p>
            <a:pPr marL="1028700" lvl="2" indent="-342900">
              <a:spcBef>
                <a:spcPts val="0"/>
              </a:spcBef>
              <a:buFont typeface="Wingdings" panose="05000000000000000000" pitchFamily="2" charset="2"/>
              <a:buChar char="§"/>
              <a:defRPr/>
            </a:pPr>
            <a:endParaRPr lang="en-US" sz="2400" dirty="0"/>
          </a:p>
          <a:p>
            <a:pPr lvl="2">
              <a:spcBef>
                <a:spcPts val="0"/>
              </a:spcBef>
              <a:buFont typeface="Wingdings" panose="05000000000000000000" pitchFamily="2" charset="2"/>
              <a:buChar char="§"/>
              <a:defRPr/>
            </a:pPr>
            <a:r>
              <a:rPr lang="en-US" sz="2400" dirty="0"/>
              <a:t>Multinodular goiter</a:t>
            </a:r>
          </a:p>
          <a:p>
            <a:pPr marL="1028700" lvl="2" indent="-342900">
              <a:spcBef>
                <a:spcPts val="0"/>
              </a:spcBef>
              <a:buFont typeface="Wingdings" panose="05000000000000000000" pitchFamily="2" charset="2"/>
              <a:buChar char="§"/>
              <a:defRPr/>
            </a:pPr>
            <a:endParaRPr lang="en-US" sz="2400" dirty="0"/>
          </a:p>
          <a:p>
            <a:pPr lvl="2">
              <a:spcBef>
                <a:spcPts val="0"/>
              </a:spcBef>
              <a:buFont typeface="Wingdings" panose="05000000000000000000" pitchFamily="2" charset="2"/>
              <a:buChar char="§"/>
              <a:defRPr/>
            </a:pPr>
            <a:r>
              <a:rPr lang="en-US" sz="2400" dirty="0"/>
              <a:t>Adenomatous hyperplasia</a:t>
            </a:r>
          </a:p>
          <a:p>
            <a:pPr lvl="2">
              <a:spcBef>
                <a:spcPts val="0"/>
              </a:spcBef>
              <a:buFont typeface="Wingdings" panose="05000000000000000000" pitchFamily="2" charset="2"/>
              <a:buChar char="§"/>
              <a:defRPr/>
            </a:pPr>
            <a:endParaRPr lang="en-US" sz="2400" dirty="0"/>
          </a:p>
          <a:p>
            <a:pPr lvl="2">
              <a:spcBef>
                <a:spcPts val="0"/>
              </a:spcBef>
              <a:buFont typeface="Wingdings" panose="05000000000000000000" pitchFamily="2" charset="2"/>
              <a:buChar char="§"/>
              <a:defRPr/>
            </a:pPr>
            <a:r>
              <a:rPr lang="en-US" sz="2400" dirty="0"/>
              <a:t>Neoplasm (benign or malignant)</a:t>
            </a:r>
          </a:p>
          <a:p>
            <a:pPr lvl="2">
              <a:spcBef>
                <a:spcPts val="0"/>
              </a:spcBef>
              <a:buFont typeface="Wingdings" panose="05000000000000000000" pitchFamily="2" charset="2"/>
              <a:buChar char="§"/>
              <a:defRPr/>
            </a:pPr>
            <a:endParaRPr lang="en-US" sz="2400" dirty="0"/>
          </a:p>
          <a:p>
            <a:pPr lvl="2">
              <a:spcBef>
                <a:spcPts val="0"/>
              </a:spcBef>
              <a:buFont typeface="Wingdings" panose="05000000000000000000" pitchFamily="2" charset="2"/>
              <a:buChar char="§"/>
              <a:defRPr/>
            </a:pPr>
            <a:r>
              <a:rPr lang="en-US" sz="2400" dirty="0"/>
              <a:t>Hashimoto’s thyroiditis (micronodules)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CE442-9BB3-F236-261B-95FF23F087C2}"/>
              </a:ext>
            </a:extLst>
          </p:cNvPr>
          <p:cNvSpPr>
            <a:spLocks noGrp="1"/>
          </p:cNvSpPr>
          <p:nvPr>
            <p:ph type="title"/>
          </p:nvPr>
        </p:nvSpPr>
        <p:spPr>
          <a:xfrm>
            <a:off x="2231136" y="251671"/>
            <a:ext cx="7729728" cy="1048624"/>
          </a:xfrm>
        </p:spPr>
        <p:txBody>
          <a:bodyPr/>
          <a:lstStyle/>
          <a:p>
            <a:r>
              <a:rPr lang="en-US" dirty="0"/>
              <a:t>Sonographic findings</a:t>
            </a:r>
          </a:p>
        </p:txBody>
      </p:sp>
      <p:sp>
        <p:nvSpPr>
          <p:cNvPr id="3" name="Content Placeholder 2">
            <a:extLst>
              <a:ext uri="{FF2B5EF4-FFF2-40B4-BE49-F238E27FC236}">
                <a16:creationId xmlns:a16="http://schemas.microsoft.com/office/drawing/2014/main" id="{0FAAE621-DB0E-5720-DAFC-79858F3B6CCE}"/>
              </a:ext>
            </a:extLst>
          </p:cNvPr>
          <p:cNvSpPr>
            <a:spLocks noGrp="1"/>
          </p:cNvSpPr>
          <p:nvPr>
            <p:ph idx="1"/>
          </p:nvPr>
        </p:nvSpPr>
        <p:spPr>
          <a:xfrm>
            <a:off x="2231136" y="1619076"/>
            <a:ext cx="7729728" cy="4120952"/>
          </a:xfrm>
        </p:spPr>
        <p:txBody>
          <a:bodyPr>
            <a:normAutofit/>
          </a:bodyPr>
          <a:lstStyle/>
          <a:p>
            <a:pPr>
              <a:spcBef>
                <a:spcPts val="0"/>
              </a:spcBef>
            </a:pPr>
            <a:r>
              <a:rPr lang="en-US" sz="2400" dirty="0"/>
              <a:t>Diffuse enlargement</a:t>
            </a:r>
          </a:p>
          <a:p>
            <a:pPr>
              <a:spcBef>
                <a:spcPts val="0"/>
              </a:spcBef>
            </a:pPr>
            <a:endParaRPr lang="en-US" sz="2400" dirty="0"/>
          </a:p>
          <a:p>
            <a:pPr>
              <a:spcBef>
                <a:spcPts val="0"/>
              </a:spcBef>
            </a:pPr>
            <a:r>
              <a:rPr lang="en-US" sz="2400" dirty="0"/>
              <a:t>Hypoechoic, heterogeneous, without palpable nodules</a:t>
            </a:r>
          </a:p>
          <a:p>
            <a:pPr>
              <a:spcBef>
                <a:spcPts val="0"/>
              </a:spcBef>
            </a:pPr>
            <a:endParaRPr lang="en-US" sz="2400" dirty="0"/>
          </a:p>
          <a:p>
            <a:pPr>
              <a:spcBef>
                <a:spcPts val="0"/>
              </a:spcBef>
            </a:pPr>
            <a:r>
              <a:rPr lang="en-US" sz="2400" dirty="0"/>
              <a:t>Markedly increased vascularity</a:t>
            </a:r>
          </a:p>
          <a:p>
            <a:pPr marL="0" indent="0">
              <a:spcBef>
                <a:spcPts val="0"/>
              </a:spcBef>
              <a:buNone/>
            </a:pPr>
            <a:r>
              <a:rPr lang="en-US" sz="2400" dirty="0"/>
              <a:t>   -increased PSV in inferior thyroidal artery</a:t>
            </a:r>
          </a:p>
        </p:txBody>
      </p:sp>
    </p:spTree>
    <p:extLst>
      <p:ext uri="{BB962C8B-B14F-4D97-AF65-F5344CB8AC3E}">
        <p14:creationId xmlns:p14="http://schemas.microsoft.com/office/powerpoint/2010/main" val="135824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0D41F5F-4720-1B9E-1325-D3B6E044B473}"/>
              </a:ext>
            </a:extLst>
          </p:cNvPr>
          <p:cNvSpPr>
            <a:spLocks noGrp="1" noChangeArrowheads="1"/>
          </p:cNvSpPr>
          <p:nvPr>
            <p:ph type="title"/>
          </p:nvPr>
        </p:nvSpPr>
        <p:spPr>
          <a:xfrm>
            <a:off x="2231136" y="167780"/>
            <a:ext cx="7729728" cy="1233181"/>
          </a:xfrm>
        </p:spPr>
        <p:txBody>
          <a:bodyPr>
            <a:normAutofit fontScale="90000"/>
          </a:bodyPr>
          <a:lstStyle/>
          <a:p>
            <a:pPr eaLnBrk="1" hangingPunct="1">
              <a:defRPr/>
            </a:pPr>
            <a:r>
              <a:rPr lang="en-US" sz="4400" dirty="0">
                <a:solidFill>
                  <a:schemeClr val="tx1">
                    <a:lumMod val="50000"/>
                  </a:schemeClr>
                </a:solidFill>
              </a:rPr>
              <a:t>Hyperplasia and Goiter</a:t>
            </a:r>
            <a:br>
              <a:rPr lang="en-US" sz="4000" b="1" dirty="0">
                <a:solidFill>
                  <a:srgbClr val="FF0000"/>
                </a:solidFill>
              </a:rPr>
            </a:br>
            <a:r>
              <a:rPr lang="en-US" sz="4000" dirty="0">
                <a:solidFill>
                  <a:srgbClr val="FF0000"/>
                </a:solidFill>
              </a:rPr>
              <a:t> </a:t>
            </a:r>
          </a:p>
        </p:txBody>
      </p:sp>
      <p:sp>
        <p:nvSpPr>
          <p:cNvPr id="27651" name="Rectangle 3">
            <a:extLst>
              <a:ext uri="{FF2B5EF4-FFF2-40B4-BE49-F238E27FC236}">
                <a16:creationId xmlns:a16="http://schemas.microsoft.com/office/drawing/2014/main" id="{6D05F1AE-F1F9-A655-1EEF-6BA8CC1D9730}"/>
              </a:ext>
            </a:extLst>
          </p:cNvPr>
          <p:cNvSpPr>
            <a:spLocks noGrp="1" noChangeArrowheads="1"/>
          </p:cNvSpPr>
          <p:nvPr>
            <p:ph idx="1"/>
          </p:nvPr>
        </p:nvSpPr>
        <p:spPr>
          <a:xfrm>
            <a:off x="2231136" y="1803634"/>
            <a:ext cx="7729728" cy="3936394"/>
          </a:xfrm>
        </p:spPr>
        <p:txBody>
          <a:bodyPr/>
          <a:lstStyle/>
          <a:p>
            <a:pPr>
              <a:spcBef>
                <a:spcPts val="0"/>
              </a:spcBef>
              <a:defRPr/>
            </a:pPr>
            <a:r>
              <a:rPr lang="en-US" sz="2400" dirty="0"/>
              <a:t>Nodular hyperplasia, multinodular goiter, and adenomatous hyperplasia</a:t>
            </a:r>
            <a:r>
              <a:rPr lang="en-US" sz="2400" b="1" dirty="0"/>
              <a:t> </a:t>
            </a:r>
            <a:r>
              <a:rPr lang="en-US" sz="2400" dirty="0"/>
              <a:t>are terms used to describe goiter</a:t>
            </a:r>
          </a:p>
          <a:p>
            <a:pPr>
              <a:spcBef>
                <a:spcPts val="0"/>
              </a:spcBef>
              <a:buNone/>
              <a:defRPr/>
            </a:pPr>
            <a:endParaRPr lang="en-US" sz="2400" dirty="0"/>
          </a:p>
          <a:p>
            <a:pPr marL="0" indent="0">
              <a:spcBef>
                <a:spcPts val="0"/>
              </a:spcBef>
              <a:buNone/>
              <a:defRPr/>
            </a:pPr>
            <a:r>
              <a:rPr lang="en-US" sz="2400" dirty="0"/>
              <a:t>*Most common thyroid abnormality</a:t>
            </a:r>
          </a:p>
          <a:p>
            <a:pPr>
              <a:spcBef>
                <a:spcPts val="0"/>
              </a:spcBef>
              <a:defRPr/>
            </a:pPr>
            <a:endParaRPr lang="en-US" sz="2400" dirty="0"/>
          </a:p>
          <a:p>
            <a:pPr>
              <a:spcBef>
                <a:spcPts val="0"/>
              </a:spcBef>
              <a:defRPr/>
            </a:pPr>
            <a:r>
              <a:rPr lang="en-US" sz="2400" dirty="0"/>
              <a:t>Caused by iodine deficiency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803467AC-DD1E-6AF6-70CF-97E21A3E5118}"/>
              </a:ext>
            </a:extLst>
          </p:cNvPr>
          <p:cNvSpPr>
            <a:spLocks noGrp="1" noChangeArrowheads="1"/>
          </p:cNvSpPr>
          <p:nvPr>
            <p:ph type="title"/>
          </p:nvPr>
        </p:nvSpPr>
        <p:spPr>
          <a:xfrm>
            <a:off x="2231136" y="75502"/>
            <a:ext cx="7729728" cy="1233182"/>
          </a:xfrm>
        </p:spPr>
        <p:txBody>
          <a:bodyPr>
            <a:normAutofit fontScale="90000"/>
          </a:bodyPr>
          <a:lstStyle/>
          <a:p>
            <a:pPr eaLnBrk="1" hangingPunct="1">
              <a:defRPr/>
            </a:pPr>
            <a:r>
              <a:rPr lang="en-US" sz="4000" dirty="0">
                <a:solidFill>
                  <a:schemeClr val="tx1">
                    <a:lumMod val="50000"/>
                  </a:schemeClr>
                </a:solidFill>
              </a:rPr>
              <a:t>Multinodular Goiter (MNG) </a:t>
            </a:r>
          </a:p>
        </p:txBody>
      </p:sp>
      <p:sp>
        <p:nvSpPr>
          <p:cNvPr id="29699" name="Rectangle 3">
            <a:extLst>
              <a:ext uri="{FF2B5EF4-FFF2-40B4-BE49-F238E27FC236}">
                <a16:creationId xmlns:a16="http://schemas.microsoft.com/office/drawing/2014/main" id="{54ED5C4B-82AA-7FB4-669C-89DDD891D13A}"/>
              </a:ext>
            </a:extLst>
          </p:cNvPr>
          <p:cNvSpPr>
            <a:spLocks noGrp="1" noChangeArrowheads="1"/>
          </p:cNvSpPr>
          <p:nvPr>
            <p:ph idx="1"/>
          </p:nvPr>
        </p:nvSpPr>
        <p:spPr>
          <a:xfrm>
            <a:off x="2231136" y="1736521"/>
            <a:ext cx="7729728" cy="5045977"/>
          </a:xfrm>
        </p:spPr>
        <p:txBody>
          <a:bodyPr>
            <a:normAutofit/>
          </a:bodyPr>
          <a:lstStyle/>
          <a:p>
            <a:pPr>
              <a:lnSpc>
                <a:spcPct val="80000"/>
              </a:lnSpc>
              <a:spcBef>
                <a:spcPts val="0"/>
              </a:spcBef>
              <a:defRPr/>
            </a:pPr>
            <a:r>
              <a:rPr lang="en-US" sz="2400" dirty="0"/>
              <a:t>Enlargement of thyroid gland</a:t>
            </a:r>
          </a:p>
          <a:p>
            <a:pPr>
              <a:lnSpc>
                <a:spcPct val="80000"/>
              </a:lnSpc>
              <a:spcBef>
                <a:spcPts val="0"/>
              </a:spcBef>
              <a:defRPr/>
            </a:pPr>
            <a:endParaRPr lang="en-US" sz="2400" dirty="0"/>
          </a:p>
          <a:p>
            <a:pPr>
              <a:lnSpc>
                <a:spcPct val="80000"/>
              </a:lnSpc>
              <a:spcBef>
                <a:spcPts val="0"/>
              </a:spcBef>
              <a:defRPr/>
            </a:pPr>
            <a:r>
              <a:rPr lang="en-US" sz="2400" dirty="0"/>
              <a:t>Due to compensatory hypertrophy and hyperplasia of follicular epithelium caused by derangement that hampers hormone secretion</a:t>
            </a:r>
          </a:p>
          <a:p>
            <a:pPr>
              <a:lnSpc>
                <a:spcPct val="80000"/>
              </a:lnSpc>
              <a:spcBef>
                <a:spcPts val="0"/>
              </a:spcBef>
              <a:defRPr/>
            </a:pPr>
            <a:endParaRPr lang="en-US" sz="2400" dirty="0"/>
          </a:p>
          <a:p>
            <a:pPr>
              <a:lnSpc>
                <a:spcPct val="80000"/>
              </a:lnSpc>
              <a:spcBef>
                <a:spcPts val="0"/>
              </a:spcBef>
              <a:defRPr/>
            </a:pPr>
            <a:r>
              <a:rPr lang="en-US" sz="2400" dirty="0"/>
              <a:t>May become very large, compressing esophagus and interfering with swallowing, or cause pressure on trachea </a:t>
            </a:r>
          </a:p>
          <a:p>
            <a:pPr>
              <a:lnSpc>
                <a:spcPct val="80000"/>
              </a:lnSpc>
              <a:spcBef>
                <a:spcPts val="0"/>
              </a:spcBef>
              <a:defRPr/>
            </a:pPr>
            <a:endParaRPr lang="en-US" sz="2400" dirty="0"/>
          </a:p>
          <a:p>
            <a:pPr>
              <a:lnSpc>
                <a:spcPct val="80000"/>
              </a:lnSpc>
              <a:spcBef>
                <a:spcPts val="0"/>
              </a:spcBef>
              <a:defRPr/>
            </a:pPr>
            <a:r>
              <a:rPr lang="en-US" sz="2400" dirty="0"/>
              <a:t>Other causes of goiter: </a:t>
            </a:r>
          </a:p>
          <a:p>
            <a:pPr marL="0" indent="0">
              <a:lnSpc>
                <a:spcPct val="80000"/>
              </a:lnSpc>
              <a:spcBef>
                <a:spcPts val="0"/>
              </a:spcBef>
              <a:buNone/>
              <a:defRPr/>
            </a:pPr>
            <a:r>
              <a:rPr lang="en-US" sz="2400" dirty="0"/>
              <a:t>   - Graves’ disease</a:t>
            </a:r>
          </a:p>
          <a:p>
            <a:pPr marL="0" indent="0">
              <a:lnSpc>
                <a:spcPct val="80000"/>
              </a:lnSpc>
              <a:spcBef>
                <a:spcPts val="0"/>
              </a:spcBef>
              <a:buNone/>
              <a:defRPr/>
            </a:pPr>
            <a:r>
              <a:rPr lang="en-US" sz="2400" dirty="0"/>
              <a:t>   - thyroiditis</a:t>
            </a:r>
          </a:p>
          <a:p>
            <a:pPr marL="0" indent="0">
              <a:lnSpc>
                <a:spcPct val="80000"/>
              </a:lnSpc>
              <a:spcBef>
                <a:spcPts val="0"/>
              </a:spcBef>
              <a:buNone/>
              <a:defRPr/>
            </a:pPr>
            <a:r>
              <a:rPr lang="en-US" sz="2400" dirty="0"/>
              <a:t>   - neoplasm</a:t>
            </a:r>
          </a:p>
          <a:p>
            <a:pPr marL="0" indent="0">
              <a:lnSpc>
                <a:spcPct val="80000"/>
              </a:lnSpc>
              <a:spcBef>
                <a:spcPts val="0"/>
              </a:spcBef>
              <a:buNone/>
              <a:defRPr/>
            </a:pPr>
            <a:r>
              <a:rPr lang="en-US" sz="2400" dirty="0"/>
              <a:t>   - cyst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4FEB877A-CEB3-FA7D-0CFC-6C862811D592}"/>
              </a:ext>
            </a:extLst>
          </p:cNvPr>
          <p:cNvSpPr>
            <a:spLocks noGrp="1" noChangeArrowheads="1"/>
          </p:cNvSpPr>
          <p:nvPr>
            <p:ph type="title"/>
          </p:nvPr>
        </p:nvSpPr>
        <p:spPr>
          <a:xfrm>
            <a:off x="2231136" y="176170"/>
            <a:ext cx="7729728" cy="1359016"/>
          </a:xfrm>
        </p:spPr>
        <p:txBody>
          <a:bodyPr>
            <a:normAutofit/>
          </a:bodyPr>
          <a:lstStyle/>
          <a:p>
            <a:pPr eaLnBrk="1" hangingPunct="1">
              <a:defRPr/>
            </a:pPr>
            <a:r>
              <a:rPr lang="en-US" sz="4000" dirty="0">
                <a:solidFill>
                  <a:schemeClr val="tx1">
                    <a:lumMod val="50000"/>
                  </a:schemeClr>
                </a:solidFill>
              </a:rPr>
              <a:t>MNG (cont’d)</a:t>
            </a:r>
          </a:p>
        </p:txBody>
      </p:sp>
      <p:sp>
        <p:nvSpPr>
          <p:cNvPr id="30723" name="Rectangle 3">
            <a:extLst>
              <a:ext uri="{FF2B5EF4-FFF2-40B4-BE49-F238E27FC236}">
                <a16:creationId xmlns:a16="http://schemas.microsoft.com/office/drawing/2014/main" id="{D68254B0-0356-7F44-A21C-3DE033EF80C7}"/>
              </a:ext>
            </a:extLst>
          </p:cNvPr>
          <p:cNvSpPr>
            <a:spLocks noGrp="1" noChangeArrowheads="1"/>
          </p:cNvSpPr>
          <p:nvPr>
            <p:ph idx="1"/>
          </p:nvPr>
        </p:nvSpPr>
        <p:spPr>
          <a:xfrm>
            <a:off x="2231136" y="1870746"/>
            <a:ext cx="7729728" cy="3869282"/>
          </a:xfrm>
        </p:spPr>
        <p:txBody>
          <a:bodyPr>
            <a:normAutofit/>
          </a:bodyPr>
          <a:lstStyle/>
          <a:p>
            <a:pPr>
              <a:spcBef>
                <a:spcPts val="0"/>
              </a:spcBef>
              <a:defRPr/>
            </a:pPr>
            <a:r>
              <a:rPr lang="en-US" sz="2400" dirty="0"/>
              <a:t>Toxic goiter: </a:t>
            </a:r>
          </a:p>
          <a:p>
            <a:pPr marL="0" indent="0">
              <a:spcBef>
                <a:spcPts val="0"/>
              </a:spcBef>
              <a:buNone/>
              <a:defRPr/>
            </a:pPr>
            <a:r>
              <a:rPr lang="en-US" sz="2400" dirty="0"/>
              <a:t>   -Hyperthyroid condition resulting from hyperactivity of</a:t>
            </a:r>
          </a:p>
          <a:p>
            <a:pPr marL="0" indent="0">
              <a:spcBef>
                <a:spcPts val="0"/>
              </a:spcBef>
              <a:buNone/>
              <a:defRPr/>
            </a:pPr>
            <a:r>
              <a:rPr lang="en-US" sz="2400" dirty="0"/>
              <a:t>    thyroid gland</a:t>
            </a:r>
          </a:p>
          <a:p>
            <a:pPr marL="0" indent="0">
              <a:spcBef>
                <a:spcPts val="0"/>
              </a:spcBef>
              <a:buNone/>
              <a:defRPr/>
            </a:pPr>
            <a:endParaRPr lang="en-US" sz="2400" dirty="0"/>
          </a:p>
          <a:p>
            <a:pPr>
              <a:spcBef>
                <a:spcPts val="0"/>
              </a:spcBef>
              <a:defRPr/>
            </a:pPr>
            <a:r>
              <a:rPr lang="en-US" sz="2400" dirty="0"/>
              <a:t>Nontoxic (simple) goiter occurs as diffuse thyroid enlargement not resulting from neoplasm or inflammation</a:t>
            </a:r>
          </a:p>
          <a:p>
            <a:pPr marL="228600" lvl="1" indent="0">
              <a:spcBef>
                <a:spcPts val="0"/>
              </a:spcBef>
              <a:buNone/>
              <a:defRPr/>
            </a:pPr>
            <a:r>
              <a:rPr lang="en-US" sz="2400" dirty="0"/>
              <a:t>- not initially associated with hypothyroidism or </a:t>
            </a:r>
          </a:p>
          <a:p>
            <a:pPr marL="228600" lvl="1" indent="0">
              <a:spcBef>
                <a:spcPts val="0"/>
              </a:spcBef>
              <a:buNone/>
              <a:defRPr/>
            </a:pPr>
            <a:r>
              <a:rPr lang="en-US" sz="2400" dirty="0"/>
              <a:t>  hyperthyroidism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A2779-862D-97CD-6345-3F59B19A2AC8}"/>
              </a:ext>
            </a:extLst>
          </p:cNvPr>
          <p:cNvSpPr>
            <a:spLocks noGrp="1"/>
          </p:cNvSpPr>
          <p:nvPr>
            <p:ph type="title"/>
          </p:nvPr>
        </p:nvSpPr>
        <p:spPr>
          <a:xfrm>
            <a:off x="2231136" y="167780"/>
            <a:ext cx="7729728" cy="1082180"/>
          </a:xfrm>
        </p:spPr>
        <p:txBody>
          <a:bodyPr>
            <a:normAutofit/>
          </a:bodyPr>
          <a:lstStyle/>
          <a:p>
            <a:r>
              <a:rPr lang="en-US" sz="4000" dirty="0"/>
              <a:t>MNG (cont’d)</a:t>
            </a:r>
          </a:p>
        </p:txBody>
      </p:sp>
      <p:sp>
        <p:nvSpPr>
          <p:cNvPr id="3" name="Content Placeholder 2">
            <a:extLst>
              <a:ext uri="{FF2B5EF4-FFF2-40B4-BE49-F238E27FC236}">
                <a16:creationId xmlns:a16="http://schemas.microsoft.com/office/drawing/2014/main" id="{CBFD5FA5-9E9B-F2D5-AF49-690F1B2DF6C6}"/>
              </a:ext>
            </a:extLst>
          </p:cNvPr>
          <p:cNvSpPr>
            <a:spLocks noGrp="1"/>
          </p:cNvSpPr>
          <p:nvPr>
            <p:ph idx="1"/>
          </p:nvPr>
        </p:nvSpPr>
        <p:spPr>
          <a:xfrm>
            <a:off x="2231136" y="1661020"/>
            <a:ext cx="7729728" cy="5029200"/>
          </a:xfrm>
        </p:spPr>
        <p:txBody>
          <a:bodyPr>
            <a:normAutofit/>
          </a:bodyPr>
          <a:lstStyle/>
          <a:p>
            <a:r>
              <a:rPr lang="en-US" sz="2400" dirty="0"/>
              <a:t>Clinical signs:</a:t>
            </a:r>
          </a:p>
          <a:p>
            <a:pPr marL="0" indent="0">
              <a:buNone/>
            </a:pPr>
            <a:r>
              <a:rPr lang="en-US" sz="2400" dirty="0"/>
              <a:t>   - hypermetabolism</a:t>
            </a:r>
          </a:p>
          <a:p>
            <a:pPr marL="0" indent="0">
              <a:buNone/>
            </a:pPr>
            <a:r>
              <a:rPr lang="en-US" sz="2400" dirty="0"/>
              <a:t>   - diffuse toxic goiter</a:t>
            </a:r>
          </a:p>
          <a:p>
            <a:pPr marL="0" indent="0">
              <a:buNone/>
            </a:pPr>
            <a:r>
              <a:rPr lang="en-US" sz="2400" dirty="0"/>
              <a:t>   - exophthalmos</a:t>
            </a:r>
          </a:p>
          <a:p>
            <a:pPr marL="0" indent="0">
              <a:buNone/>
            </a:pPr>
            <a:r>
              <a:rPr lang="en-US" sz="2400" dirty="0"/>
              <a:t>   - cutaneous formations</a:t>
            </a:r>
          </a:p>
          <a:p>
            <a:pPr lvl="2"/>
            <a:r>
              <a:rPr lang="en-US" sz="2200" dirty="0"/>
              <a:t>Periorbital</a:t>
            </a:r>
          </a:p>
          <a:p>
            <a:pPr lvl="2"/>
            <a:r>
              <a:rPr lang="en-US" sz="2200" dirty="0"/>
              <a:t>Dorsum of feet</a:t>
            </a:r>
          </a:p>
          <a:p>
            <a:pPr lvl="2"/>
            <a:endParaRPr lang="en-US" sz="2200" dirty="0"/>
          </a:p>
          <a:p>
            <a:r>
              <a:rPr lang="en-US" sz="2400" dirty="0"/>
              <a:t>Cause:</a:t>
            </a:r>
          </a:p>
          <a:p>
            <a:pPr marL="0" indent="0">
              <a:buNone/>
            </a:pPr>
            <a:r>
              <a:rPr lang="en-US" sz="2400" dirty="0"/>
              <a:t>   - autoimmune</a:t>
            </a:r>
          </a:p>
        </p:txBody>
      </p:sp>
    </p:spTree>
    <p:extLst>
      <p:ext uri="{BB962C8B-B14F-4D97-AF65-F5344CB8AC3E}">
        <p14:creationId xmlns:p14="http://schemas.microsoft.com/office/powerpoint/2010/main" val="255133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64571C77-A6C8-3A1C-763E-55D706286B94}"/>
              </a:ext>
            </a:extLst>
          </p:cNvPr>
          <p:cNvSpPr>
            <a:spLocks noGrp="1" noChangeArrowheads="1"/>
          </p:cNvSpPr>
          <p:nvPr>
            <p:ph type="title"/>
          </p:nvPr>
        </p:nvSpPr>
        <p:spPr>
          <a:xfrm>
            <a:off x="1619075" y="176170"/>
            <a:ext cx="9261445" cy="1661020"/>
          </a:xfrm>
        </p:spPr>
        <p:txBody>
          <a:bodyPr>
            <a:normAutofit/>
          </a:bodyPr>
          <a:lstStyle/>
          <a:p>
            <a:pPr eaLnBrk="1" hangingPunct="1">
              <a:defRPr/>
            </a:pPr>
            <a:r>
              <a:rPr lang="en-US" sz="4000" dirty="0">
                <a:solidFill>
                  <a:schemeClr val="tx1">
                    <a:lumMod val="50000"/>
                  </a:schemeClr>
                </a:solidFill>
              </a:rPr>
              <a:t>Anatomy of the Thyroid Gland</a:t>
            </a:r>
            <a:endParaRPr lang="en-US" sz="4000" b="1" dirty="0">
              <a:solidFill>
                <a:schemeClr val="tx1">
                  <a:lumMod val="50000"/>
                </a:schemeClr>
              </a:solidFill>
            </a:endParaRPr>
          </a:p>
        </p:txBody>
      </p:sp>
      <p:sp>
        <p:nvSpPr>
          <p:cNvPr id="5123" name="Rectangle 3">
            <a:extLst>
              <a:ext uri="{FF2B5EF4-FFF2-40B4-BE49-F238E27FC236}">
                <a16:creationId xmlns:a16="http://schemas.microsoft.com/office/drawing/2014/main" id="{5D171A5E-76AD-265A-1A1D-387E25063B8D}"/>
              </a:ext>
            </a:extLst>
          </p:cNvPr>
          <p:cNvSpPr>
            <a:spLocks noGrp="1" noChangeArrowheads="1"/>
          </p:cNvSpPr>
          <p:nvPr>
            <p:ph idx="1"/>
          </p:nvPr>
        </p:nvSpPr>
        <p:spPr>
          <a:xfrm>
            <a:off x="1686187" y="2088860"/>
            <a:ext cx="9261445" cy="4592970"/>
          </a:xfrm>
        </p:spPr>
        <p:txBody>
          <a:bodyPr>
            <a:normAutofit/>
          </a:bodyPr>
          <a:lstStyle/>
          <a:p>
            <a:pPr>
              <a:spcBef>
                <a:spcPts val="0"/>
              </a:spcBef>
              <a:defRPr/>
            </a:pPr>
            <a:r>
              <a:rPr lang="en-US" sz="2400" dirty="0"/>
              <a:t>Located in anteroinferior neck at level of thyroid cartilage (Adam’s apple area)</a:t>
            </a:r>
          </a:p>
          <a:p>
            <a:pPr>
              <a:spcBef>
                <a:spcPts val="0"/>
              </a:spcBef>
              <a:defRPr/>
            </a:pPr>
            <a:endParaRPr lang="en-US" sz="2400" dirty="0"/>
          </a:p>
          <a:p>
            <a:pPr>
              <a:spcBef>
                <a:spcPts val="0"/>
              </a:spcBef>
              <a:defRPr/>
            </a:pPr>
            <a:r>
              <a:rPr lang="en-US" sz="2400" dirty="0"/>
              <a:t>“H” or “U” shape</a:t>
            </a:r>
          </a:p>
          <a:p>
            <a:pPr>
              <a:spcBef>
                <a:spcPts val="0"/>
              </a:spcBef>
              <a:defRPr/>
            </a:pPr>
            <a:endParaRPr lang="en-US" sz="2400" dirty="0"/>
          </a:p>
          <a:p>
            <a:pPr>
              <a:spcBef>
                <a:spcPts val="0"/>
              </a:spcBef>
              <a:defRPr/>
            </a:pPr>
            <a:r>
              <a:rPr lang="en-US" sz="2400" dirty="0"/>
              <a:t>Right and left lobe</a:t>
            </a:r>
          </a:p>
          <a:p>
            <a:pPr>
              <a:spcBef>
                <a:spcPts val="0"/>
              </a:spcBef>
              <a:defRPr/>
            </a:pPr>
            <a:endParaRPr lang="en-US" sz="2400" dirty="0"/>
          </a:p>
          <a:p>
            <a:pPr>
              <a:spcBef>
                <a:spcPts val="0"/>
              </a:spcBef>
              <a:defRPr/>
            </a:pPr>
            <a:r>
              <a:rPr lang="en-US" sz="2400" dirty="0"/>
              <a:t>Connected by </a:t>
            </a:r>
            <a:r>
              <a:rPr lang="en-US" sz="2400" dirty="0">
                <a:effectLst/>
              </a:rPr>
              <a:t>isthmus-s</a:t>
            </a:r>
            <a:r>
              <a:rPr lang="en-US" sz="2400" dirty="0"/>
              <a:t>traddles trachea anteriorly</a:t>
            </a:r>
          </a:p>
          <a:p>
            <a:pPr>
              <a:spcBef>
                <a:spcPts val="0"/>
              </a:spcBef>
              <a:defRPr/>
            </a:pPr>
            <a:endParaRPr lang="en-US" sz="2400" dirty="0"/>
          </a:p>
          <a:p>
            <a:pPr>
              <a:spcBef>
                <a:spcPts val="0"/>
              </a:spcBef>
              <a:defRPr/>
            </a:pPr>
            <a:r>
              <a:rPr lang="en-US" sz="2400" dirty="0"/>
              <a:t>Rt and </a:t>
            </a:r>
            <a:r>
              <a:rPr lang="en-US" sz="2400" dirty="0" err="1"/>
              <a:t>lt</a:t>
            </a:r>
            <a:r>
              <a:rPr lang="en-US" sz="2400" dirty="0"/>
              <a:t> lobes bounded laterally by carotid arteries and jugular veins</a:t>
            </a:r>
          </a:p>
          <a:p>
            <a:pPr>
              <a:spcBef>
                <a:spcPts val="0"/>
              </a:spcBef>
              <a:defRPr/>
            </a:pPr>
            <a:endParaRPr lang="en-US" sz="2400" dirty="0"/>
          </a:p>
          <a:p>
            <a:pPr marL="0" indent="0">
              <a:spcBef>
                <a:spcPts val="0"/>
              </a:spcBef>
              <a:buNone/>
              <a:defRPr/>
            </a:pP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51CDC346-3805-2FBB-9CDA-7D9C6FA0689B}"/>
              </a:ext>
            </a:extLst>
          </p:cNvPr>
          <p:cNvSpPr>
            <a:spLocks noGrp="1" noChangeArrowheads="1"/>
          </p:cNvSpPr>
          <p:nvPr>
            <p:ph type="title"/>
          </p:nvPr>
        </p:nvSpPr>
        <p:spPr>
          <a:xfrm>
            <a:off x="3171039" y="159392"/>
            <a:ext cx="6040074" cy="1249958"/>
          </a:xfrm>
        </p:spPr>
        <p:txBody>
          <a:bodyPr>
            <a:normAutofit fontScale="90000"/>
          </a:bodyPr>
          <a:lstStyle/>
          <a:p>
            <a:pPr eaLnBrk="1" hangingPunct="1">
              <a:defRPr/>
            </a:pPr>
            <a:r>
              <a:rPr lang="en-US" sz="4000" dirty="0">
                <a:solidFill>
                  <a:schemeClr val="tx1">
                    <a:lumMod val="50000"/>
                  </a:schemeClr>
                </a:solidFill>
                <a:effectLst/>
              </a:rPr>
              <a:t>Multinodular Goiter</a:t>
            </a:r>
            <a:r>
              <a:rPr lang="en-US" sz="4000" dirty="0">
                <a:solidFill>
                  <a:schemeClr val="tx1">
                    <a:lumMod val="50000"/>
                  </a:schemeClr>
                </a:solidFill>
              </a:rPr>
              <a:t> </a:t>
            </a:r>
          </a:p>
        </p:txBody>
      </p:sp>
      <p:pic>
        <p:nvPicPr>
          <p:cNvPr id="61444" name="Picture 5" descr="022007">
            <a:extLst>
              <a:ext uri="{FF2B5EF4-FFF2-40B4-BE49-F238E27FC236}">
                <a16:creationId xmlns:a16="http://schemas.microsoft.com/office/drawing/2014/main" id="{4FF99C07-ABE6-F7BB-8F12-7F3B73226B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98"/>
          <a:stretch>
            <a:fillRect/>
          </a:stretch>
        </p:blipFill>
        <p:spPr bwMode="auto">
          <a:xfrm>
            <a:off x="2990676" y="2004969"/>
            <a:ext cx="6400800" cy="35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EA5DF369-41FC-9D76-57CB-B6B1C067BF7D}"/>
              </a:ext>
            </a:extLst>
          </p:cNvPr>
          <p:cNvSpPr>
            <a:spLocks noGrp="1" noChangeArrowheads="1"/>
          </p:cNvSpPr>
          <p:nvPr>
            <p:ph type="title"/>
          </p:nvPr>
        </p:nvSpPr>
        <p:spPr>
          <a:xfrm>
            <a:off x="1853630" y="310393"/>
            <a:ext cx="8750053" cy="1132514"/>
          </a:xfrm>
        </p:spPr>
        <p:txBody>
          <a:bodyPr>
            <a:normAutofit/>
          </a:bodyPr>
          <a:lstStyle/>
          <a:p>
            <a:pPr eaLnBrk="1" hangingPunct="1">
              <a:defRPr/>
            </a:pPr>
            <a:r>
              <a:rPr lang="en-US" sz="4000" dirty="0">
                <a:solidFill>
                  <a:schemeClr val="tx1">
                    <a:lumMod val="50000"/>
                  </a:schemeClr>
                </a:solidFill>
              </a:rPr>
              <a:t>MNG</a:t>
            </a:r>
          </a:p>
        </p:txBody>
      </p:sp>
      <p:pic>
        <p:nvPicPr>
          <p:cNvPr id="67588" name="Picture 1">
            <a:extLst>
              <a:ext uri="{FF2B5EF4-FFF2-40B4-BE49-F238E27FC236}">
                <a16:creationId xmlns:a16="http://schemas.microsoft.com/office/drawing/2014/main" id="{11F5F152-C287-7A41-9800-0A14F0F91244}"/>
              </a:ext>
            </a:extLst>
          </p:cNvPr>
          <p:cNvPicPr>
            <a:picLocks noChangeAspect="1"/>
          </p:cNvPicPr>
          <p:nvPr/>
        </p:nvPicPr>
        <p:blipFill>
          <a:blip r:embed="rId3">
            <a:extLst>
              <a:ext uri="{28A0092B-C50C-407E-A947-70E740481C1C}">
                <a14:useLocalDpi xmlns:a14="http://schemas.microsoft.com/office/drawing/2010/main" val="0"/>
              </a:ext>
            </a:extLst>
          </a:blip>
          <a:srcRect l="17647" t="5324" r="13235"/>
          <a:stretch>
            <a:fillRect/>
          </a:stretch>
        </p:blipFill>
        <p:spPr bwMode="auto">
          <a:xfrm>
            <a:off x="2362200" y="1792937"/>
            <a:ext cx="3581400" cy="287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1">
            <a:extLst>
              <a:ext uri="{FF2B5EF4-FFF2-40B4-BE49-F238E27FC236}">
                <a16:creationId xmlns:a16="http://schemas.microsoft.com/office/drawing/2014/main" id="{9656434F-B9EE-F539-7C68-30F1BBF0E91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402" y="1792937"/>
            <a:ext cx="3886198" cy="287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Rectangle 2">
            <a:extLst>
              <a:ext uri="{FF2B5EF4-FFF2-40B4-BE49-F238E27FC236}">
                <a16:creationId xmlns:a16="http://schemas.microsoft.com/office/drawing/2014/main" id="{553D776B-7B01-1A1F-CC7D-0384AB0DD535}"/>
              </a:ext>
            </a:extLst>
          </p:cNvPr>
          <p:cNvSpPr>
            <a:spLocks noChangeArrowheads="1"/>
          </p:cNvSpPr>
          <p:nvPr/>
        </p:nvSpPr>
        <p:spPr bwMode="auto">
          <a:xfrm>
            <a:off x="1981200" y="2790826"/>
            <a:ext cx="7848600"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lnSpc>
                <a:spcPct val="107000"/>
              </a:lnSpc>
              <a:spcBef>
                <a:spcPct val="0"/>
              </a:spcBef>
              <a:spcAft>
                <a:spcPts val="800"/>
              </a:spcAft>
              <a:buClrTx/>
              <a:buSzTx/>
              <a:buNone/>
            </a:pPr>
            <a:endParaRPr lang="en-US" alt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None/>
            </a:pPr>
            <a:endParaRPr lang="en-US" alt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None/>
            </a:pPr>
            <a:endParaRPr lang="en-US" alt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None/>
            </a:pPr>
            <a:endParaRPr lang="en-US" alt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None/>
            </a:pPr>
            <a:endParaRPr lang="en-US" altLang="en-US" sz="18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Bef>
                <a:spcPct val="0"/>
              </a:spcBef>
              <a:spcAft>
                <a:spcPts val="800"/>
              </a:spcAft>
              <a:buClrTx/>
              <a:buSzTx/>
              <a:buNone/>
            </a:pPr>
            <a:r>
              <a:rPr lang="en-US" altLang="en-US" sz="1800" dirty="0">
                <a:ea typeface="Calibri" panose="020F0502020204030204" pitchFamily="34" charset="0"/>
                <a:cs typeface="Tahoma" panose="020B0604030504040204" pitchFamily="34" charset="0"/>
              </a:rPr>
              <a:t>Nodules may present as poorly circumscribed or well defined and encapsulated by a thin, peripheral hypoechoic halo due to surrounding compressed tissue and should be documented.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B2F03C48-211B-89A1-4A9C-951EB14BAC6D}"/>
              </a:ext>
            </a:extLst>
          </p:cNvPr>
          <p:cNvSpPr>
            <a:spLocks noGrp="1" noChangeArrowheads="1"/>
          </p:cNvSpPr>
          <p:nvPr>
            <p:ph type="title"/>
          </p:nvPr>
        </p:nvSpPr>
        <p:spPr>
          <a:xfrm>
            <a:off x="2029800" y="150960"/>
            <a:ext cx="7729728" cy="1188720"/>
          </a:xfrm>
        </p:spPr>
        <p:txBody>
          <a:bodyPr>
            <a:normAutofit/>
          </a:bodyPr>
          <a:lstStyle/>
          <a:p>
            <a:pPr eaLnBrk="1" hangingPunct="1">
              <a:defRPr/>
            </a:pPr>
            <a:r>
              <a:rPr lang="en-US" sz="4000" dirty="0">
                <a:solidFill>
                  <a:schemeClr val="tx1">
                    <a:lumMod val="50000"/>
                  </a:schemeClr>
                </a:solidFill>
              </a:rPr>
              <a:t>MNG</a:t>
            </a:r>
          </a:p>
        </p:txBody>
      </p:sp>
      <p:pic>
        <p:nvPicPr>
          <p:cNvPr id="69636" name="Picture 5" descr="022009A">
            <a:extLst>
              <a:ext uri="{FF2B5EF4-FFF2-40B4-BE49-F238E27FC236}">
                <a16:creationId xmlns:a16="http://schemas.microsoft.com/office/drawing/2014/main" id="{AC5D5D28-623F-272A-10A8-F6E0A366E0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458" t="4388" r="14458" b="29799"/>
          <a:stretch>
            <a:fillRect/>
          </a:stretch>
        </p:blipFill>
        <p:spPr bwMode="auto">
          <a:xfrm>
            <a:off x="1828800" y="2057400"/>
            <a:ext cx="4572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1">
            <a:extLst>
              <a:ext uri="{FF2B5EF4-FFF2-40B4-BE49-F238E27FC236}">
                <a16:creationId xmlns:a16="http://schemas.microsoft.com/office/drawing/2014/main" id="{139C80C2-80E7-7B7A-0E88-574C99A1914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8588" y="2057400"/>
            <a:ext cx="4113212"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560C3FBD-0D89-8409-19BB-1FA8D81C8CA2}"/>
              </a:ext>
            </a:extLst>
          </p:cNvPr>
          <p:cNvSpPr>
            <a:spLocks noGrp="1" noChangeArrowheads="1"/>
          </p:cNvSpPr>
          <p:nvPr>
            <p:ph type="title"/>
          </p:nvPr>
        </p:nvSpPr>
        <p:spPr>
          <a:xfrm>
            <a:off x="2231136" y="243281"/>
            <a:ext cx="7729728" cy="1266737"/>
          </a:xfrm>
        </p:spPr>
        <p:txBody>
          <a:bodyPr>
            <a:normAutofit/>
          </a:bodyPr>
          <a:lstStyle/>
          <a:p>
            <a:pPr eaLnBrk="1" hangingPunct="1">
              <a:defRPr/>
            </a:pPr>
            <a:r>
              <a:rPr lang="en-US" sz="4000" dirty="0">
                <a:solidFill>
                  <a:schemeClr val="tx1">
                    <a:lumMod val="50000"/>
                  </a:schemeClr>
                </a:solidFill>
              </a:rPr>
              <a:t>MNG (cont’d)</a:t>
            </a:r>
          </a:p>
        </p:txBody>
      </p:sp>
      <p:sp>
        <p:nvSpPr>
          <p:cNvPr id="34819" name="Rectangle 3">
            <a:extLst>
              <a:ext uri="{FF2B5EF4-FFF2-40B4-BE49-F238E27FC236}">
                <a16:creationId xmlns:a16="http://schemas.microsoft.com/office/drawing/2014/main" id="{19D2C87F-F77B-F8C5-FE7C-F1AC45FE5E3D}"/>
              </a:ext>
            </a:extLst>
          </p:cNvPr>
          <p:cNvSpPr>
            <a:spLocks noGrp="1" noChangeArrowheads="1"/>
          </p:cNvSpPr>
          <p:nvPr>
            <p:ph idx="1"/>
          </p:nvPr>
        </p:nvSpPr>
        <p:spPr>
          <a:xfrm>
            <a:off x="1981200" y="1905000"/>
            <a:ext cx="8229600" cy="4176713"/>
          </a:xfrm>
        </p:spPr>
        <p:txBody>
          <a:bodyPr>
            <a:normAutofit fontScale="92500"/>
          </a:bodyPr>
          <a:lstStyle/>
          <a:p>
            <a:pPr eaLnBrk="1" hangingPunct="1">
              <a:lnSpc>
                <a:spcPct val="80000"/>
              </a:lnSpc>
              <a:spcBef>
                <a:spcPts val="0"/>
              </a:spcBef>
              <a:buFont typeface="Wingdings" panose="05000000000000000000" pitchFamily="2" charset="2"/>
              <a:buNone/>
              <a:defRPr/>
            </a:pPr>
            <a:r>
              <a:rPr lang="en-US" sz="2400" dirty="0">
                <a:solidFill>
                  <a:schemeClr val="tx1">
                    <a:lumMod val="95000"/>
                  </a:schemeClr>
                </a:solidFill>
              </a:rPr>
              <a:t>Sonographic Findings: </a:t>
            </a:r>
          </a:p>
          <a:p>
            <a:pPr eaLnBrk="1" hangingPunct="1">
              <a:lnSpc>
                <a:spcPct val="80000"/>
              </a:lnSpc>
              <a:spcBef>
                <a:spcPts val="0"/>
              </a:spcBef>
              <a:buFont typeface="Wingdings" panose="05000000000000000000" pitchFamily="2" charset="2"/>
              <a:buNone/>
              <a:defRPr/>
            </a:pPr>
            <a:endParaRPr lang="en-US" sz="2400" b="1" i="1" dirty="0">
              <a:solidFill>
                <a:schemeClr val="tx1">
                  <a:lumMod val="95000"/>
                </a:schemeClr>
              </a:solidFill>
            </a:endParaRPr>
          </a:p>
          <a:p>
            <a:pPr>
              <a:lnSpc>
                <a:spcPct val="80000"/>
              </a:lnSpc>
              <a:spcBef>
                <a:spcPts val="0"/>
              </a:spcBef>
              <a:defRPr/>
            </a:pPr>
            <a:r>
              <a:rPr lang="en-US" sz="2400" dirty="0">
                <a:solidFill>
                  <a:schemeClr val="tx1">
                    <a:lumMod val="95000"/>
                  </a:schemeClr>
                </a:solidFill>
              </a:rPr>
              <a:t>Diffuse enlargement</a:t>
            </a:r>
          </a:p>
          <a:p>
            <a:pPr>
              <a:lnSpc>
                <a:spcPct val="80000"/>
              </a:lnSpc>
              <a:spcBef>
                <a:spcPts val="0"/>
              </a:spcBef>
              <a:defRPr/>
            </a:pPr>
            <a:endParaRPr lang="en-US" sz="2400" dirty="0">
              <a:solidFill>
                <a:schemeClr val="tx1">
                  <a:lumMod val="95000"/>
                </a:schemeClr>
              </a:solidFill>
            </a:endParaRPr>
          </a:p>
          <a:p>
            <a:pPr>
              <a:lnSpc>
                <a:spcPct val="80000"/>
              </a:lnSpc>
              <a:spcBef>
                <a:spcPts val="0"/>
              </a:spcBef>
              <a:defRPr/>
            </a:pPr>
            <a:r>
              <a:rPr lang="en-US" sz="2400" dirty="0">
                <a:solidFill>
                  <a:schemeClr val="tx1">
                    <a:lumMod val="95000"/>
                  </a:schemeClr>
                </a:solidFill>
              </a:rPr>
              <a:t>Most hyperplastic or adenomatous nodules isoechoic compared to normal thyroid tissue</a:t>
            </a:r>
          </a:p>
          <a:p>
            <a:pPr>
              <a:lnSpc>
                <a:spcPct val="80000"/>
              </a:lnSpc>
              <a:spcBef>
                <a:spcPts val="0"/>
              </a:spcBef>
              <a:defRPr/>
            </a:pPr>
            <a:endParaRPr lang="en-US" sz="2400" dirty="0">
              <a:solidFill>
                <a:schemeClr val="tx1">
                  <a:lumMod val="95000"/>
                </a:schemeClr>
              </a:solidFill>
            </a:endParaRPr>
          </a:p>
          <a:p>
            <a:pPr>
              <a:lnSpc>
                <a:spcPct val="80000"/>
              </a:lnSpc>
              <a:spcBef>
                <a:spcPts val="0"/>
              </a:spcBef>
              <a:defRPr/>
            </a:pPr>
            <a:r>
              <a:rPr lang="en-US" sz="2400" dirty="0">
                <a:solidFill>
                  <a:schemeClr val="tx1">
                    <a:lumMod val="95000"/>
                  </a:schemeClr>
                </a:solidFill>
              </a:rPr>
              <a:t>As gland enlarges, may become hyperechoic</a:t>
            </a:r>
          </a:p>
          <a:p>
            <a:pPr>
              <a:lnSpc>
                <a:spcPct val="80000"/>
              </a:lnSpc>
              <a:spcBef>
                <a:spcPts val="0"/>
              </a:spcBef>
              <a:defRPr/>
            </a:pPr>
            <a:endParaRPr lang="en-US" sz="2400" dirty="0">
              <a:solidFill>
                <a:schemeClr val="tx1">
                  <a:lumMod val="95000"/>
                </a:schemeClr>
              </a:solidFill>
            </a:endParaRPr>
          </a:p>
          <a:p>
            <a:pPr>
              <a:lnSpc>
                <a:spcPct val="80000"/>
              </a:lnSpc>
              <a:spcBef>
                <a:spcPts val="0"/>
              </a:spcBef>
              <a:defRPr/>
            </a:pPr>
            <a:r>
              <a:rPr lang="en-US" sz="2400" dirty="0">
                <a:solidFill>
                  <a:schemeClr val="tx1">
                    <a:lumMod val="95000"/>
                  </a:schemeClr>
                </a:solidFill>
              </a:rPr>
              <a:t>Focal scarring and ischemia, as well as necrosis and cyst formation</a:t>
            </a:r>
          </a:p>
          <a:p>
            <a:pPr>
              <a:lnSpc>
                <a:spcPct val="80000"/>
              </a:lnSpc>
              <a:spcBef>
                <a:spcPts val="0"/>
              </a:spcBef>
              <a:buNone/>
              <a:defRPr/>
            </a:pPr>
            <a:endParaRPr lang="en-US" sz="2400" dirty="0">
              <a:solidFill>
                <a:schemeClr val="tx1">
                  <a:lumMod val="95000"/>
                </a:schemeClr>
              </a:solidFill>
            </a:endParaRPr>
          </a:p>
          <a:p>
            <a:pPr>
              <a:lnSpc>
                <a:spcPct val="80000"/>
              </a:lnSpc>
              <a:spcBef>
                <a:spcPts val="0"/>
              </a:spcBef>
              <a:defRPr/>
            </a:pPr>
            <a:r>
              <a:rPr lang="en-US" sz="2400" dirty="0">
                <a:solidFill>
                  <a:schemeClr val="tx1">
                    <a:lumMod val="95000"/>
                  </a:schemeClr>
                </a:solidFill>
              </a:rPr>
              <a:t>Fibrosis or calcifications</a:t>
            </a:r>
          </a:p>
          <a:p>
            <a:pPr>
              <a:lnSpc>
                <a:spcPct val="80000"/>
              </a:lnSpc>
              <a:spcBef>
                <a:spcPts val="0"/>
              </a:spcBef>
              <a:defRPr/>
            </a:pPr>
            <a:endParaRPr lang="en-US" sz="2400" dirty="0">
              <a:solidFill>
                <a:schemeClr val="tx1">
                  <a:lumMod val="95000"/>
                </a:schemeClr>
              </a:solidFill>
            </a:endParaRPr>
          </a:p>
          <a:p>
            <a:pPr>
              <a:lnSpc>
                <a:spcPct val="80000"/>
              </a:lnSpc>
              <a:spcBef>
                <a:spcPts val="0"/>
              </a:spcBef>
              <a:defRPr/>
            </a:pPr>
            <a:r>
              <a:rPr lang="en-US" sz="2400" dirty="0">
                <a:solidFill>
                  <a:schemeClr val="tx1">
                    <a:lumMod val="95000"/>
                  </a:schemeClr>
                </a:solidFill>
              </a:rPr>
              <a:t>Increased vascularity- “thyroid inferno”</a:t>
            </a:r>
          </a:p>
          <a:p>
            <a:pPr marL="0" indent="0">
              <a:lnSpc>
                <a:spcPct val="80000"/>
              </a:lnSpc>
              <a:spcBef>
                <a:spcPts val="0"/>
              </a:spcBef>
              <a:buNone/>
              <a:defRPr/>
            </a:pPr>
            <a:r>
              <a:rPr lang="en-US" sz="2400" dirty="0">
                <a:solidFill>
                  <a:schemeClr val="tx1">
                    <a:lumMod val="95000"/>
                  </a:schemeClr>
                </a:solidFill>
              </a:rPr>
              <a:t>   - increased PSV in inferior thyroid artery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530A6AC5-915E-95B0-A363-203C8129F82C}"/>
              </a:ext>
            </a:extLst>
          </p:cNvPr>
          <p:cNvSpPr>
            <a:spLocks noGrp="1" noChangeArrowheads="1"/>
          </p:cNvSpPr>
          <p:nvPr>
            <p:ph type="title"/>
          </p:nvPr>
        </p:nvSpPr>
        <p:spPr>
          <a:xfrm>
            <a:off x="2231136" y="83890"/>
            <a:ext cx="7729728" cy="1325460"/>
          </a:xfrm>
        </p:spPr>
        <p:txBody>
          <a:bodyPr/>
          <a:lstStyle/>
          <a:p>
            <a:pPr eaLnBrk="1" hangingPunct="1">
              <a:defRPr/>
            </a:pPr>
            <a:r>
              <a:rPr lang="en-US" dirty="0">
                <a:solidFill>
                  <a:schemeClr val="tx1">
                    <a:lumMod val="50000"/>
                  </a:schemeClr>
                </a:solidFill>
              </a:rPr>
              <a:t>Multinodular Goiter</a:t>
            </a:r>
          </a:p>
        </p:txBody>
      </p:sp>
      <p:pic>
        <p:nvPicPr>
          <p:cNvPr id="73732" name="Picture 1">
            <a:extLst>
              <a:ext uri="{FF2B5EF4-FFF2-40B4-BE49-F238E27FC236}">
                <a16:creationId xmlns:a16="http://schemas.microsoft.com/office/drawing/2014/main" id="{BD7F49F2-906B-959D-7B26-E0BEA7450E16}"/>
              </a:ext>
            </a:extLst>
          </p:cNvPr>
          <p:cNvPicPr>
            <a:picLocks noChangeAspect="1"/>
          </p:cNvPicPr>
          <p:nvPr/>
        </p:nvPicPr>
        <p:blipFill>
          <a:blip r:embed="rId3">
            <a:extLst>
              <a:ext uri="{28A0092B-C50C-407E-A947-70E740481C1C}">
                <a14:useLocalDpi xmlns:a14="http://schemas.microsoft.com/office/drawing/2010/main" val="0"/>
              </a:ext>
            </a:extLst>
          </a:blip>
          <a:srcRect l="9494" t="9537" r="9494"/>
          <a:stretch>
            <a:fillRect/>
          </a:stretch>
        </p:blipFill>
        <p:spPr bwMode="auto">
          <a:xfrm>
            <a:off x="1750503" y="1820411"/>
            <a:ext cx="4345497" cy="4474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2">
            <a:extLst>
              <a:ext uri="{FF2B5EF4-FFF2-40B4-BE49-F238E27FC236}">
                <a16:creationId xmlns:a16="http://schemas.microsoft.com/office/drawing/2014/main" id="{0D23D4A6-C820-1AFA-D5F8-796BF90DFBD6}"/>
              </a:ext>
            </a:extLst>
          </p:cNvPr>
          <p:cNvPicPr>
            <a:picLocks noChangeAspect="1"/>
          </p:cNvPicPr>
          <p:nvPr/>
        </p:nvPicPr>
        <p:blipFill>
          <a:blip r:embed="rId4">
            <a:extLst>
              <a:ext uri="{28A0092B-C50C-407E-A947-70E740481C1C}">
                <a14:useLocalDpi xmlns:a14="http://schemas.microsoft.com/office/drawing/2010/main" val="0"/>
              </a:ext>
            </a:extLst>
          </a:blip>
          <a:srcRect t="12283" r="15157"/>
          <a:stretch>
            <a:fillRect/>
          </a:stretch>
        </p:blipFill>
        <p:spPr bwMode="auto">
          <a:xfrm>
            <a:off x="6364448" y="1820411"/>
            <a:ext cx="4572000" cy="4474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9AAE9-FC9B-6962-1CB5-8599C6EFD41B}"/>
              </a:ext>
            </a:extLst>
          </p:cNvPr>
          <p:cNvSpPr>
            <a:spLocks noGrp="1"/>
          </p:cNvSpPr>
          <p:nvPr>
            <p:ph type="title"/>
          </p:nvPr>
        </p:nvSpPr>
        <p:spPr>
          <a:xfrm>
            <a:off x="2231136" y="184558"/>
            <a:ext cx="7729728" cy="1224792"/>
          </a:xfrm>
        </p:spPr>
        <p:txBody>
          <a:bodyPr>
            <a:normAutofit/>
          </a:bodyPr>
          <a:lstStyle/>
          <a:p>
            <a:pPr>
              <a:defRPr/>
            </a:pPr>
            <a:r>
              <a:rPr lang="en-US" sz="4000" dirty="0">
                <a:solidFill>
                  <a:schemeClr val="tx1">
                    <a:lumMod val="50000"/>
                  </a:schemeClr>
                </a:solidFill>
              </a:rPr>
              <a:t>MNG</a:t>
            </a:r>
          </a:p>
        </p:txBody>
      </p:sp>
      <p:pic>
        <p:nvPicPr>
          <p:cNvPr id="75780" name="Picture 2">
            <a:extLst>
              <a:ext uri="{FF2B5EF4-FFF2-40B4-BE49-F238E27FC236}">
                <a16:creationId xmlns:a16="http://schemas.microsoft.com/office/drawing/2014/main" id="{EF33350F-BA0F-E736-9A7B-9746872FD03C}"/>
              </a:ext>
            </a:extLst>
          </p:cNvPr>
          <p:cNvPicPr>
            <a:picLocks noChangeAspect="1"/>
          </p:cNvPicPr>
          <p:nvPr/>
        </p:nvPicPr>
        <p:blipFill>
          <a:blip r:embed="rId3">
            <a:extLst>
              <a:ext uri="{28A0092B-C50C-407E-A947-70E740481C1C}">
                <a14:useLocalDpi xmlns:a14="http://schemas.microsoft.com/office/drawing/2010/main" val="0"/>
              </a:ext>
            </a:extLst>
          </a:blip>
          <a:srcRect l="12346" t="5556" r="11111" b="20370"/>
          <a:stretch>
            <a:fillRect/>
          </a:stretch>
        </p:blipFill>
        <p:spPr bwMode="auto">
          <a:xfrm>
            <a:off x="2209800" y="1792936"/>
            <a:ext cx="4191000" cy="2647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5">
            <a:extLst>
              <a:ext uri="{FF2B5EF4-FFF2-40B4-BE49-F238E27FC236}">
                <a16:creationId xmlns:a16="http://schemas.microsoft.com/office/drawing/2014/main" id="{1BFE3D2B-CE50-F009-E83A-E37C53C3A910}"/>
              </a:ext>
            </a:extLst>
          </p:cNvPr>
          <p:cNvPicPr>
            <a:picLocks noChangeAspect="1"/>
          </p:cNvPicPr>
          <p:nvPr/>
        </p:nvPicPr>
        <p:blipFill>
          <a:blip r:embed="rId4">
            <a:extLst>
              <a:ext uri="{28A0092B-C50C-407E-A947-70E740481C1C}">
                <a14:useLocalDpi xmlns:a14="http://schemas.microsoft.com/office/drawing/2010/main" val="0"/>
              </a:ext>
            </a:extLst>
          </a:blip>
          <a:srcRect l="8115" t="9386" r="12372" b="13194"/>
          <a:stretch>
            <a:fillRect/>
          </a:stretch>
        </p:blipFill>
        <p:spPr bwMode="auto">
          <a:xfrm>
            <a:off x="6613525" y="1792936"/>
            <a:ext cx="3733800" cy="2647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TextBox 2">
            <a:extLst>
              <a:ext uri="{FF2B5EF4-FFF2-40B4-BE49-F238E27FC236}">
                <a16:creationId xmlns:a16="http://schemas.microsoft.com/office/drawing/2014/main" id="{62317CB5-DF25-2122-A73F-EF921D485296}"/>
              </a:ext>
            </a:extLst>
          </p:cNvPr>
          <p:cNvSpPr txBox="1">
            <a:spLocks noChangeArrowheads="1"/>
          </p:cNvSpPr>
          <p:nvPr/>
        </p:nvSpPr>
        <p:spPr bwMode="auto">
          <a:xfrm>
            <a:off x="2667000" y="4572001"/>
            <a:ext cx="7239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0"/>
              </a:spcBef>
              <a:buClrTx/>
              <a:buSzTx/>
              <a:buFontTx/>
              <a:buNone/>
            </a:pPr>
            <a:r>
              <a:rPr lang="en-US" altLang="en-US" sz="1800" dirty="0"/>
              <a:t>Multinodular goiter is seen as an inhomogeneous enlarged tissue mass within the thyroid gland.  Increased vascularity is also seen.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B8E130A9-9D80-E145-9722-4CCA0569FCE5}"/>
              </a:ext>
            </a:extLst>
          </p:cNvPr>
          <p:cNvSpPr>
            <a:spLocks noGrp="1" noChangeArrowheads="1"/>
          </p:cNvSpPr>
          <p:nvPr>
            <p:ph type="title"/>
          </p:nvPr>
        </p:nvSpPr>
        <p:spPr>
          <a:xfrm>
            <a:off x="2231136" y="201336"/>
            <a:ext cx="7729728" cy="1124125"/>
          </a:xfrm>
        </p:spPr>
        <p:txBody>
          <a:bodyPr>
            <a:normAutofit/>
          </a:bodyPr>
          <a:lstStyle/>
          <a:p>
            <a:pPr eaLnBrk="1" hangingPunct="1">
              <a:defRPr/>
            </a:pPr>
            <a:r>
              <a:rPr lang="en-US" sz="4000" dirty="0">
                <a:solidFill>
                  <a:schemeClr val="tx1">
                    <a:lumMod val="50000"/>
                  </a:schemeClr>
                </a:solidFill>
              </a:rPr>
              <a:t>Thyroid Cyst </a:t>
            </a:r>
          </a:p>
        </p:txBody>
      </p:sp>
      <p:sp>
        <p:nvSpPr>
          <p:cNvPr id="37891" name="Rectangle 3">
            <a:extLst>
              <a:ext uri="{FF2B5EF4-FFF2-40B4-BE49-F238E27FC236}">
                <a16:creationId xmlns:a16="http://schemas.microsoft.com/office/drawing/2014/main" id="{8D203DF6-3666-B781-17C9-9D3E54C5DC68}"/>
              </a:ext>
            </a:extLst>
          </p:cNvPr>
          <p:cNvSpPr>
            <a:spLocks noGrp="1" noChangeArrowheads="1"/>
          </p:cNvSpPr>
          <p:nvPr>
            <p:ph idx="1"/>
          </p:nvPr>
        </p:nvSpPr>
        <p:spPr>
          <a:xfrm>
            <a:off x="1981200" y="1981200"/>
            <a:ext cx="8229600" cy="4191000"/>
          </a:xfrm>
        </p:spPr>
        <p:txBody>
          <a:bodyPr>
            <a:normAutofit/>
          </a:bodyPr>
          <a:lstStyle/>
          <a:p>
            <a:pPr>
              <a:lnSpc>
                <a:spcPct val="80000"/>
              </a:lnSpc>
              <a:spcBef>
                <a:spcPts val="0"/>
              </a:spcBef>
              <a:defRPr/>
            </a:pPr>
            <a:r>
              <a:rPr lang="en-US" sz="2400" dirty="0"/>
              <a:t>Cystic degeneration of follicular adenoma</a:t>
            </a:r>
          </a:p>
          <a:p>
            <a:pPr eaLnBrk="1" hangingPunct="1">
              <a:lnSpc>
                <a:spcPct val="80000"/>
              </a:lnSpc>
              <a:spcBef>
                <a:spcPts val="0"/>
              </a:spcBef>
              <a:defRPr/>
            </a:pPr>
            <a:endParaRPr lang="en-US" sz="2400" dirty="0"/>
          </a:p>
          <a:p>
            <a:pPr eaLnBrk="1" hangingPunct="1">
              <a:lnSpc>
                <a:spcPct val="80000"/>
              </a:lnSpc>
              <a:spcBef>
                <a:spcPts val="0"/>
              </a:spcBef>
              <a:buFont typeface="Wingdings" panose="05000000000000000000" pitchFamily="2" charset="2"/>
              <a:buNone/>
              <a:defRPr/>
            </a:pPr>
            <a:r>
              <a:rPr lang="en-US" sz="2400" dirty="0"/>
              <a:t>Sonographic Findings: </a:t>
            </a:r>
          </a:p>
          <a:p>
            <a:pPr>
              <a:lnSpc>
                <a:spcPct val="80000"/>
              </a:lnSpc>
              <a:spcBef>
                <a:spcPts val="0"/>
              </a:spcBef>
              <a:defRPr/>
            </a:pPr>
            <a:r>
              <a:rPr lang="en-US" sz="2400" dirty="0"/>
              <a:t>Degenerative changes of nodules correspond to their sonographic appearance</a:t>
            </a:r>
          </a:p>
          <a:p>
            <a:pPr>
              <a:lnSpc>
                <a:spcPct val="80000"/>
              </a:lnSpc>
              <a:spcBef>
                <a:spcPts val="0"/>
              </a:spcBef>
              <a:buNone/>
              <a:defRPr/>
            </a:pPr>
            <a:r>
              <a:rPr lang="en-US" sz="2400" dirty="0"/>
              <a:t> </a:t>
            </a:r>
          </a:p>
          <a:p>
            <a:pPr>
              <a:lnSpc>
                <a:spcPct val="80000"/>
              </a:lnSpc>
              <a:spcBef>
                <a:spcPts val="0"/>
              </a:spcBef>
              <a:defRPr/>
            </a:pPr>
            <a:r>
              <a:rPr lang="en-US" sz="2400" dirty="0"/>
              <a:t>Purely anechoic areas - from serous or colloid fluid, echogenic fluid, or moving fluid, with posterior enhancement</a:t>
            </a:r>
          </a:p>
          <a:p>
            <a:pPr marL="0" indent="0">
              <a:lnSpc>
                <a:spcPct val="80000"/>
              </a:lnSpc>
              <a:spcBef>
                <a:spcPts val="0"/>
              </a:spcBef>
              <a:buNone/>
              <a:defRPr/>
            </a:pPr>
            <a:r>
              <a:rPr lang="en-US" sz="2400" dirty="0"/>
              <a:t>    -if see fluid levels, corresponds to hemorrhage </a:t>
            </a:r>
          </a:p>
          <a:p>
            <a:pPr>
              <a:lnSpc>
                <a:spcPct val="80000"/>
              </a:lnSpc>
              <a:spcBef>
                <a:spcPts val="0"/>
              </a:spcBef>
              <a:buNone/>
              <a:defRPr/>
            </a:pPr>
            <a:r>
              <a:rPr lang="en-US" sz="2400" dirty="0"/>
              <a:t> </a:t>
            </a:r>
          </a:p>
          <a:p>
            <a:pPr>
              <a:lnSpc>
                <a:spcPct val="80000"/>
              </a:lnSpc>
              <a:spcBef>
                <a:spcPts val="0"/>
              </a:spcBef>
              <a:defRPr/>
            </a:pPr>
            <a:r>
              <a:rPr lang="en-US" sz="2400" dirty="0"/>
              <a:t>Approx. 20% of solitary nodules are cystic</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C36AC608-5456-8013-692C-BAD23AE8825F}"/>
              </a:ext>
            </a:extLst>
          </p:cNvPr>
          <p:cNvSpPr>
            <a:spLocks noGrp="1" noChangeArrowheads="1"/>
          </p:cNvSpPr>
          <p:nvPr>
            <p:ph type="title"/>
          </p:nvPr>
        </p:nvSpPr>
        <p:spPr>
          <a:xfrm>
            <a:off x="2231136" y="184558"/>
            <a:ext cx="7729728" cy="889233"/>
          </a:xfrm>
        </p:spPr>
        <p:txBody>
          <a:bodyPr/>
          <a:lstStyle/>
          <a:p>
            <a:pPr eaLnBrk="1" hangingPunct="1">
              <a:defRPr/>
            </a:pPr>
            <a:r>
              <a:rPr lang="en-US" dirty="0">
                <a:solidFill>
                  <a:schemeClr val="tx1">
                    <a:lumMod val="50000"/>
                  </a:schemeClr>
                </a:solidFill>
              </a:rPr>
              <a:t>Thyroid Cyst</a:t>
            </a:r>
          </a:p>
        </p:txBody>
      </p:sp>
      <p:pic>
        <p:nvPicPr>
          <p:cNvPr id="79876" name="Picture 1">
            <a:extLst>
              <a:ext uri="{FF2B5EF4-FFF2-40B4-BE49-F238E27FC236}">
                <a16:creationId xmlns:a16="http://schemas.microsoft.com/office/drawing/2014/main" id="{651B6EDC-0394-6D54-A595-B55530F91016}"/>
              </a:ext>
            </a:extLst>
          </p:cNvPr>
          <p:cNvPicPr>
            <a:picLocks noChangeAspect="1"/>
          </p:cNvPicPr>
          <p:nvPr/>
        </p:nvPicPr>
        <p:blipFill>
          <a:blip r:embed="rId3">
            <a:extLst>
              <a:ext uri="{28A0092B-C50C-407E-A947-70E740481C1C}">
                <a14:useLocalDpi xmlns:a14="http://schemas.microsoft.com/office/drawing/2010/main" val="0"/>
              </a:ext>
            </a:extLst>
          </a:blip>
          <a:srcRect t="11665"/>
          <a:stretch>
            <a:fillRect/>
          </a:stretch>
        </p:blipFill>
        <p:spPr bwMode="auto">
          <a:xfrm>
            <a:off x="2286000" y="1411286"/>
            <a:ext cx="3843338" cy="3144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1">
            <a:extLst>
              <a:ext uri="{FF2B5EF4-FFF2-40B4-BE49-F238E27FC236}">
                <a16:creationId xmlns:a16="http://schemas.microsoft.com/office/drawing/2014/main" id="{A191CD93-8E38-A76B-2517-864B46DE0CD9}"/>
              </a:ext>
            </a:extLst>
          </p:cNvPr>
          <p:cNvPicPr>
            <a:picLocks noChangeAspect="1"/>
          </p:cNvPicPr>
          <p:nvPr/>
        </p:nvPicPr>
        <p:blipFill>
          <a:blip r:embed="rId4">
            <a:extLst>
              <a:ext uri="{28A0092B-C50C-407E-A947-70E740481C1C}">
                <a14:useLocalDpi xmlns:a14="http://schemas.microsoft.com/office/drawing/2010/main" val="0"/>
              </a:ext>
            </a:extLst>
          </a:blip>
          <a:srcRect r="8211"/>
          <a:stretch>
            <a:fillRect/>
          </a:stretch>
        </p:blipFill>
        <p:spPr bwMode="auto">
          <a:xfrm>
            <a:off x="6300132" y="1411286"/>
            <a:ext cx="3843338" cy="3168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8" name="TextBox 2">
            <a:extLst>
              <a:ext uri="{FF2B5EF4-FFF2-40B4-BE49-F238E27FC236}">
                <a16:creationId xmlns:a16="http://schemas.microsoft.com/office/drawing/2014/main" id="{B09125B6-79D3-A50C-0695-C9E913C1C289}"/>
              </a:ext>
            </a:extLst>
          </p:cNvPr>
          <p:cNvSpPr txBox="1">
            <a:spLocks noChangeArrowheads="1"/>
          </p:cNvSpPr>
          <p:nvPr/>
        </p:nvSpPr>
        <p:spPr bwMode="auto">
          <a:xfrm>
            <a:off x="2514600" y="4800601"/>
            <a:ext cx="73993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lgn="ctr">
              <a:spcBef>
                <a:spcPct val="0"/>
              </a:spcBef>
              <a:buClrTx/>
              <a:buSzTx/>
              <a:buFontTx/>
              <a:buNone/>
            </a:pPr>
            <a:r>
              <a:rPr lang="en-US" altLang="en-US" sz="1800" dirty="0"/>
              <a:t>Left: Anechoic cyst within the thyroid gland.  Right: Colloid cyst with echogenic focus.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3" name="Content Placeholder 5">
            <a:extLst>
              <a:ext uri="{FF2B5EF4-FFF2-40B4-BE49-F238E27FC236}">
                <a16:creationId xmlns:a16="http://schemas.microsoft.com/office/drawing/2014/main" id="{5EB58FA7-D637-817C-1EAA-672C490FAD5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6031" r="7672" b="16171"/>
          <a:stretch>
            <a:fillRect/>
          </a:stretch>
        </p:blipFill>
        <p:spPr>
          <a:xfrm>
            <a:off x="1837189" y="755009"/>
            <a:ext cx="8123675" cy="5054368"/>
          </a:xfrm>
        </p:spPr>
      </p:pic>
      <p:sp>
        <p:nvSpPr>
          <p:cNvPr id="4" name="Title 3">
            <a:extLst>
              <a:ext uri="{FF2B5EF4-FFF2-40B4-BE49-F238E27FC236}">
                <a16:creationId xmlns:a16="http://schemas.microsoft.com/office/drawing/2014/main" id="{A609A2A8-A882-27AF-076B-58A29267BFDA}"/>
              </a:ext>
            </a:extLst>
          </p:cNvPr>
          <p:cNvSpPr>
            <a:spLocks noGrp="1"/>
          </p:cNvSpPr>
          <p:nvPr>
            <p:ph type="title"/>
          </p:nvPr>
        </p:nvSpPr>
        <p:spPr>
          <a:xfrm flipV="1">
            <a:off x="2231136" y="1048623"/>
            <a:ext cx="7729728" cy="45719"/>
          </a:xfrm>
        </p:spPr>
        <p:txBody>
          <a:bodyPr>
            <a:normAutofit fontScale="90000"/>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003AFA5-1121-ABBE-3D23-EAA8BEE72149}"/>
              </a:ext>
            </a:extLst>
          </p:cNvPr>
          <p:cNvSpPr>
            <a:spLocks noGrp="1" noChangeArrowheads="1"/>
          </p:cNvSpPr>
          <p:nvPr>
            <p:ph type="title"/>
          </p:nvPr>
        </p:nvSpPr>
        <p:spPr>
          <a:xfrm>
            <a:off x="2231136" y="142613"/>
            <a:ext cx="7729728" cy="1233181"/>
          </a:xfrm>
        </p:spPr>
        <p:txBody>
          <a:bodyPr>
            <a:normAutofit/>
          </a:bodyPr>
          <a:lstStyle/>
          <a:p>
            <a:pPr eaLnBrk="1" hangingPunct="1">
              <a:defRPr/>
            </a:pPr>
            <a:r>
              <a:rPr lang="en-US" sz="4400" dirty="0">
                <a:solidFill>
                  <a:schemeClr val="tx1">
                    <a:lumMod val="50000"/>
                  </a:schemeClr>
                </a:solidFill>
              </a:rPr>
              <a:t>Adenoma</a:t>
            </a:r>
          </a:p>
        </p:txBody>
      </p:sp>
      <p:sp>
        <p:nvSpPr>
          <p:cNvPr id="39939" name="Rectangle 3">
            <a:extLst>
              <a:ext uri="{FF2B5EF4-FFF2-40B4-BE49-F238E27FC236}">
                <a16:creationId xmlns:a16="http://schemas.microsoft.com/office/drawing/2014/main" id="{51724924-66B6-9E78-FBF2-866CE3B16ABC}"/>
              </a:ext>
            </a:extLst>
          </p:cNvPr>
          <p:cNvSpPr>
            <a:spLocks noGrp="1" noChangeArrowheads="1"/>
          </p:cNvSpPr>
          <p:nvPr>
            <p:ph idx="1"/>
          </p:nvPr>
        </p:nvSpPr>
        <p:spPr>
          <a:xfrm>
            <a:off x="2231136" y="1694575"/>
            <a:ext cx="7729728" cy="4907561"/>
          </a:xfrm>
        </p:spPr>
        <p:txBody>
          <a:bodyPr>
            <a:normAutofit fontScale="92500" lnSpcReduction="10000"/>
          </a:bodyPr>
          <a:lstStyle/>
          <a:p>
            <a:pPr>
              <a:spcBef>
                <a:spcPts val="0"/>
              </a:spcBef>
              <a:defRPr/>
            </a:pPr>
            <a:r>
              <a:rPr lang="en-US" sz="2600" dirty="0"/>
              <a:t>Benign thyroid neoplasm characterized by complete fibrous encapsulation</a:t>
            </a:r>
          </a:p>
          <a:p>
            <a:pPr marL="0" indent="0">
              <a:spcBef>
                <a:spcPts val="0"/>
              </a:spcBef>
              <a:buNone/>
              <a:defRPr/>
            </a:pPr>
            <a:endParaRPr lang="en-US" sz="2600" dirty="0"/>
          </a:p>
          <a:p>
            <a:pPr marL="0" indent="0">
              <a:spcBef>
                <a:spcPts val="0"/>
              </a:spcBef>
              <a:buNone/>
              <a:defRPr/>
            </a:pPr>
            <a:r>
              <a:rPr lang="en-US" sz="2600" dirty="0"/>
              <a:t>*70% of solitary nodules</a:t>
            </a:r>
          </a:p>
          <a:p>
            <a:pPr marL="0" indent="0">
              <a:spcBef>
                <a:spcPts val="0"/>
              </a:spcBef>
              <a:buNone/>
              <a:defRPr/>
            </a:pPr>
            <a:endParaRPr lang="en-US" sz="2600" dirty="0"/>
          </a:p>
          <a:p>
            <a:pPr>
              <a:spcBef>
                <a:spcPts val="0"/>
              </a:spcBef>
              <a:defRPr/>
            </a:pPr>
            <a:r>
              <a:rPr lang="en-US" sz="2600" dirty="0"/>
              <a:t>More common in females (7:1)</a:t>
            </a:r>
          </a:p>
          <a:p>
            <a:pPr>
              <a:spcBef>
                <a:spcPts val="0"/>
              </a:spcBef>
              <a:defRPr/>
            </a:pPr>
            <a:endParaRPr lang="en-US" sz="2600" dirty="0"/>
          </a:p>
          <a:p>
            <a:pPr>
              <a:spcBef>
                <a:spcPts val="0"/>
              </a:spcBef>
              <a:defRPr/>
            </a:pPr>
            <a:r>
              <a:rPr lang="en-US" sz="2600" dirty="0"/>
              <a:t>Characterized by compression of adjacent tissue and fibrous encapsulation</a:t>
            </a:r>
          </a:p>
          <a:p>
            <a:pPr>
              <a:spcBef>
                <a:spcPts val="0"/>
              </a:spcBef>
              <a:defRPr/>
            </a:pPr>
            <a:endParaRPr lang="en-US" sz="2600" dirty="0"/>
          </a:p>
          <a:p>
            <a:pPr>
              <a:spcBef>
                <a:spcPts val="0"/>
              </a:spcBef>
              <a:defRPr/>
            </a:pPr>
            <a:r>
              <a:rPr lang="en-US" sz="2600" dirty="0"/>
              <a:t>Homogeneous with variable size</a:t>
            </a:r>
          </a:p>
          <a:p>
            <a:pPr>
              <a:spcBef>
                <a:spcPts val="0"/>
              </a:spcBef>
              <a:buNone/>
              <a:defRPr/>
            </a:pPr>
            <a:r>
              <a:rPr lang="en-US" sz="2600" dirty="0"/>
              <a:t> </a:t>
            </a:r>
          </a:p>
          <a:p>
            <a:pPr>
              <a:spcBef>
                <a:spcPts val="0"/>
              </a:spcBef>
              <a:defRPr/>
            </a:pPr>
            <a:r>
              <a:rPr lang="en-US" sz="2600" dirty="0"/>
              <a:t>Usually lesion solitary with areas of hemorrhage or necrosis</a:t>
            </a:r>
          </a:p>
          <a:p>
            <a:pPr>
              <a:spcBef>
                <a:spcPts val="0"/>
              </a:spcBef>
              <a:defRPr/>
            </a:pPr>
            <a:endParaRPr lang="en-US" sz="2600" dirty="0"/>
          </a:p>
          <a:p>
            <a:pPr marL="0" indent="0">
              <a:spcBef>
                <a:spcPts val="0"/>
              </a:spcBef>
              <a:buNone/>
              <a:defRPr/>
            </a:pPr>
            <a:endParaRPr lang="en-US"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4836F-21CA-4949-64F4-4C6CD3775EE9}"/>
              </a:ext>
            </a:extLst>
          </p:cNvPr>
          <p:cNvSpPr>
            <a:spLocks noGrp="1"/>
          </p:cNvSpPr>
          <p:nvPr>
            <p:ph type="title"/>
          </p:nvPr>
        </p:nvSpPr>
        <p:spPr>
          <a:xfrm>
            <a:off x="1603695" y="83890"/>
            <a:ext cx="8984609" cy="1484851"/>
          </a:xfrm>
        </p:spPr>
        <p:txBody>
          <a:bodyPr>
            <a:normAutofit/>
          </a:bodyPr>
          <a:lstStyle/>
          <a:p>
            <a:r>
              <a:rPr lang="en-US" sz="4400" dirty="0"/>
              <a:t>Anatomic Variations</a:t>
            </a:r>
          </a:p>
        </p:txBody>
      </p:sp>
      <p:sp>
        <p:nvSpPr>
          <p:cNvPr id="3" name="Content Placeholder 2">
            <a:extLst>
              <a:ext uri="{FF2B5EF4-FFF2-40B4-BE49-F238E27FC236}">
                <a16:creationId xmlns:a16="http://schemas.microsoft.com/office/drawing/2014/main" id="{52938019-2381-57B5-F6A7-941FF3232140}"/>
              </a:ext>
            </a:extLst>
          </p:cNvPr>
          <p:cNvSpPr>
            <a:spLocks noGrp="1"/>
          </p:cNvSpPr>
          <p:nvPr>
            <p:ph idx="1"/>
          </p:nvPr>
        </p:nvSpPr>
        <p:spPr>
          <a:xfrm>
            <a:off x="1728132" y="1937857"/>
            <a:ext cx="8875552" cy="4462943"/>
          </a:xfrm>
        </p:spPr>
        <p:txBody>
          <a:bodyPr>
            <a:normAutofit lnSpcReduction="10000"/>
          </a:bodyPr>
          <a:lstStyle/>
          <a:p>
            <a:pPr>
              <a:spcBef>
                <a:spcPts val="0"/>
              </a:spcBef>
              <a:defRPr/>
            </a:pPr>
            <a:r>
              <a:rPr lang="en-US" sz="2400" dirty="0"/>
              <a:t>Pyramidal lobe-</a:t>
            </a:r>
            <a:r>
              <a:rPr lang="en-US" sz="2400" dirty="0">
                <a:solidFill>
                  <a:srgbClr val="FFC000"/>
                </a:solidFill>
              </a:rPr>
              <a:t> </a:t>
            </a:r>
            <a:r>
              <a:rPr lang="en-US" sz="2400" dirty="0"/>
              <a:t>arises from caudal portion of thyroglossal tract, small and usually cephalic extension of isthmus</a:t>
            </a:r>
          </a:p>
          <a:p>
            <a:pPr lvl="1">
              <a:spcBef>
                <a:spcPts val="0"/>
              </a:spcBef>
              <a:defRPr/>
            </a:pPr>
            <a:r>
              <a:rPr lang="en-US" sz="2400" dirty="0"/>
              <a:t>arising from </a:t>
            </a:r>
            <a:r>
              <a:rPr lang="en-US" sz="2400" dirty="0" err="1"/>
              <a:t>lt</a:t>
            </a:r>
            <a:r>
              <a:rPr lang="en-US" sz="2400" dirty="0"/>
              <a:t> &gt;rt lobe</a:t>
            </a:r>
          </a:p>
          <a:p>
            <a:pPr lvl="1">
              <a:spcBef>
                <a:spcPts val="0"/>
              </a:spcBef>
              <a:defRPr/>
            </a:pPr>
            <a:r>
              <a:rPr lang="en-US" sz="2400" dirty="0"/>
              <a:t>seen in 15-30% of patients</a:t>
            </a:r>
          </a:p>
          <a:p>
            <a:pPr lvl="1">
              <a:spcBef>
                <a:spcPts val="0"/>
              </a:spcBef>
              <a:defRPr/>
            </a:pPr>
            <a:r>
              <a:rPr lang="en-US" sz="2400" dirty="0"/>
              <a:t>most commonly seen in peds patients and atrophies with age</a:t>
            </a:r>
          </a:p>
          <a:p>
            <a:pPr lvl="1">
              <a:spcBef>
                <a:spcPts val="0"/>
              </a:spcBef>
              <a:defRPr/>
            </a:pPr>
            <a:endParaRPr lang="en-US" sz="2400" dirty="0"/>
          </a:p>
          <a:p>
            <a:pPr>
              <a:spcBef>
                <a:spcPts val="0"/>
              </a:spcBef>
            </a:pPr>
            <a:r>
              <a:rPr lang="en-US" sz="2400" dirty="0"/>
              <a:t>Absence of thyroid</a:t>
            </a:r>
          </a:p>
          <a:p>
            <a:pPr>
              <a:spcBef>
                <a:spcPts val="0"/>
              </a:spcBef>
              <a:buNone/>
            </a:pPr>
            <a:endParaRPr lang="en-US" sz="2400" dirty="0"/>
          </a:p>
          <a:p>
            <a:pPr>
              <a:spcBef>
                <a:spcPts val="0"/>
              </a:spcBef>
            </a:pPr>
            <a:r>
              <a:rPr lang="en-US" sz="2400" dirty="0"/>
              <a:t>Absence of an isthmus</a:t>
            </a:r>
          </a:p>
          <a:p>
            <a:pPr>
              <a:spcBef>
                <a:spcPts val="0"/>
              </a:spcBef>
              <a:buNone/>
            </a:pPr>
            <a:endParaRPr lang="en-US" sz="2400" dirty="0"/>
          </a:p>
          <a:p>
            <a:pPr>
              <a:spcBef>
                <a:spcPts val="0"/>
              </a:spcBef>
            </a:pPr>
            <a:r>
              <a:rPr lang="en-US" sz="2400" dirty="0"/>
              <a:t>Absence of 1 lobe</a:t>
            </a:r>
          </a:p>
          <a:p>
            <a:pPr>
              <a:spcBef>
                <a:spcPts val="0"/>
              </a:spcBef>
              <a:buNone/>
            </a:pPr>
            <a:endParaRPr lang="en-US" sz="2400" dirty="0"/>
          </a:p>
          <a:p>
            <a:pPr>
              <a:spcBef>
                <a:spcPts val="0"/>
              </a:spcBef>
            </a:pPr>
            <a:r>
              <a:rPr lang="en-US" sz="2400" dirty="0"/>
              <a:t>Continuation from 1 lobe to the other, obliterating the isthmus</a:t>
            </a:r>
          </a:p>
          <a:p>
            <a:endParaRPr lang="en-US" dirty="0"/>
          </a:p>
        </p:txBody>
      </p:sp>
    </p:spTree>
    <p:extLst>
      <p:ext uri="{BB962C8B-B14F-4D97-AF65-F5344CB8AC3E}">
        <p14:creationId xmlns:p14="http://schemas.microsoft.com/office/powerpoint/2010/main" val="411588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89FE2F2A-6DCF-8CAA-F842-8F8C31E7CD0E}"/>
              </a:ext>
            </a:extLst>
          </p:cNvPr>
          <p:cNvSpPr>
            <a:spLocks noGrp="1" noChangeArrowheads="1"/>
          </p:cNvSpPr>
          <p:nvPr>
            <p:ph type="title"/>
          </p:nvPr>
        </p:nvSpPr>
        <p:spPr>
          <a:xfrm>
            <a:off x="2231136" y="159392"/>
            <a:ext cx="7729728" cy="1149292"/>
          </a:xfrm>
        </p:spPr>
        <p:txBody>
          <a:bodyPr>
            <a:normAutofit/>
          </a:bodyPr>
          <a:lstStyle/>
          <a:p>
            <a:pPr eaLnBrk="1" hangingPunct="1">
              <a:defRPr/>
            </a:pPr>
            <a:r>
              <a:rPr lang="en-US" sz="4000" dirty="0">
                <a:solidFill>
                  <a:schemeClr val="tx1">
                    <a:lumMod val="50000"/>
                  </a:schemeClr>
                </a:solidFill>
              </a:rPr>
              <a:t>Adenoma</a:t>
            </a:r>
          </a:p>
        </p:txBody>
      </p:sp>
      <p:pic>
        <p:nvPicPr>
          <p:cNvPr id="84996" name="Picture 5" descr="022013">
            <a:extLst>
              <a:ext uri="{FF2B5EF4-FFF2-40B4-BE49-F238E27FC236}">
                <a16:creationId xmlns:a16="http://schemas.microsoft.com/office/drawing/2014/main" id="{87A63025-0BB5-BA25-9287-178CDAABE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566"/>
          <a:stretch>
            <a:fillRect/>
          </a:stretch>
        </p:blipFill>
        <p:spPr bwMode="auto">
          <a:xfrm>
            <a:off x="2340528" y="1544272"/>
            <a:ext cx="7466201" cy="4722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BED10262-A639-734D-9801-427EC25FBF80}"/>
              </a:ext>
            </a:extLst>
          </p:cNvPr>
          <p:cNvSpPr>
            <a:spLocks noGrp="1" noChangeArrowheads="1"/>
          </p:cNvSpPr>
          <p:nvPr>
            <p:ph type="title"/>
          </p:nvPr>
        </p:nvSpPr>
        <p:spPr>
          <a:xfrm>
            <a:off x="2231136" y="184558"/>
            <a:ext cx="7729728" cy="933415"/>
          </a:xfrm>
        </p:spPr>
        <p:txBody>
          <a:bodyPr>
            <a:normAutofit/>
          </a:bodyPr>
          <a:lstStyle/>
          <a:p>
            <a:pPr eaLnBrk="1" hangingPunct="1">
              <a:defRPr/>
            </a:pPr>
            <a:r>
              <a:rPr lang="en-US" sz="4000" dirty="0">
                <a:solidFill>
                  <a:schemeClr val="tx1">
                    <a:lumMod val="50000"/>
                  </a:schemeClr>
                </a:solidFill>
              </a:rPr>
              <a:t>Adenoma (cont’d)</a:t>
            </a:r>
          </a:p>
        </p:txBody>
      </p:sp>
      <p:sp>
        <p:nvSpPr>
          <p:cNvPr id="90115" name="Rectangle 3">
            <a:extLst>
              <a:ext uri="{FF2B5EF4-FFF2-40B4-BE49-F238E27FC236}">
                <a16:creationId xmlns:a16="http://schemas.microsoft.com/office/drawing/2014/main" id="{99E026A8-A296-85C2-F5EB-8F5785359F9E}"/>
              </a:ext>
            </a:extLst>
          </p:cNvPr>
          <p:cNvSpPr>
            <a:spLocks noGrp="1" noChangeArrowheads="1"/>
          </p:cNvSpPr>
          <p:nvPr>
            <p:ph idx="1"/>
          </p:nvPr>
        </p:nvSpPr>
        <p:spPr>
          <a:xfrm>
            <a:off x="2130804" y="1535185"/>
            <a:ext cx="7830060" cy="4204843"/>
          </a:xfrm>
        </p:spPr>
        <p:txBody>
          <a:bodyPr>
            <a:noAutofit/>
          </a:bodyPr>
          <a:lstStyle/>
          <a:p>
            <a:pPr>
              <a:spcBef>
                <a:spcPts val="0"/>
              </a:spcBef>
              <a:buNone/>
              <a:defRPr/>
            </a:pPr>
            <a:r>
              <a:rPr lang="en-US" sz="2400" dirty="0"/>
              <a:t>Sonographic Findings:</a:t>
            </a:r>
          </a:p>
          <a:p>
            <a:pPr>
              <a:spcBef>
                <a:spcPts val="0"/>
              </a:spcBef>
              <a:buNone/>
              <a:defRPr/>
            </a:pPr>
            <a:endParaRPr lang="en-US" sz="2400" dirty="0"/>
          </a:p>
          <a:p>
            <a:pPr>
              <a:spcBef>
                <a:spcPts val="0"/>
              </a:spcBef>
              <a:defRPr/>
            </a:pPr>
            <a:r>
              <a:rPr lang="en-US" sz="2400" dirty="0"/>
              <a:t>Anechoic to completely hyperechoic; commonly have peripheral halo</a:t>
            </a:r>
            <a:endParaRPr lang="en-US" sz="2400" i="1" dirty="0"/>
          </a:p>
          <a:p>
            <a:pPr>
              <a:spcBef>
                <a:spcPts val="0"/>
              </a:spcBef>
              <a:defRPr/>
            </a:pPr>
            <a:endParaRPr lang="en-US" sz="2400" dirty="0"/>
          </a:p>
          <a:p>
            <a:pPr>
              <a:spcBef>
                <a:spcPts val="0"/>
              </a:spcBef>
              <a:defRPr/>
            </a:pPr>
            <a:r>
              <a:rPr lang="en-US" sz="2400" dirty="0"/>
              <a:t>Halo, or thin echolucent rim surrounding lesion, is edema of compressed normal thyroid tissue or capsule of adenoma</a:t>
            </a:r>
          </a:p>
          <a:p>
            <a:pPr>
              <a:spcBef>
                <a:spcPts val="0"/>
              </a:spcBef>
              <a:defRPr/>
            </a:pPr>
            <a:endParaRPr lang="en-US" sz="2400" dirty="0"/>
          </a:p>
          <a:p>
            <a:pPr>
              <a:spcBef>
                <a:spcPts val="0"/>
              </a:spcBef>
              <a:defRPr/>
            </a:pPr>
            <a:r>
              <a:rPr lang="en-US" sz="2400" dirty="0"/>
              <a:t>Hyperfunction of adenoma can exhibit increased blood flow patterns as seen on Doppler along peripheral borders or within lesion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98149CB1-C3E8-60B4-0C8A-14C8A11FF7DF}"/>
              </a:ext>
            </a:extLst>
          </p:cNvPr>
          <p:cNvSpPr>
            <a:spLocks noGrp="1" noChangeArrowheads="1"/>
          </p:cNvSpPr>
          <p:nvPr>
            <p:ph type="title"/>
          </p:nvPr>
        </p:nvSpPr>
        <p:spPr>
          <a:xfrm>
            <a:off x="2944536" y="274638"/>
            <a:ext cx="5972961" cy="715962"/>
          </a:xfrm>
        </p:spPr>
        <p:txBody>
          <a:bodyPr>
            <a:noAutofit/>
          </a:bodyPr>
          <a:lstStyle/>
          <a:p>
            <a:pPr eaLnBrk="1" hangingPunct="1">
              <a:defRPr/>
            </a:pPr>
            <a:r>
              <a:rPr lang="en-US" sz="4000" dirty="0">
                <a:solidFill>
                  <a:schemeClr val="tx1">
                    <a:lumMod val="50000"/>
                  </a:schemeClr>
                </a:solidFill>
              </a:rPr>
              <a:t>Adenoma</a:t>
            </a:r>
          </a:p>
        </p:txBody>
      </p:sp>
      <p:sp>
        <p:nvSpPr>
          <p:cNvPr id="89092" name="Rectangle 1">
            <a:extLst>
              <a:ext uri="{FF2B5EF4-FFF2-40B4-BE49-F238E27FC236}">
                <a16:creationId xmlns:a16="http://schemas.microsoft.com/office/drawing/2014/main" id="{C553F739-8EDB-AA5C-0791-F99E468D073B}"/>
              </a:ext>
            </a:extLst>
          </p:cNvPr>
          <p:cNvSpPr>
            <a:spLocks noChangeArrowheads="1"/>
          </p:cNvSpPr>
          <p:nvPr/>
        </p:nvSpPr>
        <p:spPr bwMode="auto">
          <a:xfrm>
            <a:off x="1752600" y="2049464"/>
            <a:ext cx="8610600" cy="417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lnSpc>
                <a:spcPct val="107000"/>
              </a:lnSpc>
              <a:spcBef>
                <a:spcPct val="0"/>
              </a:spcBef>
              <a:spcAft>
                <a:spcPts val="800"/>
              </a:spcAft>
              <a:buClrTx/>
              <a:buSzTx/>
              <a:buNone/>
            </a:pPr>
            <a:endParaRPr lang="en-US" alt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None/>
            </a:pPr>
            <a:endParaRPr lang="en-US" alt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None/>
            </a:pPr>
            <a:r>
              <a:rPr lang="en-US" altLang="en-US" sz="180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Bef>
                <a:spcPct val="0"/>
              </a:spcBef>
              <a:spcAft>
                <a:spcPts val="800"/>
              </a:spcAft>
              <a:buClrTx/>
              <a:buSzTx/>
              <a:buNone/>
            </a:pPr>
            <a:endParaRPr lang="en-US" alt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None/>
            </a:pPr>
            <a:endParaRPr lang="en-US" alt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None/>
            </a:pPr>
            <a:endParaRPr lang="en-US" alt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None/>
            </a:pPr>
            <a:endParaRPr lang="en-US" alt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None/>
            </a:pPr>
            <a:endParaRPr lang="en-US" alt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None/>
            </a:pPr>
            <a:r>
              <a:rPr lang="en-US" altLang="en-US" sz="1800">
                <a:latin typeface="Calibri" panose="020F0502020204030204" pitchFamily="34" charset="0"/>
                <a:ea typeface="Calibri" panose="020F0502020204030204" pitchFamily="34" charset="0"/>
                <a:cs typeface="Times New Roman" panose="02020603050405020304" pitchFamily="18" charset="0"/>
              </a:rPr>
              <a:t>Adenomas have a broad spectrum of sonographic appearances. They are most often solitary, homogeneous, and variable in size and range in echogenicity from anechoic, hypoechoic, isoechoic, to hyperechoic with the presence of a thin hypoechoic rim or halo.</a:t>
            </a:r>
          </a:p>
        </p:txBody>
      </p:sp>
      <p:pic>
        <p:nvPicPr>
          <p:cNvPr id="89093" name="Picture 2">
            <a:extLst>
              <a:ext uri="{FF2B5EF4-FFF2-40B4-BE49-F238E27FC236}">
                <a16:creationId xmlns:a16="http://schemas.microsoft.com/office/drawing/2014/main" id="{9A7DEDAD-8FD8-F590-8172-CA17797250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3162" y="1241572"/>
            <a:ext cx="3552627" cy="1818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5">
            <a:extLst>
              <a:ext uri="{FF2B5EF4-FFF2-40B4-BE49-F238E27FC236}">
                <a16:creationId xmlns:a16="http://schemas.microsoft.com/office/drawing/2014/main" id="{DE0E50DF-9E06-E4D4-3008-08029E0840D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5765" y="1241573"/>
            <a:ext cx="3324687" cy="1818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6">
            <a:extLst>
              <a:ext uri="{FF2B5EF4-FFF2-40B4-BE49-F238E27FC236}">
                <a16:creationId xmlns:a16="http://schemas.microsoft.com/office/drawing/2014/main" id="{C53F3BB2-5898-E2C8-D1EA-7DBEA5236C5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3162" y="3059907"/>
            <a:ext cx="701184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17073-BE43-5A9E-2BDB-0FC8D98B0E04}"/>
              </a:ext>
            </a:extLst>
          </p:cNvPr>
          <p:cNvSpPr>
            <a:spLocks noGrp="1"/>
          </p:cNvSpPr>
          <p:nvPr>
            <p:ph type="title"/>
          </p:nvPr>
        </p:nvSpPr>
        <p:spPr>
          <a:xfrm>
            <a:off x="2514600" y="109058"/>
            <a:ext cx="7107572" cy="998290"/>
          </a:xfrm>
        </p:spPr>
        <p:txBody>
          <a:bodyPr>
            <a:normAutofit/>
          </a:bodyPr>
          <a:lstStyle/>
          <a:p>
            <a:pPr>
              <a:defRPr/>
            </a:pPr>
            <a:r>
              <a:rPr lang="en-US" sz="4000" dirty="0">
                <a:solidFill>
                  <a:schemeClr val="tx1">
                    <a:lumMod val="50000"/>
                  </a:schemeClr>
                </a:solidFill>
              </a:rPr>
              <a:t>Adenoma</a:t>
            </a:r>
          </a:p>
        </p:txBody>
      </p:sp>
      <p:pic>
        <p:nvPicPr>
          <p:cNvPr id="91139" name="Content Placeholder 5">
            <a:extLst>
              <a:ext uri="{FF2B5EF4-FFF2-40B4-BE49-F238E27FC236}">
                <a16:creationId xmlns:a16="http://schemas.microsoft.com/office/drawing/2014/main" id="{BEB0D0BE-782C-9795-F729-F9DA6338CAF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9685" r="4082" b="6609"/>
          <a:stretch>
            <a:fillRect/>
          </a:stretch>
        </p:blipFill>
        <p:spPr>
          <a:xfrm>
            <a:off x="2514600" y="1535186"/>
            <a:ext cx="3581400" cy="4190301"/>
          </a:xfrm>
        </p:spPr>
      </p:pic>
      <p:pic>
        <p:nvPicPr>
          <p:cNvPr id="91141" name="Picture 6">
            <a:extLst>
              <a:ext uri="{FF2B5EF4-FFF2-40B4-BE49-F238E27FC236}">
                <a16:creationId xmlns:a16="http://schemas.microsoft.com/office/drawing/2014/main" id="{7CF47CD4-21B6-4DD1-BDB9-048A93800E10}"/>
              </a:ext>
            </a:extLst>
          </p:cNvPr>
          <p:cNvPicPr>
            <a:picLocks noChangeAspect="1"/>
          </p:cNvPicPr>
          <p:nvPr/>
        </p:nvPicPr>
        <p:blipFill>
          <a:blip r:embed="rId3">
            <a:extLst>
              <a:ext uri="{28A0092B-C50C-407E-A947-70E740481C1C}">
                <a14:useLocalDpi xmlns:a14="http://schemas.microsoft.com/office/drawing/2010/main" val="0"/>
              </a:ext>
            </a:extLst>
          </a:blip>
          <a:srcRect l="9259" t="6332" r="5556" b="18770"/>
          <a:stretch>
            <a:fillRect/>
          </a:stretch>
        </p:blipFill>
        <p:spPr bwMode="auto">
          <a:xfrm>
            <a:off x="6172200" y="1535186"/>
            <a:ext cx="3505200" cy="4190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97904-BD80-7A83-4E49-108221D992C4}"/>
              </a:ext>
            </a:extLst>
          </p:cNvPr>
          <p:cNvSpPr>
            <a:spLocks noGrp="1"/>
          </p:cNvSpPr>
          <p:nvPr>
            <p:ph type="title"/>
          </p:nvPr>
        </p:nvSpPr>
        <p:spPr>
          <a:xfrm>
            <a:off x="2231136" y="83890"/>
            <a:ext cx="7729728" cy="1191237"/>
          </a:xfrm>
        </p:spPr>
        <p:txBody>
          <a:bodyPr>
            <a:normAutofit fontScale="90000"/>
          </a:bodyPr>
          <a:lstStyle/>
          <a:p>
            <a:r>
              <a:rPr lang="en-US" dirty="0"/>
              <a:t>Thyroid Imaging Reporting &amp; Data system </a:t>
            </a:r>
            <a:br>
              <a:rPr lang="en-US" dirty="0"/>
            </a:br>
            <a:r>
              <a:rPr lang="en-US" dirty="0"/>
              <a:t>(TI-RADS)</a:t>
            </a:r>
          </a:p>
        </p:txBody>
      </p:sp>
      <p:sp>
        <p:nvSpPr>
          <p:cNvPr id="3" name="Content Placeholder 2">
            <a:extLst>
              <a:ext uri="{FF2B5EF4-FFF2-40B4-BE49-F238E27FC236}">
                <a16:creationId xmlns:a16="http://schemas.microsoft.com/office/drawing/2014/main" id="{5B78F567-8670-6F90-616E-6327D930B3E5}"/>
              </a:ext>
            </a:extLst>
          </p:cNvPr>
          <p:cNvSpPr>
            <a:spLocks noGrp="1"/>
          </p:cNvSpPr>
          <p:nvPr>
            <p:ph idx="1"/>
          </p:nvPr>
        </p:nvSpPr>
        <p:spPr>
          <a:xfrm>
            <a:off x="2231136" y="1602298"/>
            <a:ext cx="7729728" cy="5171812"/>
          </a:xfrm>
        </p:spPr>
        <p:txBody>
          <a:bodyPr>
            <a:normAutofit lnSpcReduction="10000"/>
          </a:bodyPr>
          <a:lstStyle/>
          <a:p>
            <a:pPr>
              <a:spcBef>
                <a:spcPts val="0"/>
              </a:spcBef>
            </a:pPr>
            <a:r>
              <a:rPr lang="en-US" sz="2400" dirty="0"/>
              <a:t>standardized reporting and description system of thyroid nodules created by American College of Radiology (ACR)</a:t>
            </a:r>
          </a:p>
          <a:p>
            <a:pPr marL="0" indent="0">
              <a:spcBef>
                <a:spcPts val="0"/>
              </a:spcBef>
              <a:buNone/>
            </a:pPr>
            <a:endParaRPr lang="en-US" sz="2400" dirty="0"/>
          </a:p>
          <a:p>
            <a:pPr>
              <a:spcBef>
                <a:spcPts val="0"/>
              </a:spcBef>
            </a:pPr>
            <a:r>
              <a:rPr lang="en-US" sz="2400" dirty="0"/>
              <a:t>Prevents:</a:t>
            </a:r>
          </a:p>
          <a:p>
            <a:pPr lvl="1">
              <a:spcBef>
                <a:spcPts val="0"/>
              </a:spcBef>
              <a:buFont typeface="Wingdings" panose="05000000000000000000" pitchFamily="2" charset="2"/>
              <a:buChar char="Ø"/>
            </a:pPr>
            <a:r>
              <a:rPr lang="en-US" sz="2400" dirty="0"/>
              <a:t>Unnecessary follow-up</a:t>
            </a:r>
          </a:p>
          <a:p>
            <a:pPr lvl="1">
              <a:spcBef>
                <a:spcPts val="0"/>
              </a:spcBef>
              <a:buFont typeface="Wingdings" panose="05000000000000000000" pitchFamily="2" charset="2"/>
              <a:buChar char="Ø"/>
            </a:pPr>
            <a:r>
              <a:rPr lang="en-US" sz="2400" dirty="0"/>
              <a:t>Further imaging</a:t>
            </a:r>
          </a:p>
          <a:p>
            <a:pPr lvl="1">
              <a:spcBef>
                <a:spcPts val="0"/>
              </a:spcBef>
              <a:buFont typeface="Wingdings" panose="05000000000000000000" pitchFamily="2" charset="2"/>
              <a:buChar char="Ø"/>
            </a:pPr>
            <a:r>
              <a:rPr lang="en-US" sz="2400" dirty="0"/>
              <a:t>Biopsies    </a:t>
            </a:r>
          </a:p>
          <a:p>
            <a:pPr lvl="1">
              <a:spcBef>
                <a:spcPts val="0"/>
              </a:spcBef>
              <a:buFont typeface="Wingdings" panose="05000000000000000000" pitchFamily="2" charset="2"/>
              <a:buChar char="Ø"/>
            </a:pPr>
            <a:endParaRPr lang="en-US" sz="2400" dirty="0"/>
          </a:p>
          <a:p>
            <a:pPr>
              <a:spcBef>
                <a:spcPts val="0"/>
              </a:spcBef>
            </a:pPr>
            <a:r>
              <a:rPr lang="en-US" sz="2400" dirty="0"/>
              <a:t>Nodules are placed within 5 levels (TR1- TR5) based on 5 ultrasound features:</a:t>
            </a:r>
          </a:p>
          <a:p>
            <a:pPr marL="0" indent="0">
              <a:spcBef>
                <a:spcPts val="0"/>
              </a:spcBef>
              <a:buNone/>
            </a:pPr>
            <a:r>
              <a:rPr lang="en-US" sz="2400" dirty="0"/>
              <a:t>   - composition</a:t>
            </a:r>
          </a:p>
          <a:p>
            <a:pPr marL="0" indent="0">
              <a:spcBef>
                <a:spcPts val="0"/>
              </a:spcBef>
              <a:buNone/>
            </a:pPr>
            <a:r>
              <a:rPr lang="en-US" sz="2400" dirty="0"/>
              <a:t>   - echogenicity</a:t>
            </a:r>
          </a:p>
          <a:p>
            <a:pPr marL="0" indent="0">
              <a:spcBef>
                <a:spcPts val="0"/>
              </a:spcBef>
              <a:buNone/>
            </a:pPr>
            <a:r>
              <a:rPr lang="en-US" sz="2400" dirty="0"/>
              <a:t>   - shape</a:t>
            </a:r>
          </a:p>
          <a:p>
            <a:pPr marL="0" indent="0">
              <a:spcBef>
                <a:spcPts val="0"/>
              </a:spcBef>
              <a:buNone/>
            </a:pPr>
            <a:r>
              <a:rPr lang="en-US" sz="2400" dirty="0"/>
              <a:t>   - margin</a:t>
            </a:r>
          </a:p>
          <a:p>
            <a:pPr marL="0" indent="0">
              <a:spcBef>
                <a:spcPts val="0"/>
              </a:spcBef>
              <a:buNone/>
            </a:pPr>
            <a:r>
              <a:rPr lang="en-US" sz="2400" dirty="0"/>
              <a:t>   - punctate echogenic foci</a:t>
            </a:r>
          </a:p>
          <a:p>
            <a:pPr marL="0" indent="0">
              <a:spcBef>
                <a:spcPts val="0"/>
              </a:spcBef>
              <a:buNone/>
            </a:pPr>
            <a:endParaRPr lang="en-US" sz="2400" dirty="0"/>
          </a:p>
          <a:p>
            <a:pPr lvl="1">
              <a:buFont typeface="Wingdings" panose="05000000000000000000" pitchFamily="2" charset="2"/>
              <a:buChar char="Ø"/>
            </a:pPr>
            <a:endParaRPr lang="en-US" dirty="0"/>
          </a:p>
        </p:txBody>
      </p:sp>
    </p:spTree>
    <p:extLst>
      <p:ext uri="{BB962C8B-B14F-4D97-AF65-F5344CB8AC3E}">
        <p14:creationId xmlns:p14="http://schemas.microsoft.com/office/powerpoint/2010/main" val="35644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C2738-2CAE-BC9F-1578-47CF31B10E41}"/>
              </a:ext>
            </a:extLst>
          </p:cNvPr>
          <p:cNvSpPr>
            <a:spLocks noGrp="1"/>
          </p:cNvSpPr>
          <p:nvPr>
            <p:ph type="title"/>
          </p:nvPr>
        </p:nvSpPr>
        <p:spPr>
          <a:xfrm>
            <a:off x="2231136" y="209726"/>
            <a:ext cx="7729728" cy="1166068"/>
          </a:xfrm>
        </p:spPr>
        <p:txBody>
          <a:bodyPr>
            <a:normAutofit/>
          </a:bodyPr>
          <a:lstStyle/>
          <a:p>
            <a:r>
              <a:rPr lang="en-US" sz="3600" dirty="0"/>
              <a:t>TI- RADS (cont’d)</a:t>
            </a:r>
          </a:p>
        </p:txBody>
      </p:sp>
      <p:sp>
        <p:nvSpPr>
          <p:cNvPr id="3" name="Content Placeholder 2">
            <a:extLst>
              <a:ext uri="{FF2B5EF4-FFF2-40B4-BE49-F238E27FC236}">
                <a16:creationId xmlns:a16="http://schemas.microsoft.com/office/drawing/2014/main" id="{0CA6785A-4038-EFC9-ED71-4D6581704AED}"/>
              </a:ext>
            </a:extLst>
          </p:cNvPr>
          <p:cNvSpPr>
            <a:spLocks noGrp="1"/>
          </p:cNvSpPr>
          <p:nvPr>
            <p:ph idx="1"/>
          </p:nvPr>
        </p:nvSpPr>
        <p:spPr>
          <a:xfrm>
            <a:off x="2231136" y="1627464"/>
            <a:ext cx="7729728" cy="4112563"/>
          </a:xfrm>
        </p:spPr>
        <p:txBody>
          <a:bodyPr>
            <a:normAutofit lnSpcReduction="10000"/>
          </a:bodyPr>
          <a:lstStyle/>
          <a:p>
            <a:pPr>
              <a:spcBef>
                <a:spcPts val="0"/>
              </a:spcBef>
            </a:pPr>
            <a:r>
              <a:rPr lang="en-US" sz="2400" dirty="0"/>
              <a:t>Each feature is assigned a point, the more points assigned, the higher the risk of malignancy </a:t>
            </a:r>
          </a:p>
          <a:p>
            <a:pPr>
              <a:spcBef>
                <a:spcPts val="0"/>
              </a:spcBef>
            </a:pPr>
            <a:endParaRPr lang="en-US" sz="2400" dirty="0"/>
          </a:p>
          <a:p>
            <a:pPr>
              <a:spcBef>
                <a:spcPts val="0"/>
              </a:spcBef>
            </a:pPr>
            <a:r>
              <a:rPr lang="en-US" sz="2400" dirty="0"/>
              <a:t>Sum of all points results in TI-RADS of 0-7 or more</a:t>
            </a:r>
          </a:p>
          <a:p>
            <a:pPr>
              <a:spcBef>
                <a:spcPts val="0"/>
              </a:spcBef>
            </a:pPr>
            <a:endParaRPr lang="en-US" sz="2400" dirty="0"/>
          </a:p>
          <a:p>
            <a:pPr>
              <a:spcBef>
                <a:spcPts val="0"/>
              </a:spcBef>
            </a:pPr>
            <a:r>
              <a:rPr lang="en-US" sz="2400" dirty="0"/>
              <a:t>Highest level is TR5- considered highly suspicious for malignancy</a:t>
            </a:r>
          </a:p>
          <a:p>
            <a:pPr>
              <a:spcBef>
                <a:spcPts val="0"/>
              </a:spcBef>
            </a:pPr>
            <a:endParaRPr lang="en-US" sz="2400" dirty="0"/>
          </a:p>
          <a:p>
            <a:pPr>
              <a:spcBef>
                <a:spcPts val="0"/>
              </a:spcBef>
            </a:pPr>
            <a:r>
              <a:rPr lang="en-US" sz="2400" dirty="0"/>
              <a:t>Most worrisome nodules contain punctate echogenic foci, are hypoechoic, taller than wide, irregular margins that may extend beyond normal thyroid margins </a:t>
            </a:r>
          </a:p>
        </p:txBody>
      </p:sp>
    </p:spTree>
    <p:extLst>
      <p:ext uri="{BB962C8B-B14F-4D97-AF65-F5344CB8AC3E}">
        <p14:creationId xmlns:p14="http://schemas.microsoft.com/office/powerpoint/2010/main" val="318598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6A18D-1D18-E02C-28D1-2FE1E2317912}"/>
              </a:ext>
            </a:extLst>
          </p:cNvPr>
          <p:cNvSpPr>
            <a:spLocks noGrp="1"/>
          </p:cNvSpPr>
          <p:nvPr>
            <p:ph type="title"/>
          </p:nvPr>
        </p:nvSpPr>
        <p:spPr>
          <a:xfrm>
            <a:off x="2231136" y="92280"/>
            <a:ext cx="7729728" cy="1359015"/>
          </a:xfrm>
        </p:spPr>
        <p:txBody>
          <a:bodyPr/>
          <a:lstStyle/>
          <a:p>
            <a:endParaRPr lang="en-US" dirty="0"/>
          </a:p>
        </p:txBody>
      </p:sp>
      <p:pic>
        <p:nvPicPr>
          <p:cNvPr id="2050" name="Picture 2" descr="Sensors 23 07289 g001">
            <a:extLst>
              <a:ext uri="{FF2B5EF4-FFF2-40B4-BE49-F238E27FC236}">
                <a16:creationId xmlns:a16="http://schemas.microsoft.com/office/drawing/2014/main" id="{11570D39-5C5B-0E5E-6C2B-42F83A103D8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87105" y="92280"/>
            <a:ext cx="10217790" cy="62497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3E82AB2-F8AA-5BC7-FBE2-5A40CFA3E540}"/>
              </a:ext>
            </a:extLst>
          </p:cNvPr>
          <p:cNvSpPr txBox="1"/>
          <p:nvPr/>
        </p:nvSpPr>
        <p:spPr>
          <a:xfrm>
            <a:off x="1174460" y="6593747"/>
            <a:ext cx="4597508" cy="369332"/>
          </a:xfrm>
          <a:prstGeom prst="rect">
            <a:avLst/>
          </a:prstGeom>
          <a:noFill/>
        </p:spPr>
        <p:txBody>
          <a:bodyPr wrap="square" rtlCol="0">
            <a:spAutoFit/>
          </a:bodyPr>
          <a:lstStyle/>
          <a:p>
            <a:r>
              <a:rPr lang="en-US" dirty="0"/>
              <a:t>https://www.mdpi.com/1424-8220/23/16/7289</a:t>
            </a:r>
          </a:p>
        </p:txBody>
      </p:sp>
    </p:spTree>
    <p:extLst>
      <p:ext uri="{BB962C8B-B14F-4D97-AF65-F5344CB8AC3E}">
        <p14:creationId xmlns:p14="http://schemas.microsoft.com/office/powerpoint/2010/main" val="3178585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80F01-BFD8-D3A2-C8C0-FF000894B7B3}"/>
              </a:ext>
            </a:extLst>
          </p:cNvPr>
          <p:cNvSpPr>
            <a:spLocks noGrp="1"/>
          </p:cNvSpPr>
          <p:nvPr>
            <p:ph type="title"/>
          </p:nvPr>
        </p:nvSpPr>
        <p:spPr/>
        <p:txBody>
          <a:bodyPr/>
          <a:lstStyle/>
          <a:p>
            <a:r>
              <a:rPr lang="en-US" dirty="0"/>
              <a:t>Malignant lesions</a:t>
            </a:r>
          </a:p>
        </p:txBody>
      </p:sp>
      <p:sp>
        <p:nvSpPr>
          <p:cNvPr id="3" name="Text Placeholder 2">
            <a:extLst>
              <a:ext uri="{FF2B5EF4-FFF2-40B4-BE49-F238E27FC236}">
                <a16:creationId xmlns:a16="http://schemas.microsoft.com/office/drawing/2014/main" id="{31A5FD3B-39ED-C0AA-33A9-6FA57344BDF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89849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3D544506-6D59-90D5-90EF-763845C4FF73}"/>
              </a:ext>
            </a:extLst>
          </p:cNvPr>
          <p:cNvSpPr>
            <a:spLocks noGrp="1" noChangeArrowheads="1"/>
          </p:cNvSpPr>
          <p:nvPr>
            <p:ph type="title"/>
          </p:nvPr>
        </p:nvSpPr>
        <p:spPr>
          <a:xfrm>
            <a:off x="2231136" y="260060"/>
            <a:ext cx="7729728" cy="857914"/>
          </a:xfrm>
        </p:spPr>
        <p:txBody>
          <a:bodyPr>
            <a:noAutofit/>
          </a:bodyPr>
          <a:lstStyle/>
          <a:p>
            <a:pPr eaLnBrk="1" hangingPunct="1">
              <a:defRPr/>
            </a:pPr>
            <a:r>
              <a:rPr lang="en-US" sz="4000" dirty="0">
                <a:solidFill>
                  <a:schemeClr val="tx1">
                    <a:lumMod val="50000"/>
                  </a:schemeClr>
                </a:solidFill>
              </a:rPr>
              <a:t>Malignant Lesions</a:t>
            </a:r>
          </a:p>
        </p:txBody>
      </p:sp>
      <p:sp>
        <p:nvSpPr>
          <p:cNvPr id="41987" name="Rectangle 3">
            <a:extLst>
              <a:ext uri="{FF2B5EF4-FFF2-40B4-BE49-F238E27FC236}">
                <a16:creationId xmlns:a16="http://schemas.microsoft.com/office/drawing/2014/main" id="{5881EB06-4378-9FCD-EA79-CA7BD57DA4DA}"/>
              </a:ext>
            </a:extLst>
          </p:cNvPr>
          <p:cNvSpPr>
            <a:spLocks noGrp="1" noChangeArrowheads="1"/>
          </p:cNvSpPr>
          <p:nvPr>
            <p:ph idx="1"/>
          </p:nvPr>
        </p:nvSpPr>
        <p:spPr>
          <a:xfrm>
            <a:off x="2231136" y="1501630"/>
            <a:ext cx="7729728" cy="4238398"/>
          </a:xfrm>
        </p:spPr>
        <p:txBody>
          <a:bodyPr>
            <a:normAutofit lnSpcReduction="10000"/>
          </a:bodyPr>
          <a:lstStyle/>
          <a:p>
            <a:pPr>
              <a:spcBef>
                <a:spcPts val="0"/>
              </a:spcBef>
              <a:defRPr/>
            </a:pPr>
            <a:r>
              <a:rPr lang="en-US" sz="2400" dirty="0"/>
              <a:t>Carcinoma of thyroid is rare</a:t>
            </a:r>
          </a:p>
          <a:p>
            <a:pPr>
              <a:spcBef>
                <a:spcPts val="0"/>
              </a:spcBef>
              <a:defRPr/>
            </a:pPr>
            <a:endParaRPr lang="en-US" sz="2400" dirty="0"/>
          </a:p>
          <a:p>
            <a:pPr>
              <a:spcBef>
                <a:spcPts val="0"/>
              </a:spcBef>
              <a:defRPr/>
            </a:pPr>
            <a:r>
              <a:rPr lang="en-US" sz="2400" dirty="0"/>
              <a:t>Slow-growing, not a frequent cause of death</a:t>
            </a:r>
          </a:p>
          <a:p>
            <a:pPr>
              <a:spcBef>
                <a:spcPts val="0"/>
              </a:spcBef>
              <a:defRPr/>
            </a:pPr>
            <a:endParaRPr lang="en-US" sz="2400" dirty="0"/>
          </a:p>
          <a:p>
            <a:pPr>
              <a:spcBef>
                <a:spcPts val="0"/>
              </a:spcBef>
              <a:defRPr/>
            </a:pPr>
            <a:r>
              <a:rPr lang="en-US" sz="2400" dirty="0"/>
              <a:t>Female to male ratio is 2:1</a:t>
            </a:r>
          </a:p>
          <a:p>
            <a:pPr>
              <a:spcBef>
                <a:spcPts val="0"/>
              </a:spcBef>
              <a:buNone/>
              <a:defRPr/>
            </a:pPr>
            <a:r>
              <a:rPr lang="en-US" sz="2400" dirty="0"/>
              <a:t> </a:t>
            </a:r>
          </a:p>
          <a:p>
            <a:pPr>
              <a:spcBef>
                <a:spcPts val="0"/>
              </a:spcBef>
              <a:defRPr/>
            </a:pPr>
            <a:r>
              <a:rPr lang="en-US" sz="2400" dirty="0"/>
              <a:t>Solitary nodule may be malignant in small percentage of cases, but risk of malignancy decreases with presence of multiple nodules</a:t>
            </a:r>
          </a:p>
          <a:p>
            <a:pPr>
              <a:spcBef>
                <a:spcPts val="0"/>
              </a:spcBef>
              <a:defRPr/>
            </a:pPr>
            <a:endParaRPr lang="en-US" sz="2400" dirty="0"/>
          </a:p>
          <a:p>
            <a:pPr marL="0" indent="0">
              <a:spcBef>
                <a:spcPts val="0"/>
              </a:spcBef>
              <a:buNone/>
              <a:defRPr/>
            </a:pPr>
            <a:r>
              <a:rPr lang="en-US" sz="2400" dirty="0"/>
              <a:t>*Solitary thyroid nodule in presence of cervical adenopathy on same side suggests malignancy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5E546-D2AE-511C-BC07-E5ED6D7AF717}"/>
              </a:ext>
            </a:extLst>
          </p:cNvPr>
          <p:cNvSpPr>
            <a:spLocks noGrp="1"/>
          </p:cNvSpPr>
          <p:nvPr>
            <p:ph type="title"/>
          </p:nvPr>
        </p:nvSpPr>
        <p:spPr>
          <a:xfrm>
            <a:off x="2231135" y="125835"/>
            <a:ext cx="7953099" cy="1090569"/>
          </a:xfrm>
        </p:spPr>
        <p:txBody>
          <a:bodyPr>
            <a:noAutofit/>
          </a:bodyPr>
          <a:lstStyle/>
          <a:p>
            <a:r>
              <a:rPr lang="en-US" sz="4000" dirty="0"/>
              <a:t>Malignant Lesions (cont’d)</a:t>
            </a:r>
          </a:p>
        </p:txBody>
      </p:sp>
      <p:sp>
        <p:nvSpPr>
          <p:cNvPr id="3" name="Content Placeholder 2">
            <a:extLst>
              <a:ext uri="{FF2B5EF4-FFF2-40B4-BE49-F238E27FC236}">
                <a16:creationId xmlns:a16="http://schemas.microsoft.com/office/drawing/2014/main" id="{C40D9132-672F-A121-E647-B95FD6C9D6A1}"/>
              </a:ext>
            </a:extLst>
          </p:cNvPr>
          <p:cNvSpPr>
            <a:spLocks noGrp="1"/>
          </p:cNvSpPr>
          <p:nvPr>
            <p:ph idx="1"/>
          </p:nvPr>
        </p:nvSpPr>
        <p:spPr>
          <a:xfrm>
            <a:off x="2231136" y="1761688"/>
            <a:ext cx="7729728" cy="3978339"/>
          </a:xfrm>
        </p:spPr>
        <p:txBody>
          <a:bodyPr>
            <a:normAutofit/>
          </a:bodyPr>
          <a:lstStyle/>
          <a:p>
            <a:r>
              <a:rPr lang="en-US" sz="2400" dirty="0"/>
              <a:t>Clinical findings:</a:t>
            </a:r>
          </a:p>
          <a:p>
            <a:pPr lvl="1"/>
            <a:r>
              <a:rPr lang="en-US" sz="2400" dirty="0"/>
              <a:t>Painless, palpable, hard, firm, solitary nodule</a:t>
            </a:r>
          </a:p>
          <a:p>
            <a:pPr lvl="1"/>
            <a:r>
              <a:rPr lang="en-US" sz="2400" dirty="0"/>
              <a:t>If more advanced- compression of adjacent structures may cause hoarseness, cough, dysphagia, or dyspnea   </a:t>
            </a:r>
          </a:p>
        </p:txBody>
      </p:sp>
    </p:spTree>
    <p:extLst>
      <p:ext uri="{BB962C8B-B14F-4D97-AF65-F5344CB8AC3E}">
        <p14:creationId xmlns:p14="http://schemas.microsoft.com/office/powerpoint/2010/main" val="68483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97D07243-E693-2361-5D37-83840D6B6DFA}"/>
              </a:ext>
            </a:extLst>
          </p:cNvPr>
          <p:cNvSpPr>
            <a:spLocks noGrp="1" noChangeArrowheads="1"/>
          </p:cNvSpPr>
          <p:nvPr>
            <p:ph type="title"/>
          </p:nvPr>
        </p:nvSpPr>
        <p:spPr>
          <a:xfrm>
            <a:off x="2209019" y="284176"/>
            <a:ext cx="7772400" cy="1163624"/>
          </a:xfrm>
        </p:spPr>
        <p:txBody>
          <a:bodyPr>
            <a:normAutofit fontScale="90000"/>
          </a:bodyPr>
          <a:lstStyle/>
          <a:p>
            <a:pPr eaLnBrk="1" hangingPunct="1">
              <a:defRPr/>
            </a:pPr>
            <a:r>
              <a:rPr lang="en-US" sz="4000" dirty="0">
                <a:solidFill>
                  <a:schemeClr val="tx1">
                    <a:lumMod val="50000"/>
                  </a:schemeClr>
                </a:solidFill>
              </a:rPr>
              <a:t>Anatomy of the Thyroid Gland</a:t>
            </a:r>
          </a:p>
        </p:txBody>
      </p:sp>
      <p:pic>
        <p:nvPicPr>
          <p:cNvPr id="10244" name="Picture 5" descr="022001">
            <a:extLst>
              <a:ext uri="{FF2B5EF4-FFF2-40B4-BE49-F238E27FC236}">
                <a16:creationId xmlns:a16="http://schemas.microsoft.com/office/drawing/2014/main" id="{7E76F6C0-7328-A5D0-7791-9E5E50971F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477"/>
          <a:stretch>
            <a:fillRect/>
          </a:stretch>
        </p:blipFill>
        <p:spPr bwMode="auto">
          <a:xfrm>
            <a:off x="2286000" y="1981200"/>
            <a:ext cx="7620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91BBBDDA-486D-11A1-3591-D570A77FB864}"/>
              </a:ext>
            </a:extLst>
          </p:cNvPr>
          <p:cNvSpPr>
            <a:spLocks noGrp="1" noChangeArrowheads="1"/>
          </p:cNvSpPr>
          <p:nvPr>
            <p:ph type="title"/>
          </p:nvPr>
        </p:nvSpPr>
        <p:spPr>
          <a:xfrm>
            <a:off x="2231136" y="260059"/>
            <a:ext cx="7729728" cy="939567"/>
          </a:xfrm>
        </p:spPr>
        <p:txBody>
          <a:bodyPr>
            <a:noAutofit/>
          </a:bodyPr>
          <a:lstStyle/>
          <a:p>
            <a:pPr eaLnBrk="1" hangingPunct="1">
              <a:defRPr/>
            </a:pPr>
            <a:r>
              <a:rPr lang="en-US" sz="4000" dirty="0">
                <a:solidFill>
                  <a:schemeClr val="tx1">
                    <a:lumMod val="50000"/>
                  </a:schemeClr>
                </a:solidFill>
              </a:rPr>
              <a:t>Malignant Lesions (cont’d)</a:t>
            </a:r>
          </a:p>
        </p:txBody>
      </p:sp>
      <p:sp>
        <p:nvSpPr>
          <p:cNvPr id="43011" name="Rectangle 3">
            <a:extLst>
              <a:ext uri="{FF2B5EF4-FFF2-40B4-BE49-F238E27FC236}">
                <a16:creationId xmlns:a16="http://schemas.microsoft.com/office/drawing/2014/main" id="{6B203C6E-8431-503B-DB32-E233445E245A}"/>
              </a:ext>
            </a:extLst>
          </p:cNvPr>
          <p:cNvSpPr>
            <a:spLocks noGrp="1" noChangeArrowheads="1"/>
          </p:cNvSpPr>
          <p:nvPr>
            <p:ph idx="1"/>
          </p:nvPr>
        </p:nvSpPr>
        <p:spPr>
          <a:xfrm>
            <a:off x="1291905" y="1359017"/>
            <a:ext cx="10008066" cy="5058561"/>
          </a:xfrm>
        </p:spPr>
        <p:txBody>
          <a:bodyPr>
            <a:noAutofit/>
          </a:bodyPr>
          <a:lstStyle/>
          <a:p>
            <a:pPr>
              <a:spcBef>
                <a:spcPts val="0"/>
              </a:spcBef>
              <a:buNone/>
              <a:defRPr/>
            </a:pPr>
            <a:r>
              <a:rPr lang="en-US" sz="2400" dirty="0"/>
              <a:t>Sonographic Findings:</a:t>
            </a:r>
          </a:p>
          <a:p>
            <a:pPr>
              <a:spcBef>
                <a:spcPts val="0"/>
              </a:spcBef>
              <a:buNone/>
              <a:defRPr/>
            </a:pPr>
            <a:endParaRPr lang="en-US" sz="2400" dirty="0"/>
          </a:p>
          <a:p>
            <a:pPr>
              <a:spcBef>
                <a:spcPts val="0"/>
              </a:spcBef>
              <a:defRPr/>
            </a:pPr>
            <a:r>
              <a:rPr lang="en-US" sz="2400" dirty="0"/>
              <a:t>Neoplasm can be of any size, single or multiple</a:t>
            </a:r>
          </a:p>
          <a:p>
            <a:pPr>
              <a:spcBef>
                <a:spcPts val="0"/>
              </a:spcBef>
              <a:defRPr/>
            </a:pPr>
            <a:endParaRPr lang="en-US" sz="2400" dirty="0"/>
          </a:p>
          <a:p>
            <a:pPr>
              <a:spcBef>
                <a:spcPts val="0"/>
              </a:spcBef>
              <a:defRPr/>
            </a:pPr>
            <a:r>
              <a:rPr lang="en-US" sz="2400" dirty="0"/>
              <a:t>Usually solid, but may be partially cystic, or largely cystic mass </a:t>
            </a:r>
          </a:p>
          <a:p>
            <a:pPr>
              <a:spcBef>
                <a:spcPts val="0"/>
              </a:spcBef>
              <a:defRPr/>
            </a:pPr>
            <a:endParaRPr lang="en-US" sz="2400" dirty="0"/>
          </a:p>
          <a:p>
            <a:pPr>
              <a:spcBef>
                <a:spcPts val="0"/>
              </a:spcBef>
              <a:defRPr/>
            </a:pPr>
            <a:r>
              <a:rPr lang="en-US" sz="2400" dirty="0"/>
              <a:t>Usually hypoechoic relative to normal thyroid</a:t>
            </a:r>
          </a:p>
          <a:p>
            <a:pPr marL="0" indent="0">
              <a:spcBef>
                <a:spcPts val="0"/>
              </a:spcBef>
              <a:buNone/>
              <a:defRPr/>
            </a:pPr>
            <a:endParaRPr lang="en-US" sz="2400" dirty="0"/>
          </a:p>
          <a:p>
            <a:pPr>
              <a:spcBef>
                <a:spcPts val="0"/>
              </a:spcBef>
              <a:defRPr/>
            </a:pPr>
            <a:r>
              <a:rPr lang="en-US" sz="2400" dirty="0"/>
              <a:t>Irregular or </a:t>
            </a:r>
            <a:r>
              <a:rPr lang="en-US" sz="2400" dirty="0" err="1"/>
              <a:t>microlobulated</a:t>
            </a:r>
            <a:r>
              <a:rPr lang="en-US" sz="2400" dirty="0"/>
              <a:t> margins, taller than wide, may have shadowing</a:t>
            </a:r>
          </a:p>
          <a:p>
            <a:pPr>
              <a:spcBef>
                <a:spcPts val="0"/>
              </a:spcBef>
              <a:defRPr/>
            </a:pPr>
            <a:endParaRPr lang="en-US" sz="2400" dirty="0"/>
          </a:p>
          <a:p>
            <a:pPr marL="0" indent="0">
              <a:spcBef>
                <a:spcPts val="0"/>
              </a:spcBef>
              <a:buNone/>
              <a:defRPr/>
            </a:pPr>
            <a:r>
              <a:rPr lang="en-US" sz="2400" dirty="0"/>
              <a:t>* Microcalcifications are present in 50% to 80% of all types of thyroid carcinoma</a:t>
            </a:r>
          </a:p>
          <a:p>
            <a:pPr>
              <a:spcBef>
                <a:spcPts val="0"/>
              </a:spcBef>
              <a:defRPr/>
            </a:pPr>
            <a:endParaRPr lang="en-US" sz="2400" dirty="0"/>
          </a:p>
          <a:p>
            <a:pPr>
              <a:spcBef>
                <a:spcPts val="0"/>
              </a:spcBef>
              <a:defRPr/>
            </a:pPr>
            <a:r>
              <a:rPr lang="en-US" sz="2400" dirty="0"/>
              <a:t>Increased vascularity may be present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16F7C960-394D-64AA-72EA-01B399375905}"/>
              </a:ext>
            </a:extLst>
          </p:cNvPr>
          <p:cNvSpPr>
            <a:spLocks noGrp="1" noChangeArrowheads="1"/>
          </p:cNvSpPr>
          <p:nvPr>
            <p:ph type="title"/>
          </p:nvPr>
        </p:nvSpPr>
        <p:spPr>
          <a:xfrm>
            <a:off x="2231136" y="226504"/>
            <a:ext cx="7729728" cy="981512"/>
          </a:xfrm>
        </p:spPr>
        <p:txBody>
          <a:bodyPr>
            <a:normAutofit/>
          </a:bodyPr>
          <a:lstStyle/>
          <a:p>
            <a:pPr eaLnBrk="1" hangingPunct="1">
              <a:defRPr/>
            </a:pPr>
            <a:r>
              <a:rPr lang="en-US" sz="4000" dirty="0">
                <a:solidFill>
                  <a:schemeClr val="tx1">
                    <a:lumMod val="50000"/>
                  </a:schemeClr>
                </a:solidFill>
              </a:rPr>
              <a:t>Papillary Carcinoma </a:t>
            </a:r>
          </a:p>
        </p:txBody>
      </p:sp>
      <p:sp>
        <p:nvSpPr>
          <p:cNvPr id="44035" name="Rectangle 3">
            <a:extLst>
              <a:ext uri="{FF2B5EF4-FFF2-40B4-BE49-F238E27FC236}">
                <a16:creationId xmlns:a16="http://schemas.microsoft.com/office/drawing/2014/main" id="{2A2EF4D2-73D9-A142-0371-8F9BE5DD442D}"/>
              </a:ext>
            </a:extLst>
          </p:cNvPr>
          <p:cNvSpPr>
            <a:spLocks noGrp="1" noChangeArrowheads="1"/>
          </p:cNvSpPr>
          <p:nvPr>
            <p:ph idx="1"/>
          </p:nvPr>
        </p:nvSpPr>
        <p:spPr>
          <a:xfrm>
            <a:off x="2231136" y="1786856"/>
            <a:ext cx="7729728" cy="4999838"/>
          </a:xfrm>
        </p:spPr>
        <p:txBody>
          <a:bodyPr>
            <a:normAutofit/>
          </a:bodyPr>
          <a:lstStyle/>
          <a:p>
            <a:pPr marL="0" indent="0">
              <a:lnSpc>
                <a:spcPct val="80000"/>
              </a:lnSpc>
              <a:spcBef>
                <a:spcPts val="0"/>
              </a:spcBef>
              <a:buNone/>
              <a:defRPr/>
            </a:pPr>
            <a:r>
              <a:rPr lang="en-US" sz="2400" dirty="0"/>
              <a:t>*Most common thyroid malignancy</a:t>
            </a:r>
          </a:p>
          <a:p>
            <a:pPr>
              <a:lnSpc>
                <a:spcPct val="80000"/>
              </a:lnSpc>
              <a:spcBef>
                <a:spcPts val="0"/>
              </a:spcBef>
              <a:defRPr/>
            </a:pPr>
            <a:endParaRPr lang="en-US" sz="2400" dirty="0"/>
          </a:p>
          <a:p>
            <a:pPr>
              <a:lnSpc>
                <a:spcPct val="80000"/>
              </a:lnSpc>
              <a:spcBef>
                <a:spcPts val="0"/>
              </a:spcBef>
              <a:defRPr/>
            </a:pPr>
            <a:r>
              <a:rPr lang="en-US" sz="2400" dirty="0"/>
              <a:t>Females more than males</a:t>
            </a:r>
          </a:p>
          <a:p>
            <a:pPr>
              <a:lnSpc>
                <a:spcPct val="80000"/>
              </a:lnSpc>
              <a:spcBef>
                <a:spcPts val="0"/>
              </a:spcBef>
              <a:defRPr/>
            </a:pPr>
            <a:endParaRPr lang="en-US" sz="2400" dirty="0"/>
          </a:p>
          <a:p>
            <a:pPr>
              <a:lnSpc>
                <a:spcPct val="80000"/>
              </a:lnSpc>
              <a:spcBef>
                <a:spcPts val="0"/>
              </a:spcBef>
              <a:defRPr/>
            </a:pPr>
            <a:r>
              <a:rPr lang="en-US" sz="2400" dirty="0"/>
              <a:t>Round, laminated, tiny calcifications seen in 25% of cases, called psammoma bodies</a:t>
            </a:r>
          </a:p>
          <a:p>
            <a:pPr>
              <a:lnSpc>
                <a:spcPct val="80000"/>
              </a:lnSpc>
              <a:spcBef>
                <a:spcPts val="0"/>
              </a:spcBef>
              <a:defRPr/>
            </a:pPr>
            <a:endParaRPr lang="en-US" sz="2400" dirty="0"/>
          </a:p>
          <a:p>
            <a:pPr>
              <a:lnSpc>
                <a:spcPct val="80000"/>
              </a:lnSpc>
              <a:spcBef>
                <a:spcPts val="0"/>
              </a:spcBef>
              <a:defRPr/>
            </a:pPr>
            <a:r>
              <a:rPr lang="en-US" sz="2400" dirty="0"/>
              <a:t>May have macrocalcifications</a:t>
            </a:r>
          </a:p>
          <a:p>
            <a:pPr>
              <a:lnSpc>
                <a:spcPct val="80000"/>
              </a:lnSpc>
              <a:spcBef>
                <a:spcPts val="0"/>
              </a:spcBef>
              <a:defRPr/>
            </a:pPr>
            <a:endParaRPr lang="en-US" sz="2400" dirty="0"/>
          </a:p>
          <a:p>
            <a:pPr>
              <a:lnSpc>
                <a:spcPct val="80000"/>
              </a:lnSpc>
              <a:spcBef>
                <a:spcPts val="0"/>
              </a:spcBef>
              <a:defRPr/>
            </a:pPr>
            <a:r>
              <a:rPr lang="en-US" sz="2400" dirty="0"/>
              <a:t>Major route of spread of papillary carcinoma is through lymphatics to nearby cervical lymph nodes</a:t>
            </a:r>
          </a:p>
          <a:p>
            <a:pPr>
              <a:lnSpc>
                <a:spcPct val="80000"/>
              </a:lnSpc>
              <a:spcBef>
                <a:spcPts val="0"/>
              </a:spcBef>
              <a:buNone/>
              <a:defRPr/>
            </a:pPr>
            <a:r>
              <a:rPr lang="en-US" sz="2400" dirty="0"/>
              <a:t> </a:t>
            </a:r>
          </a:p>
          <a:p>
            <a:pPr>
              <a:lnSpc>
                <a:spcPct val="80000"/>
              </a:lnSpc>
              <a:spcBef>
                <a:spcPts val="0"/>
              </a:spcBef>
              <a:defRPr/>
            </a:pPr>
            <a:r>
              <a:rPr lang="en-US" sz="2400" dirty="0"/>
              <a:t>Approx. 20% of patients with papillary thyroid cancer have metastatic cervical adenopathy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9FB82B5D-09F0-B2DD-FC3D-0678992BA5F8}"/>
              </a:ext>
            </a:extLst>
          </p:cNvPr>
          <p:cNvSpPr>
            <a:spLocks noGrp="1" noChangeArrowheads="1"/>
          </p:cNvSpPr>
          <p:nvPr>
            <p:ph type="title"/>
          </p:nvPr>
        </p:nvSpPr>
        <p:spPr>
          <a:xfrm>
            <a:off x="1905001" y="284176"/>
            <a:ext cx="8076419" cy="881894"/>
          </a:xfrm>
        </p:spPr>
        <p:txBody>
          <a:bodyPr>
            <a:noAutofit/>
          </a:bodyPr>
          <a:lstStyle/>
          <a:p>
            <a:pPr eaLnBrk="1" hangingPunct="1">
              <a:defRPr/>
            </a:pPr>
            <a:r>
              <a:rPr lang="en-US" sz="4000" dirty="0">
                <a:solidFill>
                  <a:schemeClr val="tx1">
                    <a:lumMod val="50000"/>
                  </a:schemeClr>
                </a:solidFill>
              </a:rPr>
              <a:t>Papillary Carcinoma</a:t>
            </a:r>
          </a:p>
        </p:txBody>
      </p:sp>
      <p:pic>
        <p:nvPicPr>
          <p:cNvPr id="100356" name="Picture 5" descr="022015">
            <a:extLst>
              <a:ext uri="{FF2B5EF4-FFF2-40B4-BE49-F238E27FC236}">
                <a16:creationId xmlns:a16="http://schemas.microsoft.com/office/drawing/2014/main" id="{C9F70A02-EF7F-9A6E-F9AC-02DFC4B82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688"/>
          <a:stretch>
            <a:fillRect/>
          </a:stretch>
        </p:blipFill>
        <p:spPr bwMode="auto">
          <a:xfrm>
            <a:off x="2767977" y="1693527"/>
            <a:ext cx="5763236" cy="488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06E67F96-C9BF-5A65-6926-0D47470EA64E}"/>
              </a:ext>
            </a:extLst>
          </p:cNvPr>
          <p:cNvSpPr>
            <a:spLocks noGrp="1" noChangeArrowheads="1"/>
          </p:cNvSpPr>
          <p:nvPr>
            <p:ph type="title"/>
          </p:nvPr>
        </p:nvSpPr>
        <p:spPr>
          <a:xfrm>
            <a:off x="1904301" y="117446"/>
            <a:ext cx="8306499" cy="1375794"/>
          </a:xfrm>
        </p:spPr>
        <p:txBody>
          <a:bodyPr>
            <a:noAutofit/>
          </a:bodyPr>
          <a:lstStyle/>
          <a:p>
            <a:pPr eaLnBrk="1" hangingPunct="1">
              <a:defRPr/>
            </a:pPr>
            <a:r>
              <a:rPr lang="en-US" sz="4000" dirty="0">
                <a:solidFill>
                  <a:schemeClr val="tx1">
                    <a:lumMod val="50000"/>
                  </a:schemeClr>
                </a:solidFill>
              </a:rPr>
              <a:t>Papillary Carcinoma (cont’d) </a:t>
            </a:r>
          </a:p>
        </p:txBody>
      </p:sp>
      <p:sp>
        <p:nvSpPr>
          <p:cNvPr id="45059" name="Rectangle 3">
            <a:extLst>
              <a:ext uri="{FF2B5EF4-FFF2-40B4-BE49-F238E27FC236}">
                <a16:creationId xmlns:a16="http://schemas.microsoft.com/office/drawing/2014/main" id="{CC843B32-F63A-342F-E5B3-D105105DB68A}"/>
              </a:ext>
            </a:extLst>
          </p:cNvPr>
          <p:cNvSpPr>
            <a:spLocks noGrp="1" noChangeArrowheads="1"/>
          </p:cNvSpPr>
          <p:nvPr>
            <p:ph idx="1"/>
          </p:nvPr>
        </p:nvSpPr>
        <p:spPr>
          <a:xfrm>
            <a:off x="1904301" y="1828800"/>
            <a:ext cx="8306499" cy="4267200"/>
          </a:xfrm>
        </p:spPr>
        <p:txBody>
          <a:bodyPr>
            <a:noAutofit/>
          </a:bodyPr>
          <a:lstStyle/>
          <a:p>
            <a:pPr>
              <a:spcBef>
                <a:spcPts val="0"/>
              </a:spcBef>
              <a:buNone/>
              <a:defRPr/>
            </a:pPr>
            <a:r>
              <a:rPr lang="en-US" sz="2400" dirty="0"/>
              <a:t>Sonographic Findings:</a:t>
            </a:r>
          </a:p>
          <a:p>
            <a:pPr>
              <a:spcBef>
                <a:spcPts val="0"/>
              </a:spcBef>
              <a:buNone/>
              <a:defRPr/>
            </a:pPr>
            <a:endParaRPr lang="en-US" sz="2400" dirty="0"/>
          </a:p>
          <a:p>
            <a:pPr>
              <a:spcBef>
                <a:spcPts val="0"/>
              </a:spcBef>
              <a:defRPr/>
            </a:pPr>
            <a:r>
              <a:rPr lang="en-US" sz="2400" dirty="0"/>
              <a:t>Hypoechoic (90% of cases), predominantly </a:t>
            </a:r>
            <a:r>
              <a:rPr lang="en-US" sz="2400" dirty="0" err="1"/>
              <a:t>soild</a:t>
            </a:r>
            <a:endParaRPr lang="en-US" sz="2400" dirty="0"/>
          </a:p>
          <a:p>
            <a:pPr>
              <a:spcBef>
                <a:spcPts val="0"/>
              </a:spcBef>
              <a:defRPr/>
            </a:pPr>
            <a:endParaRPr lang="en-US" sz="2400" dirty="0"/>
          </a:p>
          <a:p>
            <a:pPr>
              <a:spcBef>
                <a:spcPts val="0"/>
              </a:spcBef>
              <a:defRPr/>
            </a:pPr>
            <a:r>
              <a:rPr lang="en-US" sz="2400" dirty="0"/>
              <a:t>Microcalcifications that appear as tiny, punctate hyperechoic foci (with or without acoustic shadowing)</a:t>
            </a:r>
          </a:p>
          <a:p>
            <a:pPr>
              <a:spcBef>
                <a:spcPts val="0"/>
              </a:spcBef>
              <a:defRPr/>
            </a:pPr>
            <a:endParaRPr lang="en-US" sz="2400" dirty="0"/>
          </a:p>
          <a:p>
            <a:pPr>
              <a:spcBef>
                <a:spcPts val="0"/>
              </a:spcBef>
              <a:defRPr/>
            </a:pPr>
            <a:r>
              <a:rPr lang="en-US" sz="2400" dirty="0"/>
              <a:t>Taller than wide</a:t>
            </a:r>
          </a:p>
          <a:p>
            <a:pPr>
              <a:spcBef>
                <a:spcPts val="0"/>
              </a:spcBef>
              <a:defRPr/>
            </a:pPr>
            <a:endParaRPr lang="en-US" sz="2400" dirty="0"/>
          </a:p>
          <a:p>
            <a:pPr>
              <a:spcBef>
                <a:spcPts val="0"/>
              </a:spcBef>
              <a:defRPr/>
            </a:pPr>
            <a:r>
              <a:rPr lang="en-US" sz="2400" dirty="0"/>
              <a:t>Hypervascularity (90% of cases)</a:t>
            </a:r>
          </a:p>
          <a:p>
            <a:pPr>
              <a:spcBef>
                <a:spcPts val="0"/>
              </a:spcBef>
              <a:defRPr/>
            </a:pPr>
            <a:endParaRPr lang="en-US" sz="2400" dirty="0"/>
          </a:p>
          <a:p>
            <a:pPr>
              <a:spcBef>
                <a:spcPts val="0"/>
              </a:spcBef>
              <a:defRPr/>
            </a:pPr>
            <a:r>
              <a:rPr lang="en-US" sz="2400" dirty="0"/>
              <a:t>Cervical lymph node metastasis ( approx. 20% of cases)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F5591-369B-47EB-9462-817B5F6FEFCD}"/>
              </a:ext>
            </a:extLst>
          </p:cNvPr>
          <p:cNvSpPr>
            <a:spLocks noGrp="1"/>
          </p:cNvSpPr>
          <p:nvPr>
            <p:ph type="title"/>
          </p:nvPr>
        </p:nvSpPr>
        <p:spPr>
          <a:xfrm>
            <a:off x="2231136" y="201336"/>
            <a:ext cx="7729728" cy="1065402"/>
          </a:xfrm>
        </p:spPr>
        <p:txBody>
          <a:bodyPr>
            <a:noAutofit/>
          </a:bodyPr>
          <a:lstStyle/>
          <a:p>
            <a:r>
              <a:rPr lang="en-US" sz="4000" dirty="0"/>
              <a:t>Papillary carcinoma (cont’d)</a:t>
            </a:r>
          </a:p>
        </p:txBody>
      </p:sp>
      <p:sp>
        <p:nvSpPr>
          <p:cNvPr id="3" name="Content Placeholder 2">
            <a:extLst>
              <a:ext uri="{FF2B5EF4-FFF2-40B4-BE49-F238E27FC236}">
                <a16:creationId xmlns:a16="http://schemas.microsoft.com/office/drawing/2014/main" id="{83E07328-4C9D-8D7B-21E1-828675BF4770}"/>
              </a:ext>
            </a:extLst>
          </p:cNvPr>
          <p:cNvSpPr>
            <a:spLocks noGrp="1"/>
          </p:cNvSpPr>
          <p:nvPr>
            <p:ph idx="1"/>
          </p:nvPr>
        </p:nvSpPr>
        <p:spPr>
          <a:xfrm>
            <a:off x="2231136" y="1661020"/>
            <a:ext cx="7729728" cy="4079007"/>
          </a:xfrm>
        </p:spPr>
        <p:txBody>
          <a:bodyPr>
            <a:normAutofit/>
          </a:bodyPr>
          <a:lstStyle/>
          <a:p>
            <a:r>
              <a:rPr lang="en-US" sz="2400" dirty="0"/>
              <a:t>Clinical signs:</a:t>
            </a:r>
          </a:p>
          <a:p>
            <a:pPr marL="0" indent="0">
              <a:buNone/>
            </a:pPr>
            <a:r>
              <a:rPr lang="en-US" sz="2400" dirty="0"/>
              <a:t>    - Asymptomatic</a:t>
            </a:r>
          </a:p>
          <a:p>
            <a:pPr marL="0" indent="0">
              <a:buNone/>
            </a:pPr>
            <a:r>
              <a:rPr lang="en-US" sz="2400" dirty="0"/>
              <a:t>    - Painless lump in neck</a:t>
            </a:r>
          </a:p>
          <a:p>
            <a:pPr marL="0" indent="0">
              <a:buNone/>
            </a:pPr>
            <a:r>
              <a:rPr lang="en-US" sz="2400" dirty="0"/>
              <a:t>    - Rapidly growing lump in neck</a:t>
            </a:r>
          </a:p>
          <a:p>
            <a:pPr marL="0" indent="0">
              <a:buNone/>
            </a:pPr>
            <a:r>
              <a:rPr lang="en-US" sz="2400" dirty="0"/>
              <a:t>    - Hashimoto’s thyroiditis (more than 90% of cases)</a:t>
            </a:r>
          </a:p>
          <a:p>
            <a:pPr marL="0" indent="0">
              <a:buNone/>
            </a:pPr>
            <a:r>
              <a:rPr lang="en-US" sz="2400" dirty="0"/>
              <a:t>   </a:t>
            </a:r>
          </a:p>
        </p:txBody>
      </p:sp>
    </p:spTree>
    <p:extLst>
      <p:ext uri="{BB962C8B-B14F-4D97-AF65-F5344CB8AC3E}">
        <p14:creationId xmlns:p14="http://schemas.microsoft.com/office/powerpoint/2010/main" val="329959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B99A00AC-1F48-71F7-44C3-80C52EE2D90E}"/>
              </a:ext>
            </a:extLst>
          </p:cNvPr>
          <p:cNvSpPr>
            <a:spLocks noGrp="1" noChangeArrowheads="1"/>
          </p:cNvSpPr>
          <p:nvPr>
            <p:ph type="title"/>
          </p:nvPr>
        </p:nvSpPr>
        <p:spPr>
          <a:xfrm>
            <a:off x="2231136" y="176170"/>
            <a:ext cx="7729728" cy="1258348"/>
          </a:xfrm>
        </p:spPr>
        <p:txBody>
          <a:bodyPr>
            <a:normAutofit/>
          </a:bodyPr>
          <a:lstStyle/>
          <a:p>
            <a:pPr eaLnBrk="1" hangingPunct="1">
              <a:defRPr/>
            </a:pPr>
            <a:r>
              <a:rPr lang="en-US" sz="4000" dirty="0">
                <a:solidFill>
                  <a:schemeClr val="tx1">
                    <a:lumMod val="50000"/>
                  </a:schemeClr>
                </a:solidFill>
              </a:rPr>
              <a:t>Papillary</a:t>
            </a:r>
            <a:r>
              <a:rPr lang="en-US" sz="4000" dirty="0">
                <a:solidFill>
                  <a:schemeClr val="tx1"/>
                </a:solidFill>
              </a:rPr>
              <a:t> Carcinoma</a:t>
            </a:r>
          </a:p>
        </p:txBody>
      </p:sp>
      <p:pic>
        <p:nvPicPr>
          <p:cNvPr id="104452" name="Picture 1">
            <a:extLst>
              <a:ext uri="{FF2B5EF4-FFF2-40B4-BE49-F238E27FC236}">
                <a16:creationId xmlns:a16="http://schemas.microsoft.com/office/drawing/2014/main" id="{8EFC6A73-AD5C-95DD-4221-46FCC1FF4C23}"/>
              </a:ext>
            </a:extLst>
          </p:cNvPr>
          <p:cNvPicPr>
            <a:picLocks noChangeAspect="1"/>
          </p:cNvPicPr>
          <p:nvPr/>
        </p:nvPicPr>
        <p:blipFill>
          <a:blip r:embed="rId3">
            <a:extLst>
              <a:ext uri="{28A0092B-C50C-407E-A947-70E740481C1C}">
                <a14:useLocalDpi xmlns:a14="http://schemas.microsoft.com/office/drawing/2010/main" val="0"/>
              </a:ext>
            </a:extLst>
          </a:blip>
          <a:srcRect t="9666" r="9048"/>
          <a:stretch>
            <a:fillRect/>
          </a:stretch>
        </p:blipFill>
        <p:spPr bwMode="auto">
          <a:xfrm>
            <a:off x="1610686" y="1876423"/>
            <a:ext cx="4256714" cy="413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Picture 2">
            <a:extLst>
              <a:ext uri="{FF2B5EF4-FFF2-40B4-BE49-F238E27FC236}">
                <a16:creationId xmlns:a16="http://schemas.microsoft.com/office/drawing/2014/main" id="{DBF4FA23-FA27-B875-9ED7-147CA0FE8191}"/>
              </a:ext>
            </a:extLst>
          </p:cNvPr>
          <p:cNvPicPr>
            <a:picLocks noChangeAspect="1"/>
          </p:cNvPicPr>
          <p:nvPr/>
        </p:nvPicPr>
        <p:blipFill>
          <a:blip r:embed="rId4">
            <a:extLst>
              <a:ext uri="{28A0092B-C50C-407E-A947-70E740481C1C}">
                <a14:useLocalDpi xmlns:a14="http://schemas.microsoft.com/office/drawing/2010/main" val="0"/>
              </a:ext>
            </a:extLst>
          </a:blip>
          <a:srcRect t="6854" r="7248"/>
          <a:stretch>
            <a:fillRect/>
          </a:stretch>
        </p:blipFill>
        <p:spPr bwMode="auto">
          <a:xfrm>
            <a:off x="5867400" y="1876424"/>
            <a:ext cx="4713914" cy="413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4E1E74D1-FD29-FF09-79AE-63E8CF2941F3}"/>
              </a:ext>
            </a:extLst>
          </p:cNvPr>
          <p:cNvSpPr>
            <a:spLocks noGrp="1" noChangeArrowheads="1"/>
          </p:cNvSpPr>
          <p:nvPr>
            <p:ph type="title"/>
          </p:nvPr>
        </p:nvSpPr>
        <p:spPr>
          <a:xfrm>
            <a:off x="2073508" y="40607"/>
            <a:ext cx="7729728" cy="1188720"/>
          </a:xfrm>
        </p:spPr>
        <p:txBody>
          <a:bodyPr/>
          <a:lstStyle/>
          <a:p>
            <a:pPr eaLnBrk="1" hangingPunct="1">
              <a:defRPr/>
            </a:pPr>
            <a:r>
              <a:rPr lang="en-US" dirty="0">
                <a:solidFill>
                  <a:schemeClr val="tx1">
                    <a:lumMod val="50000"/>
                  </a:schemeClr>
                </a:solidFill>
              </a:rPr>
              <a:t>Papillary Carcinoma</a:t>
            </a:r>
          </a:p>
        </p:txBody>
      </p:sp>
      <p:pic>
        <p:nvPicPr>
          <p:cNvPr id="106500" name="Picture 1">
            <a:extLst>
              <a:ext uri="{FF2B5EF4-FFF2-40B4-BE49-F238E27FC236}">
                <a16:creationId xmlns:a16="http://schemas.microsoft.com/office/drawing/2014/main" id="{488DA2E8-E831-A8F0-3A8E-30AE1BBE72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7376" y="1490793"/>
            <a:ext cx="4650996" cy="4205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1" name="Picture 2">
            <a:extLst>
              <a:ext uri="{FF2B5EF4-FFF2-40B4-BE49-F238E27FC236}">
                <a16:creationId xmlns:a16="http://schemas.microsoft.com/office/drawing/2014/main" id="{4E13F99B-1063-4AB3-61AB-C0BCC44B505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4601" y="1490793"/>
            <a:ext cx="4811784" cy="4205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2" name="Rectangle 4">
            <a:extLst>
              <a:ext uri="{FF2B5EF4-FFF2-40B4-BE49-F238E27FC236}">
                <a16:creationId xmlns:a16="http://schemas.microsoft.com/office/drawing/2014/main" id="{785B7BFD-B77F-8D07-A0EE-EABA89E546E1}"/>
              </a:ext>
            </a:extLst>
          </p:cNvPr>
          <p:cNvSpPr>
            <a:spLocks noChangeArrowheads="1"/>
          </p:cNvSpPr>
          <p:nvPr/>
        </p:nvSpPr>
        <p:spPr bwMode="auto">
          <a:xfrm>
            <a:off x="2362200" y="2790825"/>
            <a:ext cx="7391400" cy="2356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lnSpc>
                <a:spcPct val="107000"/>
              </a:lnSpc>
              <a:spcBef>
                <a:spcPct val="0"/>
              </a:spcBef>
              <a:spcAft>
                <a:spcPts val="800"/>
              </a:spcAft>
              <a:buClrTx/>
              <a:buSzTx/>
              <a:buNone/>
            </a:pPr>
            <a:endParaRPr lang="en-US" alt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None/>
            </a:pPr>
            <a:endParaRPr lang="en-US" alt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None/>
            </a:pPr>
            <a:endParaRPr lang="en-US" alt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None/>
            </a:pPr>
            <a:endParaRPr lang="en-US" alt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None/>
            </a:pPr>
            <a:endParaRPr lang="en-US" altLang="en-US" sz="18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Bef>
                <a:spcPct val="0"/>
              </a:spcBef>
              <a:spcAft>
                <a:spcPts val="800"/>
              </a:spcAft>
              <a:buClrTx/>
              <a:buSzTx/>
              <a:buNone/>
            </a:pPr>
            <a:r>
              <a:rPr lang="en-US" altLang="en-US" sz="1800" dirty="0">
                <a:ea typeface="Calibri" panose="020F0502020204030204" pitchFamily="34" charset="0"/>
                <a:cs typeface="Tahoma" panose="020B0604030504040204" pitchFamily="34" charset="0"/>
              </a:rPr>
              <a:t>.</a:t>
            </a:r>
          </a:p>
        </p:txBody>
      </p:sp>
      <p:sp>
        <p:nvSpPr>
          <p:cNvPr id="2" name="TextBox 1">
            <a:extLst>
              <a:ext uri="{FF2B5EF4-FFF2-40B4-BE49-F238E27FC236}">
                <a16:creationId xmlns:a16="http://schemas.microsoft.com/office/drawing/2014/main" id="{BE0B6ABE-F38F-C536-6422-6AC17E9F8271}"/>
              </a:ext>
            </a:extLst>
          </p:cNvPr>
          <p:cNvSpPr txBox="1"/>
          <p:nvPr/>
        </p:nvSpPr>
        <p:spPr>
          <a:xfrm>
            <a:off x="1174459" y="6006517"/>
            <a:ext cx="10840928" cy="646331"/>
          </a:xfrm>
          <a:prstGeom prst="rect">
            <a:avLst/>
          </a:prstGeom>
          <a:noFill/>
        </p:spPr>
        <p:txBody>
          <a:bodyPr wrap="square" rtlCol="0">
            <a:spAutoFit/>
          </a:bodyPr>
          <a:lstStyle/>
          <a:p>
            <a:r>
              <a:rPr lang="en-US" altLang="en-US" sz="1800" dirty="0">
                <a:ea typeface="Calibri" panose="020F0502020204030204" pitchFamily="34" charset="0"/>
                <a:cs typeface="Tahoma" panose="020B0604030504040204" pitchFamily="34" charset="0"/>
              </a:rPr>
              <a:t>Sonographic characteristics of papillary carcinoma include solid texture with marked </a:t>
            </a:r>
            <a:r>
              <a:rPr lang="en-US" altLang="en-US" sz="1800" dirty="0" err="1">
                <a:ea typeface="Calibri" panose="020F0502020204030204" pitchFamily="34" charset="0"/>
                <a:cs typeface="Tahoma" panose="020B0604030504040204" pitchFamily="34" charset="0"/>
              </a:rPr>
              <a:t>hypoechogenicity</a:t>
            </a:r>
            <a:r>
              <a:rPr lang="en-US" altLang="en-US" sz="1800" dirty="0">
                <a:ea typeface="Calibri" panose="020F0502020204030204" pitchFamily="34" charset="0"/>
                <a:cs typeface="Tahoma" panose="020B0604030504040204" pitchFamily="34" charset="0"/>
              </a:rPr>
              <a:t> when compared with strap muscles</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B78FB901-6108-0CF3-6793-DF611E52CEE9}"/>
              </a:ext>
            </a:extLst>
          </p:cNvPr>
          <p:cNvSpPr>
            <a:spLocks noGrp="1" noChangeArrowheads="1"/>
          </p:cNvSpPr>
          <p:nvPr>
            <p:ph type="title"/>
          </p:nvPr>
        </p:nvSpPr>
        <p:spPr>
          <a:xfrm>
            <a:off x="1981200" y="220663"/>
            <a:ext cx="8229600" cy="1143000"/>
          </a:xfrm>
        </p:spPr>
        <p:txBody>
          <a:bodyPr>
            <a:normAutofit/>
          </a:bodyPr>
          <a:lstStyle/>
          <a:p>
            <a:pPr eaLnBrk="1" hangingPunct="1">
              <a:defRPr/>
            </a:pPr>
            <a:r>
              <a:rPr lang="en-US" sz="4000" dirty="0">
                <a:solidFill>
                  <a:schemeClr val="tx1">
                    <a:lumMod val="50000"/>
                  </a:schemeClr>
                </a:solidFill>
              </a:rPr>
              <a:t>Follicular Carcinoma </a:t>
            </a:r>
          </a:p>
        </p:txBody>
      </p:sp>
      <p:sp>
        <p:nvSpPr>
          <p:cNvPr id="47107" name="Rectangle 3">
            <a:extLst>
              <a:ext uri="{FF2B5EF4-FFF2-40B4-BE49-F238E27FC236}">
                <a16:creationId xmlns:a16="http://schemas.microsoft.com/office/drawing/2014/main" id="{134A7E99-25FC-BBCB-42B8-261A91B0A632}"/>
              </a:ext>
            </a:extLst>
          </p:cNvPr>
          <p:cNvSpPr>
            <a:spLocks noGrp="1" noChangeArrowheads="1"/>
          </p:cNvSpPr>
          <p:nvPr>
            <p:ph idx="1"/>
          </p:nvPr>
        </p:nvSpPr>
        <p:spPr>
          <a:xfrm>
            <a:off x="1981200" y="1174459"/>
            <a:ext cx="8229600" cy="5378741"/>
          </a:xfrm>
        </p:spPr>
        <p:txBody>
          <a:bodyPr/>
          <a:lstStyle/>
          <a:p>
            <a:pPr eaLnBrk="1" hangingPunct="1">
              <a:lnSpc>
                <a:spcPct val="80000"/>
              </a:lnSpc>
              <a:buFont typeface="Wingdings" panose="05000000000000000000" pitchFamily="2" charset="2"/>
              <a:buNone/>
              <a:defRPr/>
            </a:pPr>
            <a:endParaRPr lang="en-US" sz="2400" dirty="0">
              <a:solidFill>
                <a:srgbClr val="FFFF00"/>
              </a:solidFill>
            </a:endParaRPr>
          </a:p>
          <a:p>
            <a:pPr eaLnBrk="1" hangingPunct="1">
              <a:lnSpc>
                <a:spcPct val="80000"/>
              </a:lnSpc>
              <a:buFont typeface="Wingdings" panose="05000000000000000000" pitchFamily="2" charset="2"/>
              <a:buNone/>
              <a:defRPr/>
            </a:pPr>
            <a:r>
              <a:rPr lang="en-US" sz="2400" dirty="0"/>
              <a:t> </a:t>
            </a:r>
          </a:p>
          <a:p>
            <a:pPr>
              <a:lnSpc>
                <a:spcPct val="80000"/>
              </a:lnSpc>
              <a:spcBef>
                <a:spcPts val="0"/>
              </a:spcBef>
              <a:defRPr/>
            </a:pPr>
            <a:r>
              <a:rPr lang="en-US" sz="2400" dirty="0"/>
              <a:t>Second most common type of thyroid cancer (10-20%)</a:t>
            </a:r>
          </a:p>
          <a:p>
            <a:pPr>
              <a:lnSpc>
                <a:spcPct val="80000"/>
              </a:lnSpc>
              <a:spcBef>
                <a:spcPts val="0"/>
              </a:spcBef>
              <a:defRPr/>
            </a:pPr>
            <a:endParaRPr lang="en-US" sz="2400" dirty="0"/>
          </a:p>
          <a:p>
            <a:pPr>
              <a:lnSpc>
                <a:spcPct val="80000"/>
              </a:lnSpc>
              <a:spcBef>
                <a:spcPts val="0"/>
              </a:spcBef>
              <a:defRPr/>
            </a:pPr>
            <a:r>
              <a:rPr lang="en-US" sz="2400" dirty="0"/>
              <a:t>2 types:</a:t>
            </a:r>
          </a:p>
          <a:p>
            <a:pPr lvl="1" indent="-457200">
              <a:lnSpc>
                <a:spcPct val="80000"/>
              </a:lnSpc>
              <a:spcBef>
                <a:spcPts val="0"/>
              </a:spcBef>
              <a:buAutoNum type="arabicPeriod"/>
              <a:defRPr/>
            </a:pPr>
            <a:r>
              <a:rPr lang="en-US" sz="2400" dirty="0"/>
              <a:t>Minimally invasive- well encapsulated, demonstration of focal invasion of capsular blood vessels of fibrous capsule permits differentiation from follicular adenoma</a:t>
            </a:r>
          </a:p>
          <a:p>
            <a:pPr lvl="1" indent="-457200">
              <a:lnSpc>
                <a:spcPct val="80000"/>
              </a:lnSpc>
              <a:spcBef>
                <a:spcPts val="0"/>
              </a:spcBef>
              <a:buAutoNum type="arabicPeriod"/>
              <a:defRPr/>
            </a:pPr>
            <a:endParaRPr lang="en-US" sz="2400" dirty="0"/>
          </a:p>
          <a:p>
            <a:pPr lvl="1" indent="-457200">
              <a:lnSpc>
                <a:spcPct val="80000"/>
              </a:lnSpc>
              <a:spcBef>
                <a:spcPts val="0"/>
              </a:spcBef>
              <a:buAutoNum type="arabicPeriod" startAt="2"/>
              <a:defRPr/>
            </a:pPr>
            <a:r>
              <a:rPr lang="en-US" sz="2400" dirty="0"/>
              <a:t>Widely invasive type (not encapsulated)- will demonstrate </a:t>
            </a:r>
          </a:p>
          <a:p>
            <a:pPr marL="228600" lvl="1" indent="0">
              <a:lnSpc>
                <a:spcPct val="80000"/>
              </a:lnSpc>
              <a:spcBef>
                <a:spcPts val="0"/>
              </a:spcBef>
              <a:buNone/>
              <a:defRPr/>
            </a:pPr>
            <a:r>
              <a:rPr lang="en-US" sz="2400" dirty="0"/>
              <a:t>   invasion of tumor blood vessels into adjacent thyroid tissue</a:t>
            </a:r>
          </a:p>
          <a:p>
            <a:pPr marL="228600" lvl="1" indent="0">
              <a:lnSpc>
                <a:spcPct val="80000"/>
              </a:lnSpc>
              <a:spcBef>
                <a:spcPts val="0"/>
              </a:spcBef>
              <a:buNone/>
              <a:defRPr/>
            </a:pPr>
            <a:endParaRPr lang="en-US" sz="2400" dirty="0"/>
          </a:p>
          <a:p>
            <a:pPr>
              <a:lnSpc>
                <a:spcPct val="80000"/>
              </a:lnSpc>
              <a:spcBef>
                <a:spcPts val="0"/>
              </a:spcBef>
              <a:defRPr/>
            </a:pPr>
            <a:r>
              <a:rPr lang="en-US" sz="2400" dirty="0"/>
              <a:t>Spreads through the bloodstream rather than lymphatic system to bone, lung, brain, and liver</a:t>
            </a:r>
          </a:p>
          <a:p>
            <a:pPr>
              <a:lnSpc>
                <a:spcPct val="80000"/>
              </a:lnSpc>
              <a:spcBef>
                <a:spcPts val="0"/>
              </a:spcBef>
              <a:defRPr/>
            </a:pPr>
            <a:endParaRPr lang="en-US" sz="2400" dirty="0"/>
          </a:p>
          <a:p>
            <a:pPr>
              <a:lnSpc>
                <a:spcPct val="80000"/>
              </a:lnSpc>
              <a:spcBef>
                <a:spcPts val="0"/>
              </a:spcBef>
              <a:defRPr/>
            </a:pPr>
            <a:r>
              <a:rPr lang="en-US" sz="2400" dirty="0"/>
              <a:t>Lymph node involvement less common (10%)</a:t>
            </a:r>
          </a:p>
          <a:p>
            <a:pPr eaLnBrk="1" hangingPunct="1">
              <a:lnSpc>
                <a:spcPct val="80000"/>
              </a:lnSpc>
              <a:buFont typeface="Wingdings" panose="05000000000000000000" pitchFamily="2" charset="2"/>
              <a:buNone/>
              <a:defRPr/>
            </a:pPr>
            <a:endParaRPr lang="en-US"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DE70BDD2-38EA-D4E9-02D9-07F6BA27DB30}"/>
              </a:ext>
            </a:extLst>
          </p:cNvPr>
          <p:cNvSpPr>
            <a:spLocks noGrp="1" noChangeArrowheads="1"/>
          </p:cNvSpPr>
          <p:nvPr>
            <p:ph type="title"/>
          </p:nvPr>
        </p:nvSpPr>
        <p:spPr>
          <a:xfrm>
            <a:off x="1962688" y="117446"/>
            <a:ext cx="7729728" cy="1132514"/>
          </a:xfrm>
        </p:spPr>
        <p:txBody>
          <a:bodyPr>
            <a:normAutofit/>
          </a:bodyPr>
          <a:lstStyle/>
          <a:p>
            <a:pPr eaLnBrk="1" hangingPunct="1">
              <a:defRPr/>
            </a:pPr>
            <a:r>
              <a:rPr lang="en-US" sz="4000" dirty="0">
                <a:solidFill>
                  <a:schemeClr val="tx1">
                    <a:lumMod val="50000"/>
                  </a:schemeClr>
                </a:solidFill>
              </a:rPr>
              <a:t>Follicular Carcinoma</a:t>
            </a:r>
          </a:p>
        </p:txBody>
      </p:sp>
      <p:pic>
        <p:nvPicPr>
          <p:cNvPr id="110596" name="Picture 5" descr="022017">
            <a:extLst>
              <a:ext uri="{FF2B5EF4-FFF2-40B4-BE49-F238E27FC236}">
                <a16:creationId xmlns:a16="http://schemas.microsoft.com/office/drawing/2014/main" id="{DDD6DD69-3530-FABF-E737-48297B6FB1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030"/>
          <a:stretch>
            <a:fillRect/>
          </a:stretch>
        </p:blipFill>
        <p:spPr bwMode="auto">
          <a:xfrm>
            <a:off x="1879134" y="1644242"/>
            <a:ext cx="7417266" cy="4451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9AF9C51C-D49F-E597-4586-37FCC6CF3505}"/>
              </a:ext>
            </a:extLst>
          </p:cNvPr>
          <p:cNvSpPr>
            <a:spLocks noGrp="1" noChangeArrowheads="1"/>
          </p:cNvSpPr>
          <p:nvPr>
            <p:ph type="title"/>
          </p:nvPr>
        </p:nvSpPr>
        <p:spPr>
          <a:xfrm>
            <a:off x="2231136" y="83890"/>
            <a:ext cx="7729728" cy="1249960"/>
          </a:xfrm>
        </p:spPr>
        <p:txBody>
          <a:bodyPr>
            <a:noAutofit/>
          </a:bodyPr>
          <a:lstStyle/>
          <a:p>
            <a:pPr eaLnBrk="1" hangingPunct="1">
              <a:defRPr/>
            </a:pPr>
            <a:r>
              <a:rPr lang="en-US" sz="3600" dirty="0">
                <a:solidFill>
                  <a:schemeClr val="tx1">
                    <a:lumMod val="50000"/>
                  </a:schemeClr>
                </a:solidFill>
              </a:rPr>
              <a:t>Follicular Carcinoma (cont’d)</a:t>
            </a:r>
          </a:p>
        </p:txBody>
      </p:sp>
      <p:sp>
        <p:nvSpPr>
          <p:cNvPr id="49155" name="Rectangle 3">
            <a:extLst>
              <a:ext uri="{FF2B5EF4-FFF2-40B4-BE49-F238E27FC236}">
                <a16:creationId xmlns:a16="http://schemas.microsoft.com/office/drawing/2014/main" id="{2B004AFC-CCF7-CA00-BCE1-92DBD55CC094}"/>
              </a:ext>
            </a:extLst>
          </p:cNvPr>
          <p:cNvSpPr>
            <a:spLocks noGrp="1" noChangeArrowheads="1"/>
          </p:cNvSpPr>
          <p:nvPr>
            <p:ph idx="1"/>
          </p:nvPr>
        </p:nvSpPr>
        <p:spPr>
          <a:xfrm>
            <a:off x="2231136" y="1719743"/>
            <a:ext cx="7729728" cy="5138257"/>
          </a:xfrm>
        </p:spPr>
        <p:txBody>
          <a:bodyPr>
            <a:normAutofit/>
          </a:bodyPr>
          <a:lstStyle/>
          <a:p>
            <a:pPr>
              <a:spcBef>
                <a:spcPts val="0"/>
              </a:spcBef>
              <a:buNone/>
              <a:defRPr/>
            </a:pPr>
            <a:r>
              <a:rPr lang="en-US" sz="2400" dirty="0"/>
              <a:t>Sonographic Findings:</a:t>
            </a:r>
          </a:p>
          <a:p>
            <a:pPr>
              <a:spcBef>
                <a:spcPts val="0"/>
              </a:spcBef>
              <a:buNone/>
              <a:defRPr/>
            </a:pPr>
            <a:endParaRPr lang="en-US" sz="2400" dirty="0"/>
          </a:p>
          <a:p>
            <a:pPr>
              <a:spcBef>
                <a:spcPts val="0"/>
              </a:spcBef>
              <a:defRPr/>
            </a:pPr>
            <a:r>
              <a:rPr lang="en-US" sz="2400" dirty="0"/>
              <a:t>Irregular margins with thick irregular halo</a:t>
            </a:r>
          </a:p>
          <a:p>
            <a:pPr>
              <a:spcBef>
                <a:spcPts val="0"/>
              </a:spcBef>
              <a:defRPr/>
            </a:pPr>
            <a:endParaRPr lang="en-US" sz="2400" dirty="0"/>
          </a:p>
          <a:p>
            <a:pPr>
              <a:spcBef>
                <a:spcPts val="0"/>
              </a:spcBef>
              <a:defRPr/>
            </a:pPr>
            <a:r>
              <a:rPr lang="en-US" sz="2400" dirty="0"/>
              <a:t>Nodular enlargement and tortuous internal blood vessels characteristic, but not specific for follicular carcinoma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3461817C-4D5B-8588-47A2-FEE4D39B2E12}"/>
              </a:ext>
            </a:extLst>
          </p:cNvPr>
          <p:cNvSpPr>
            <a:spLocks noGrp="1" noChangeArrowheads="1"/>
          </p:cNvSpPr>
          <p:nvPr>
            <p:ph type="title"/>
          </p:nvPr>
        </p:nvSpPr>
        <p:spPr>
          <a:xfrm>
            <a:off x="1870409" y="125835"/>
            <a:ext cx="7729728" cy="1442906"/>
          </a:xfrm>
        </p:spPr>
        <p:txBody>
          <a:bodyPr>
            <a:normAutofit/>
          </a:bodyPr>
          <a:lstStyle/>
          <a:p>
            <a:pPr eaLnBrk="1" hangingPunct="1">
              <a:defRPr/>
            </a:pPr>
            <a:r>
              <a:rPr lang="en-US" sz="4400" dirty="0">
                <a:solidFill>
                  <a:schemeClr val="tx1">
                    <a:lumMod val="50000"/>
                  </a:schemeClr>
                </a:solidFill>
              </a:rPr>
              <a:t>Size</a:t>
            </a:r>
          </a:p>
        </p:txBody>
      </p:sp>
      <p:sp>
        <p:nvSpPr>
          <p:cNvPr id="8195" name="Rectangle 3">
            <a:extLst>
              <a:ext uri="{FF2B5EF4-FFF2-40B4-BE49-F238E27FC236}">
                <a16:creationId xmlns:a16="http://schemas.microsoft.com/office/drawing/2014/main" id="{9EF327BB-A0FE-873C-76E4-CC313B0C601C}"/>
              </a:ext>
            </a:extLst>
          </p:cNvPr>
          <p:cNvSpPr>
            <a:spLocks noGrp="1" noChangeArrowheads="1"/>
          </p:cNvSpPr>
          <p:nvPr>
            <p:ph idx="1"/>
          </p:nvPr>
        </p:nvSpPr>
        <p:spPr>
          <a:xfrm>
            <a:off x="1929468" y="1845578"/>
            <a:ext cx="8031396" cy="4886587"/>
          </a:xfrm>
        </p:spPr>
        <p:txBody>
          <a:bodyPr>
            <a:normAutofit/>
          </a:bodyPr>
          <a:lstStyle/>
          <a:p>
            <a:pPr marL="0" indent="0">
              <a:spcBef>
                <a:spcPts val="0"/>
              </a:spcBef>
              <a:buNone/>
              <a:defRPr/>
            </a:pPr>
            <a:r>
              <a:rPr lang="en-US" dirty="0"/>
              <a:t>*</a:t>
            </a:r>
            <a:r>
              <a:rPr lang="en-US" sz="2400" dirty="0"/>
              <a:t>Largest endocrine gland</a:t>
            </a:r>
          </a:p>
          <a:p>
            <a:pPr marL="0" indent="0">
              <a:spcBef>
                <a:spcPts val="0"/>
              </a:spcBef>
              <a:buNone/>
              <a:defRPr/>
            </a:pPr>
            <a:endParaRPr lang="en-US" sz="2400" dirty="0"/>
          </a:p>
          <a:p>
            <a:pPr>
              <a:spcBef>
                <a:spcPts val="0"/>
              </a:spcBef>
              <a:defRPr/>
            </a:pPr>
            <a:r>
              <a:rPr lang="en-US" sz="2400" dirty="0"/>
              <a:t>Females have slightly larger gland than males</a:t>
            </a:r>
          </a:p>
          <a:p>
            <a:pPr marL="0" indent="0">
              <a:spcBef>
                <a:spcPts val="0"/>
              </a:spcBef>
              <a:buNone/>
              <a:defRPr/>
            </a:pPr>
            <a:endParaRPr lang="en-US" sz="2400" dirty="0"/>
          </a:p>
          <a:p>
            <a:pPr>
              <a:spcBef>
                <a:spcPts val="0"/>
              </a:spcBef>
              <a:defRPr/>
            </a:pPr>
            <a:r>
              <a:rPr lang="en-US" sz="2400" dirty="0"/>
              <a:t>Lobes normally equal in size</a:t>
            </a:r>
          </a:p>
          <a:p>
            <a:pPr>
              <a:spcBef>
                <a:spcPts val="0"/>
              </a:spcBef>
              <a:defRPr/>
            </a:pPr>
            <a:endParaRPr lang="en-US" sz="2400" dirty="0"/>
          </a:p>
          <a:p>
            <a:pPr>
              <a:spcBef>
                <a:spcPts val="0"/>
              </a:spcBef>
              <a:defRPr/>
            </a:pPr>
            <a:r>
              <a:rPr lang="en-US" sz="2400" dirty="0"/>
              <a:t>Children- 20-30mm (SAG) x 12-15mm (AP) x 10-15mm (TRV)</a:t>
            </a:r>
          </a:p>
          <a:p>
            <a:pPr>
              <a:spcBef>
                <a:spcPts val="0"/>
              </a:spcBef>
              <a:defRPr/>
            </a:pPr>
            <a:endParaRPr lang="en-US" sz="2400" dirty="0"/>
          </a:p>
          <a:p>
            <a:pPr>
              <a:spcBef>
                <a:spcPts val="0"/>
              </a:spcBef>
              <a:defRPr/>
            </a:pPr>
            <a:r>
              <a:rPr lang="en-US" sz="2400" dirty="0"/>
              <a:t>Adults- 40-60mm (SAG) x 20-30mm (AP) x 15- 20mm (TRV)</a:t>
            </a:r>
          </a:p>
          <a:p>
            <a:pPr>
              <a:spcBef>
                <a:spcPts val="0"/>
              </a:spcBef>
              <a:defRPr/>
            </a:pPr>
            <a:endParaRPr lang="en-US" sz="2400" dirty="0"/>
          </a:p>
          <a:p>
            <a:pPr>
              <a:spcBef>
                <a:spcPts val="0"/>
              </a:spcBef>
              <a:defRPr/>
            </a:pPr>
            <a:r>
              <a:rPr lang="en-US" sz="2400" dirty="0"/>
              <a:t>Isthmus- 4-6mm (AP)</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77032-8358-0B59-4161-AF59B36665E8}"/>
              </a:ext>
            </a:extLst>
          </p:cNvPr>
          <p:cNvSpPr>
            <a:spLocks noGrp="1"/>
          </p:cNvSpPr>
          <p:nvPr>
            <p:ph type="title"/>
          </p:nvPr>
        </p:nvSpPr>
        <p:spPr>
          <a:xfrm>
            <a:off x="2231136" y="117404"/>
            <a:ext cx="7729728" cy="1188720"/>
          </a:xfrm>
        </p:spPr>
        <p:txBody>
          <a:bodyPr/>
          <a:lstStyle/>
          <a:p>
            <a:pPr>
              <a:defRPr/>
            </a:pPr>
            <a:r>
              <a:rPr lang="en-US" dirty="0">
                <a:solidFill>
                  <a:schemeClr val="tx1">
                    <a:lumMod val="50000"/>
                  </a:schemeClr>
                </a:solidFill>
              </a:rPr>
              <a:t>Follicular Carcinoma</a:t>
            </a:r>
          </a:p>
        </p:txBody>
      </p:sp>
      <p:pic>
        <p:nvPicPr>
          <p:cNvPr id="114692" name="Content Placeholder 5">
            <a:extLst>
              <a:ext uri="{FF2B5EF4-FFF2-40B4-BE49-F238E27FC236}">
                <a16:creationId xmlns:a16="http://schemas.microsoft.com/office/drawing/2014/main" id="{2413D695-296E-8406-F71F-EF182F81265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793534" y="1560353"/>
            <a:ext cx="6904139" cy="2868774"/>
          </a:xfrm>
        </p:spPr>
      </p:pic>
      <p:sp>
        <p:nvSpPr>
          <p:cNvPr id="114693" name="Rectangle 6">
            <a:extLst>
              <a:ext uri="{FF2B5EF4-FFF2-40B4-BE49-F238E27FC236}">
                <a16:creationId xmlns:a16="http://schemas.microsoft.com/office/drawing/2014/main" id="{5E1BD567-4124-4B17-85F1-3171793A53CD}"/>
              </a:ext>
            </a:extLst>
          </p:cNvPr>
          <p:cNvSpPr>
            <a:spLocks noChangeArrowheads="1"/>
          </p:cNvSpPr>
          <p:nvPr/>
        </p:nvSpPr>
        <p:spPr bwMode="auto">
          <a:xfrm>
            <a:off x="2362200" y="2493964"/>
            <a:ext cx="7543800" cy="327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lnSpc>
                <a:spcPct val="107000"/>
              </a:lnSpc>
              <a:spcBef>
                <a:spcPct val="0"/>
              </a:spcBef>
              <a:spcAft>
                <a:spcPts val="800"/>
              </a:spcAft>
              <a:buClrTx/>
              <a:buSzTx/>
              <a:buNone/>
            </a:pPr>
            <a:endParaRPr lang="en-US" alt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None/>
            </a:pPr>
            <a:endParaRPr lang="en-US" alt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None/>
            </a:pPr>
            <a:endParaRPr lang="en-US" alt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None/>
            </a:pPr>
            <a:endParaRPr lang="en-US" alt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None/>
            </a:pPr>
            <a:endParaRPr lang="en-US" altLang="en-US" sz="18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Bef>
                <a:spcPct val="0"/>
              </a:spcBef>
              <a:spcAft>
                <a:spcPts val="800"/>
              </a:spcAft>
              <a:buClrTx/>
              <a:buSzTx/>
              <a:buNone/>
            </a:pPr>
            <a:r>
              <a:rPr lang="en-US" altLang="en-US" sz="1800" dirty="0">
                <a:ea typeface="Calibri" panose="020F0502020204030204" pitchFamily="34" charset="0"/>
                <a:cs typeface="Tahoma" panose="020B0604030504040204" pitchFamily="34" charset="0"/>
              </a:rPr>
              <a:t>Sonographic features are similar to benign follicular adenoma, but malignancy should be suspected with presence of thick irregular halo and tortuous internal blood vessels with increased vascularity with color or power Doppler.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4239AB4C-5E2D-1842-A117-7C47740C7B69}"/>
              </a:ext>
            </a:extLst>
          </p:cNvPr>
          <p:cNvSpPr>
            <a:spLocks noGrp="1" noChangeArrowheads="1"/>
          </p:cNvSpPr>
          <p:nvPr>
            <p:ph type="title"/>
          </p:nvPr>
        </p:nvSpPr>
        <p:spPr>
          <a:xfrm>
            <a:off x="2231136" y="83890"/>
            <a:ext cx="7729728" cy="1124125"/>
          </a:xfrm>
        </p:spPr>
        <p:txBody>
          <a:bodyPr>
            <a:normAutofit/>
          </a:bodyPr>
          <a:lstStyle/>
          <a:p>
            <a:pPr eaLnBrk="1" hangingPunct="1">
              <a:defRPr/>
            </a:pPr>
            <a:r>
              <a:rPr lang="en-US" sz="4000" dirty="0">
                <a:solidFill>
                  <a:schemeClr val="tx1">
                    <a:lumMod val="50000"/>
                  </a:schemeClr>
                </a:solidFill>
              </a:rPr>
              <a:t>Medullary Carcinoma </a:t>
            </a:r>
          </a:p>
        </p:txBody>
      </p:sp>
      <p:sp>
        <p:nvSpPr>
          <p:cNvPr id="50179" name="Rectangle 3">
            <a:extLst>
              <a:ext uri="{FF2B5EF4-FFF2-40B4-BE49-F238E27FC236}">
                <a16:creationId xmlns:a16="http://schemas.microsoft.com/office/drawing/2014/main" id="{C2FE818F-4FDC-8ADF-7B20-FC30A8E04350}"/>
              </a:ext>
            </a:extLst>
          </p:cNvPr>
          <p:cNvSpPr>
            <a:spLocks noGrp="1" noChangeArrowheads="1"/>
          </p:cNvSpPr>
          <p:nvPr>
            <p:ph idx="1"/>
          </p:nvPr>
        </p:nvSpPr>
        <p:spPr>
          <a:xfrm>
            <a:off x="2231136" y="1627464"/>
            <a:ext cx="7729728" cy="4112563"/>
          </a:xfrm>
        </p:spPr>
        <p:txBody>
          <a:bodyPr>
            <a:normAutofit/>
          </a:bodyPr>
          <a:lstStyle/>
          <a:p>
            <a:pPr>
              <a:lnSpc>
                <a:spcPct val="80000"/>
              </a:lnSpc>
              <a:spcBef>
                <a:spcPts val="0"/>
              </a:spcBef>
              <a:defRPr/>
            </a:pPr>
            <a:r>
              <a:rPr lang="en-US" sz="2400" dirty="0"/>
              <a:t>Accounts for 5% of thyroid cancers</a:t>
            </a:r>
          </a:p>
          <a:p>
            <a:pPr>
              <a:lnSpc>
                <a:spcPct val="80000"/>
              </a:lnSpc>
              <a:spcBef>
                <a:spcPts val="0"/>
              </a:spcBef>
              <a:defRPr/>
            </a:pPr>
            <a:endParaRPr lang="en-US" sz="2400" dirty="0"/>
          </a:p>
          <a:p>
            <a:pPr>
              <a:lnSpc>
                <a:spcPct val="80000"/>
              </a:lnSpc>
              <a:spcBef>
                <a:spcPts val="0"/>
              </a:spcBef>
              <a:defRPr/>
            </a:pPr>
            <a:r>
              <a:rPr lang="en-US" sz="2400" dirty="0"/>
              <a:t>Often familial (20%) and essential component of multiple endocrine neoplasia (MEN) type II syndromes</a:t>
            </a:r>
          </a:p>
          <a:p>
            <a:pPr>
              <a:lnSpc>
                <a:spcPct val="80000"/>
              </a:lnSpc>
              <a:spcBef>
                <a:spcPts val="0"/>
              </a:spcBef>
              <a:defRPr/>
            </a:pPr>
            <a:endParaRPr lang="en-US" sz="2400" dirty="0"/>
          </a:p>
          <a:p>
            <a:pPr>
              <a:lnSpc>
                <a:spcPct val="80000"/>
              </a:lnSpc>
              <a:spcBef>
                <a:spcPts val="0"/>
              </a:spcBef>
              <a:defRPr/>
            </a:pPr>
            <a:r>
              <a:rPr lang="en-US" sz="2400" dirty="0"/>
              <a:t>Multicenter and/or bilateral in familial cases</a:t>
            </a:r>
          </a:p>
          <a:p>
            <a:pPr>
              <a:lnSpc>
                <a:spcPct val="80000"/>
              </a:lnSpc>
              <a:spcBef>
                <a:spcPts val="0"/>
              </a:spcBef>
              <a:defRPr/>
            </a:pPr>
            <a:endParaRPr lang="en-US" sz="2400" dirty="0"/>
          </a:p>
          <a:p>
            <a:pPr>
              <a:lnSpc>
                <a:spcPct val="80000"/>
              </a:lnSpc>
              <a:spcBef>
                <a:spcPts val="0"/>
              </a:spcBef>
              <a:defRPr/>
            </a:pPr>
            <a:r>
              <a:rPr lang="en-US" sz="2400" dirty="0"/>
              <a:t>High incidence of metastatic involvement of lymph nodes has been reported (80%) and liver metastasis- worse prognosis</a:t>
            </a:r>
          </a:p>
          <a:p>
            <a:pPr>
              <a:lnSpc>
                <a:spcPct val="80000"/>
              </a:lnSpc>
              <a:spcBef>
                <a:spcPts val="0"/>
              </a:spcBef>
              <a:defRPr/>
            </a:pPr>
            <a:endParaRPr lang="en-US" sz="2400" dirty="0"/>
          </a:p>
          <a:p>
            <a:pPr>
              <a:lnSpc>
                <a:spcPct val="80000"/>
              </a:lnSpc>
              <a:spcBef>
                <a:spcPts val="0"/>
              </a:spcBef>
              <a:defRPr/>
            </a:pPr>
            <a:r>
              <a:rPr lang="en-US" sz="2400" dirty="0"/>
              <a:t>Female to male ratio is 3:2</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9F0DA6CA-746B-F884-D523-8268EED2324B}"/>
              </a:ext>
            </a:extLst>
          </p:cNvPr>
          <p:cNvSpPr>
            <a:spLocks noGrp="1" noChangeArrowheads="1"/>
          </p:cNvSpPr>
          <p:nvPr>
            <p:ph type="title"/>
          </p:nvPr>
        </p:nvSpPr>
        <p:spPr>
          <a:xfrm>
            <a:off x="2231136" y="209725"/>
            <a:ext cx="7729728" cy="989901"/>
          </a:xfrm>
        </p:spPr>
        <p:txBody>
          <a:bodyPr>
            <a:normAutofit/>
          </a:bodyPr>
          <a:lstStyle/>
          <a:p>
            <a:pPr eaLnBrk="1" hangingPunct="1">
              <a:defRPr/>
            </a:pPr>
            <a:r>
              <a:rPr lang="en-US" sz="4000" dirty="0">
                <a:solidFill>
                  <a:schemeClr val="tx1">
                    <a:lumMod val="50000"/>
                  </a:schemeClr>
                </a:solidFill>
              </a:rPr>
              <a:t>Medullary Carcinoma</a:t>
            </a:r>
          </a:p>
        </p:txBody>
      </p:sp>
      <p:pic>
        <p:nvPicPr>
          <p:cNvPr id="117764" name="Picture 5" descr="022018">
            <a:extLst>
              <a:ext uri="{FF2B5EF4-FFF2-40B4-BE49-F238E27FC236}">
                <a16:creationId xmlns:a16="http://schemas.microsoft.com/office/drawing/2014/main" id="{8FDC60F7-AF40-4D1F-EDB6-BB55F5D470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843"/>
          <a:stretch>
            <a:fillRect/>
          </a:stretch>
        </p:blipFill>
        <p:spPr bwMode="auto">
          <a:xfrm>
            <a:off x="2231136" y="1761688"/>
            <a:ext cx="7544835" cy="4342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BD6BAC5E-D44E-3CF9-8C5D-D77E13838B11}"/>
              </a:ext>
            </a:extLst>
          </p:cNvPr>
          <p:cNvSpPr>
            <a:spLocks noGrp="1" noChangeArrowheads="1"/>
          </p:cNvSpPr>
          <p:nvPr>
            <p:ph type="title"/>
          </p:nvPr>
        </p:nvSpPr>
        <p:spPr>
          <a:xfrm>
            <a:off x="2231136" y="117446"/>
            <a:ext cx="7729728" cy="1199626"/>
          </a:xfrm>
        </p:spPr>
        <p:txBody>
          <a:bodyPr>
            <a:noAutofit/>
          </a:bodyPr>
          <a:lstStyle/>
          <a:p>
            <a:pPr eaLnBrk="1" hangingPunct="1">
              <a:defRPr/>
            </a:pPr>
            <a:r>
              <a:rPr lang="en-US" sz="4000" dirty="0">
                <a:solidFill>
                  <a:schemeClr val="tx1">
                    <a:lumMod val="50000"/>
                  </a:schemeClr>
                </a:solidFill>
              </a:rPr>
              <a:t>Medullary Carcinoma (cont’d)</a:t>
            </a:r>
          </a:p>
        </p:txBody>
      </p:sp>
      <p:sp>
        <p:nvSpPr>
          <p:cNvPr id="52227" name="Rectangle 3">
            <a:extLst>
              <a:ext uri="{FF2B5EF4-FFF2-40B4-BE49-F238E27FC236}">
                <a16:creationId xmlns:a16="http://schemas.microsoft.com/office/drawing/2014/main" id="{89737A48-DD44-2A73-2C14-0796611D28A9}"/>
              </a:ext>
            </a:extLst>
          </p:cNvPr>
          <p:cNvSpPr>
            <a:spLocks noGrp="1" noChangeArrowheads="1"/>
          </p:cNvSpPr>
          <p:nvPr>
            <p:ph idx="1"/>
          </p:nvPr>
        </p:nvSpPr>
        <p:spPr>
          <a:xfrm>
            <a:off x="2231136" y="1719744"/>
            <a:ext cx="7729728" cy="4020284"/>
          </a:xfrm>
        </p:spPr>
        <p:txBody>
          <a:bodyPr>
            <a:normAutofit/>
          </a:bodyPr>
          <a:lstStyle/>
          <a:p>
            <a:pPr>
              <a:lnSpc>
                <a:spcPct val="80000"/>
              </a:lnSpc>
              <a:spcBef>
                <a:spcPts val="0"/>
              </a:spcBef>
              <a:buNone/>
              <a:defRPr/>
            </a:pPr>
            <a:r>
              <a:rPr lang="en-US" sz="2400" dirty="0"/>
              <a:t>Sonographic Findings:</a:t>
            </a:r>
          </a:p>
          <a:p>
            <a:pPr>
              <a:lnSpc>
                <a:spcPct val="80000"/>
              </a:lnSpc>
              <a:spcBef>
                <a:spcPts val="0"/>
              </a:spcBef>
              <a:buNone/>
              <a:defRPr/>
            </a:pPr>
            <a:endParaRPr lang="en-US" sz="2400" dirty="0">
              <a:solidFill>
                <a:srgbClr val="FFFF00"/>
              </a:solidFill>
            </a:endParaRPr>
          </a:p>
          <a:p>
            <a:pPr>
              <a:lnSpc>
                <a:spcPct val="80000"/>
              </a:lnSpc>
              <a:spcBef>
                <a:spcPts val="0"/>
              </a:spcBef>
              <a:defRPr/>
            </a:pPr>
            <a:r>
              <a:rPr lang="en-US" sz="2400" dirty="0"/>
              <a:t>Lesions appear similar to that of papillary carcinoma as hypoechoic mass </a:t>
            </a:r>
          </a:p>
          <a:p>
            <a:pPr>
              <a:lnSpc>
                <a:spcPct val="80000"/>
              </a:lnSpc>
              <a:spcBef>
                <a:spcPts val="0"/>
              </a:spcBef>
              <a:defRPr/>
            </a:pPr>
            <a:endParaRPr lang="en-US" sz="2400" dirty="0"/>
          </a:p>
          <a:p>
            <a:pPr>
              <a:lnSpc>
                <a:spcPct val="80000"/>
              </a:lnSpc>
              <a:spcBef>
                <a:spcPts val="0"/>
              </a:spcBef>
              <a:defRPr/>
            </a:pPr>
            <a:r>
              <a:rPr lang="en-US" sz="2400" dirty="0"/>
              <a:t>Often calcium deposits</a:t>
            </a:r>
          </a:p>
          <a:p>
            <a:pPr>
              <a:lnSpc>
                <a:spcPct val="80000"/>
              </a:lnSpc>
              <a:spcBef>
                <a:spcPts val="0"/>
              </a:spcBef>
              <a:defRPr/>
            </a:pPr>
            <a:endParaRPr lang="en-US" sz="2400" dirty="0"/>
          </a:p>
          <a:p>
            <a:pPr>
              <a:lnSpc>
                <a:spcPct val="80000"/>
              </a:lnSpc>
              <a:spcBef>
                <a:spcPts val="0"/>
              </a:spcBef>
              <a:defRPr/>
            </a:pPr>
            <a:r>
              <a:rPr lang="en-US" sz="2400" dirty="0"/>
              <a:t>Sonography highly sensitive in detecting metastatic lymphadenopathy in these patients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BDBB0537-D392-933C-BFA9-503E5B9F7535}"/>
              </a:ext>
            </a:extLst>
          </p:cNvPr>
          <p:cNvSpPr>
            <a:spLocks noGrp="1" noChangeArrowheads="1"/>
          </p:cNvSpPr>
          <p:nvPr>
            <p:ph type="title"/>
          </p:nvPr>
        </p:nvSpPr>
        <p:spPr>
          <a:xfrm>
            <a:off x="2231136" y="159391"/>
            <a:ext cx="7522464" cy="1442906"/>
          </a:xfrm>
        </p:spPr>
        <p:txBody>
          <a:bodyPr>
            <a:normAutofit/>
          </a:bodyPr>
          <a:lstStyle/>
          <a:p>
            <a:pPr eaLnBrk="1" hangingPunct="1">
              <a:defRPr/>
            </a:pPr>
            <a:r>
              <a:rPr lang="en-US" sz="4000" dirty="0">
                <a:solidFill>
                  <a:schemeClr val="tx1">
                    <a:lumMod val="50000"/>
                  </a:schemeClr>
                </a:solidFill>
              </a:rPr>
              <a:t>Medullary Carcinoma</a:t>
            </a:r>
          </a:p>
        </p:txBody>
      </p:sp>
      <p:pic>
        <p:nvPicPr>
          <p:cNvPr id="121860" name="Picture 1">
            <a:extLst>
              <a:ext uri="{FF2B5EF4-FFF2-40B4-BE49-F238E27FC236}">
                <a16:creationId xmlns:a16="http://schemas.microsoft.com/office/drawing/2014/main" id="{AADC9CB9-9738-FF9F-6B1E-97D202A11D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1136" y="2056002"/>
            <a:ext cx="7290369" cy="3883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4CD25B69-B255-9771-46E1-D29BCCBFE680}"/>
              </a:ext>
            </a:extLst>
          </p:cNvPr>
          <p:cNvSpPr>
            <a:spLocks noGrp="1" noChangeArrowheads="1"/>
          </p:cNvSpPr>
          <p:nvPr>
            <p:ph type="title"/>
          </p:nvPr>
        </p:nvSpPr>
        <p:spPr>
          <a:xfrm>
            <a:off x="2231136" y="243281"/>
            <a:ext cx="7729728" cy="1031847"/>
          </a:xfrm>
        </p:spPr>
        <p:txBody>
          <a:bodyPr>
            <a:normAutofit/>
          </a:bodyPr>
          <a:lstStyle/>
          <a:p>
            <a:pPr eaLnBrk="1" hangingPunct="1">
              <a:defRPr/>
            </a:pPr>
            <a:r>
              <a:rPr lang="en-US" sz="4000" dirty="0">
                <a:solidFill>
                  <a:schemeClr val="tx1">
                    <a:lumMod val="50000"/>
                  </a:schemeClr>
                </a:solidFill>
              </a:rPr>
              <a:t>Anaplastic Carcinoma </a:t>
            </a:r>
          </a:p>
        </p:txBody>
      </p:sp>
      <p:sp>
        <p:nvSpPr>
          <p:cNvPr id="54275" name="Rectangle 3">
            <a:extLst>
              <a:ext uri="{FF2B5EF4-FFF2-40B4-BE49-F238E27FC236}">
                <a16:creationId xmlns:a16="http://schemas.microsoft.com/office/drawing/2014/main" id="{FFAD1B48-C7EC-7124-177D-355F66EF46FA}"/>
              </a:ext>
            </a:extLst>
          </p:cNvPr>
          <p:cNvSpPr>
            <a:spLocks noGrp="1" noChangeArrowheads="1"/>
          </p:cNvSpPr>
          <p:nvPr>
            <p:ph idx="1"/>
          </p:nvPr>
        </p:nvSpPr>
        <p:spPr>
          <a:xfrm>
            <a:off x="1981200" y="1652631"/>
            <a:ext cx="8229600" cy="4900569"/>
          </a:xfrm>
        </p:spPr>
        <p:txBody>
          <a:bodyPr>
            <a:normAutofit/>
          </a:bodyPr>
          <a:lstStyle/>
          <a:p>
            <a:pPr>
              <a:lnSpc>
                <a:spcPct val="80000"/>
              </a:lnSpc>
              <a:spcBef>
                <a:spcPts val="0"/>
              </a:spcBef>
              <a:defRPr/>
            </a:pPr>
            <a:r>
              <a:rPr lang="en-US" sz="2400" dirty="0"/>
              <a:t>Means undifferentiated; rare—accounts for less than 2% of thyroid cancers</a:t>
            </a:r>
          </a:p>
          <a:p>
            <a:pPr>
              <a:lnSpc>
                <a:spcPct val="80000"/>
              </a:lnSpc>
              <a:spcBef>
                <a:spcPts val="0"/>
              </a:spcBef>
              <a:defRPr/>
            </a:pPr>
            <a:endParaRPr lang="en-US" sz="2400" dirty="0"/>
          </a:p>
          <a:p>
            <a:pPr>
              <a:lnSpc>
                <a:spcPct val="80000"/>
              </a:lnSpc>
              <a:spcBef>
                <a:spcPts val="0"/>
              </a:spcBef>
              <a:defRPr/>
            </a:pPr>
            <a:r>
              <a:rPr lang="en-US" sz="2400" dirty="0"/>
              <a:t>Most deadly form of thyroid cancer</a:t>
            </a:r>
          </a:p>
          <a:p>
            <a:pPr>
              <a:lnSpc>
                <a:spcPct val="80000"/>
              </a:lnSpc>
              <a:spcBef>
                <a:spcPts val="0"/>
              </a:spcBef>
              <a:buNone/>
              <a:defRPr/>
            </a:pPr>
            <a:r>
              <a:rPr lang="en-US" sz="2400" dirty="0"/>
              <a:t> </a:t>
            </a:r>
          </a:p>
          <a:p>
            <a:pPr>
              <a:lnSpc>
                <a:spcPct val="80000"/>
              </a:lnSpc>
              <a:spcBef>
                <a:spcPts val="0"/>
              </a:spcBef>
              <a:defRPr/>
            </a:pPr>
            <a:r>
              <a:rPr lang="en-US" sz="2400" dirty="0"/>
              <a:t>Usually occurs after age 6o</a:t>
            </a:r>
          </a:p>
          <a:p>
            <a:pPr>
              <a:lnSpc>
                <a:spcPct val="80000"/>
              </a:lnSpc>
              <a:spcBef>
                <a:spcPts val="0"/>
              </a:spcBef>
              <a:buNone/>
              <a:defRPr/>
            </a:pPr>
            <a:endParaRPr lang="en-US" sz="2400" dirty="0"/>
          </a:p>
          <a:p>
            <a:pPr>
              <a:lnSpc>
                <a:spcPct val="80000"/>
              </a:lnSpc>
              <a:spcBef>
                <a:spcPts val="0"/>
              </a:spcBef>
              <a:defRPr/>
            </a:pPr>
            <a:r>
              <a:rPr lang="en-US" sz="2400" dirty="0"/>
              <a:t>Presents as hard, fixed mass with rapid growth</a:t>
            </a:r>
          </a:p>
          <a:p>
            <a:pPr>
              <a:lnSpc>
                <a:spcPct val="80000"/>
              </a:lnSpc>
              <a:spcBef>
                <a:spcPts val="0"/>
              </a:spcBef>
              <a:buNone/>
              <a:defRPr/>
            </a:pPr>
            <a:r>
              <a:rPr lang="en-US" sz="2400" dirty="0"/>
              <a:t> </a:t>
            </a:r>
          </a:p>
          <a:p>
            <a:pPr>
              <a:lnSpc>
                <a:spcPct val="80000"/>
              </a:lnSpc>
              <a:spcBef>
                <a:spcPts val="0"/>
              </a:spcBef>
              <a:defRPr/>
            </a:pPr>
            <a:r>
              <a:rPr lang="en-US" sz="2400" dirty="0"/>
              <a:t>Growth locally invasive in surrounding neck structures</a:t>
            </a:r>
          </a:p>
          <a:p>
            <a:pPr>
              <a:lnSpc>
                <a:spcPct val="80000"/>
              </a:lnSpc>
              <a:spcBef>
                <a:spcPts val="0"/>
              </a:spcBef>
              <a:defRPr/>
            </a:pPr>
            <a:endParaRPr lang="en-US" sz="2400" b="1" i="1" dirty="0"/>
          </a:p>
          <a:p>
            <a:pPr>
              <a:lnSpc>
                <a:spcPct val="80000"/>
              </a:lnSpc>
              <a:spcBef>
                <a:spcPts val="0"/>
              </a:spcBef>
              <a:buNone/>
              <a:defRPr/>
            </a:pPr>
            <a:r>
              <a:rPr lang="en-US" sz="2400" dirty="0"/>
              <a:t>Sonographic Findings: </a:t>
            </a:r>
          </a:p>
          <a:p>
            <a:pPr>
              <a:lnSpc>
                <a:spcPct val="80000"/>
              </a:lnSpc>
              <a:spcBef>
                <a:spcPts val="0"/>
              </a:spcBef>
              <a:buNone/>
              <a:defRPr/>
            </a:pPr>
            <a:endParaRPr lang="en-US" dirty="0"/>
          </a:p>
          <a:p>
            <a:pPr>
              <a:lnSpc>
                <a:spcPct val="80000"/>
              </a:lnSpc>
              <a:spcBef>
                <a:spcPts val="0"/>
              </a:spcBef>
              <a:defRPr/>
            </a:pPr>
            <a:r>
              <a:rPr lang="en-US" sz="2400" dirty="0"/>
              <a:t>Hypoechoic mass, with invasion of surrounding muscles and vessels of neck</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5EEB-6B1C-C182-9DA3-34BC56C7BDEF}"/>
              </a:ext>
            </a:extLst>
          </p:cNvPr>
          <p:cNvSpPr>
            <a:spLocks noGrp="1"/>
          </p:cNvSpPr>
          <p:nvPr>
            <p:ph type="title"/>
          </p:nvPr>
        </p:nvSpPr>
        <p:spPr>
          <a:xfrm>
            <a:off x="2231136" y="125835"/>
            <a:ext cx="7729728" cy="1124125"/>
          </a:xfrm>
        </p:spPr>
        <p:txBody>
          <a:bodyPr>
            <a:noAutofit/>
          </a:bodyPr>
          <a:lstStyle/>
          <a:p>
            <a:r>
              <a:rPr lang="en-US" sz="4000" dirty="0"/>
              <a:t>Anaplastic carcinoma (cont’d)</a:t>
            </a:r>
          </a:p>
        </p:txBody>
      </p:sp>
      <p:sp>
        <p:nvSpPr>
          <p:cNvPr id="3" name="Content Placeholder 2">
            <a:extLst>
              <a:ext uri="{FF2B5EF4-FFF2-40B4-BE49-F238E27FC236}">
                <a16:creationId xmlns:a16="http://schemas.microsoft.com/office/drawing/2014/main" id="{433D543D-92AC-0FC3-C2FE-E7B27EDEC907}"/>
              </a:ext>
            </a:extLst>
          </p:cNvPr>
          <p:cNvSpPr>
            <a:spLocks noGrp="1"/>
          </p:cNvSpPr>
          <p:nvPr>
            <p:ph idx="1"/>
          </p:nvPr>
        </p:nvSpPr>
        <p:spPr>
          <a:xfrm>
            <a:off x="2231136" y="1568741"/>
            <a:ext cx="7729728" cy="4949505"/>
          </a:xfrm>
        </p:spPr>
        <p:txBody>
          <a:bodyPr>
            <a:normAutofit fontScale="85000" lnSpcReduction="20000"/>
          </a:bodyPr>
          <a:lstStyle/>
          <a:p>
            <a:r>
              <a:rPr lang="en-US" sz="2800" dirty="0"/>
              <a:t>Clinical findings:</a:t>
            </a:r>
          </a:p>
          <a:p>
            <a:pPr lvl="1"/>
            <a:r>
              <a:rPr lang="en-US" sz="2800" dirty="0"/>
              <a:t> Many years of radiation exposure to neck or upper chest</a:t>
            </a:r>
          </a:p>
          <a:p>
            <a:pPr lvl="1"/>
            <a:r>
              <a:rPr lang="en-US" sz="2800" dirty="0"/>
              <a:t> Rapidly enlarging, hard, fixed mass in neck</a:t>
            </a:r>
          </a:p>
          <a:p>
            <a:pPr lvl="1"/>
            <a:r>
              <a:rPr lang="en-US" sz="2800" dirty="0"/>
              <a:t> Dyspnea</a:t>
            </a:r>
          </a:p>
          <a:p>
            <a:pPr lvl="1"/>
            <a:r>
              <a:rPr lang="en-US" sz="2800" dirty="0"/>
              <a:t> Dysphagia</a:t>
            </a:r>
          </a:p>
          <a:p>
            <a:pPr lvl="1"/>
            <a:r>
              <a:rPr lang="en-US" sz="2800" dirty="0"/>
              <a:t>Hoarseness</a:t>
            </a:r>
          </a:p>
          <a:p>
            <a:pPr lvl="1"/>
            <a:r>
              <a:rPr lang="en-US" sz="2800" dirty="0"/>
              <a:t>Cough</a:t>
            </a:r>
          </a:p>
          <a:p>
            <a:pPr lvl="1"/>
            <a:endParaRPr lang="en-US" sz="2600" dirty="0"/>
          </a:p>
          <a:p>
            <a:pPr lvl="1"/>
            <a:endParaRPr lang="en-US" dirty="0"/>
          </a:p>
          <a:p>
            <a:pPr marL="0" indent="0">
              <a:buNone/>
            </a:pPr>
            <a:r>
              <a:rPr lang="en-US" sz="2400" dirty="0"/>
              <a:t>    </a:t>
            </a:r>
          </a:p>
          <a:p>
            <a:pPr marL="0" indent="0">
              <a:buNone/>
            </a:pPr>
            <a:r>
              <a:rPr lang="en-US" dirty="0"/>
              <a:t>    </a:t>
            </a:r>
          </a:p>
        </p:txBody>
      </p:sp>
    </p:spTree>
    <p:extLst>
      <p:ext uri="{BB962C8B-B14F-4D97-AF65-F5344CB8AC3E}">
        <p14:creationId xmlns:p14="http://schemas.microsoft.com/office/powerpoint/2010/main" val="34142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B3BD4-16CF-340F-8A29-C2105B021A67}"/>
              </a:ext>
            </a:extLst>
          </p:cNvPr>
          <p:cNvSpPr>
            <a:spLocks noGrp="1"/>
          </p:cNvSpPr>
          <p:nvPr>
            <p:ph type="title"/>
          </p:nvPr>
        </p:nvSpPr>
        <p:spPr>
          <a:xfrm>
            <a:off x="2231136" y="117446"/>
            <a:ext cx="7729728" cy="1048624"/>
          </a:xfrm>
        </p:spPr>
        <p:txBody>
          <a:bodyPr>
            <a:normAutofit/>
          </a:bodyPr>
          <a:lstStyle/>
          <a:p>
            <a:pPr>
              <a:defRPr/>
            </a:pPr>
            <a:r>
              <a:rPr lang="en-US" sz="4000" dirty="0">
                <a:solidFill>
                  <a:schemeClr val="tx1">
                    <a:lumMod val="50000"/>
                  </a:schemeClr>
                </a:solidFill>
              </a:rPr>
              <a:t>Anaplastic Carcinoma </a:t>
            </a:r>
          </a:p>
        </p:txBody>
      </p:sp>
      <p:pic>
        <p:nvPicPr>
          <p:cNvPr id="125955" name="Content Placeholder 5">
            <a:extLst>
              <a:ext uri="{FF2B5EF4-FFF2-40B4-BE49-F238E27FC236}">
                <a16:creationId xmlns:a16="http://schemas.microsoft.com/office/drawing/2014/main" id="{63BA4226-FD44-B27F-005F-FA52FFEFA52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0326" t="10168"/>
          <a:stretch>
            <a:fillRect/>
          </a:stretch>
        </p:blipFill>
        <p:spPr>
          <a:xfrm>
            <a:off x="1789113" y="1325461"/>
            <a:ext cx="4335462" cy="5050172"/>
          </a:xfrm>
        </p:spPr>
      </p:pic>
      <p:pic>
        <p:nvPicPr>
          <p:cNvPr id="125957" name="Picture 6">
            <a:extLst>
              <a:ext uri="{FF2B5EF4-FFF2-40B4-BE49-F238E27FC236}">
                <a16:creationId xmlns:a16="http://schemas.microsoft.com/office/drawing/2014/main" id="{5AA88870-0A43-099E-9D5F-4E2C2F77DC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16663" y="1325461"/>
            <a:ext cx="3879850" cy="505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E9E6D4D0-CE49-7F19-6EC1-DBE9D70524F3}"/>
              </a:ext>
            </a:extLst>
          </p:cNvPr>
          <p:cNvSpPr>
            <a:spLocks noGrp="1" noChangeArrowheads="1"/>
          </p:cNvSpPr>
          <p:nvPr>
            <p:ph type="title"/>
          </p:nvPr>
        </p:nvSpPr>
        <p:spPr>
          <a:xfrm>
            <a:off x="2231136" y="234892"/>
            <a:ext cx="7729728" cy="883081"/>
          </a:xfrm>
        </p:spPr>
        <p:txBody>
          <a:bodyPr>
            <a:noAutofit/>
          </a:bodyPr>
          <a:lstStyle/>
          <a:p>
            <a:pPr eaLnBrk="1" hangingPunct="1">
              <a:defRPr/>
            </a:pPr>
            <a:r>
              <a:rPr lang="en-US" sz="4000" dirty="0">
                <a:solidFill>
                  <a:schemeClr val="tx1">
                    <a:lumMod val="50000"/>
                  </a:schemeClr>
                </a:solidFill>
              </a:rPr>
              <a:t>Lymphoma </a:t>
            </a:r>
          </a:p>
        </p:txBody>
      </p:sp>
      <p:sp>
        <p:nvSpPr>
          <p:cNvPr id="55299" name="Rectangle 3">
            <a:extLst>
              <a:ext uri="{FF2B5EF4-FFF2-40B4-BE49-F238E27FC236}">
                <a16:creationId xmlns:a16="http://schemas.microsoft.com/office/drawing/2014/main" id="{0232B2B7-F534-8FFE-792E-1ADD9391DD9C}"/>
              </a:ext>
            </a:extLst>
          </p:cNvPr>
          <p:cNvSpPr>
            <a:spLocks noGrp="1" noChangeArrowheads="1"/>
          </p:cNvSpPr>
          <p:nvPr>
            <p:ph idx="1"/>
          </p:nvPr>
        </p:nvSpPr>
        <p:spPr>
          <a:xfrm>
            <a:off x="2231136" y="1585520"/>
            <a:ext cx="7729728" cy="4154508"/>
          </a:xfrm>
        </p:spPr>
        <p:txBody>
          <a:bodyPr>
            <a:normAutofit/>
          </a:bodyPr>
          <a:lstStyle/>
          <a:p>
            <a:pPr>
              <a:spcBef>
                <a:spcPts val="0"/>
              </a:spcBef>
              <a:defRPr/>
            </a:pPr>
            <a:r>
              <a:rPr lang="en-US" sz="2400" dirty="0"/>
              <a:t>Lymphoma in thyroid primarily non-Hodgkin’s type </a:t>
            </a:r>
          </a:p>
          <a:p>
            <a:pPr>
              <a:spcBef>
                <a:spcPts val="0"/>
              </a:spcBef>
              <a:defRPr/>
            </a:pPr>
            <a:endParaRPr lang="en-US" sz="2400" dirty="0"/>
          </a:p>
          <a:p>
            <a:pPr>
              <a:spcBef>
                <a:spcPts val="0"/>
              </a:spcBef>
              <a:defRPr/>
            </a:pPr>
            <a:r>
              <a:rPr lang="en-US" sz="2400" dirty="0"/>
              <a:t>Older females (4X more than males)</a:t>
            </a:r>
          </a:p>
          <a:p>
            <a:pPr>
              <a:spcBef>
                <a:spcPts val="0"/>
              </a:spcBef>
              <a:defRPr/>
            </a:pPr>
            <a:endParaRPr lang="en-US" sz="2400" dirty="0"/>
          </a:p>
          <a:p>
            <a:pPr>
              <a:spcBef>
                <a:spcPts val="0"/>
              </a:spcBef>
              <a:defRPr/>
            </a:pPr>
            <a:r>
              <a:rPr lang="en-US" sz="2400" dirty="0"/>
              <a:t>Accounts for 4% of all thyroid malignancies</a:t>
            </a:r>
          </a:p>
          <a:p>
            <a:pPr>
              <a:spcBef>
                <a:spcPts val="0"/>
              </a:spcBef>
              <a:defRPr/>
            </a:pPr>
            <a:endParaRPr lang="en-US" sz="2400" dirty="0"/>
          </a:p>
          <a:p>
            <a:pPr>
              <a:spcBef>
                <a:spcPts val="0"/>
              </a:spcBef>
              <a:defRPr/>
            </a:pPr>
            <a:r>
              <a:rPr lang="en-US" sz="2400" dirty="0"/>
              <a:t>Clinically patient has rapidly growing mass in neck area</a:t>
            </a:r>
          </a:p>
          <a:p>
            <a:pPr>
              <a:spcBef>
                <a:spcPts val="0"/>
              </a:spcBef>
              <a:defRPr/>
            </a:pPr>
            <a:endParaRPr lang="en-US" sz="2400" dirty="0"/>
          </a:p>
          <a:p>
            <a:pPr>
              <a:spcBef>
                <a:spcPts val="0"/>
              </a:spcBef>
              <a:defRPr/>
            </a:pPr>
            <a:r>
              <a:rPr lang="en-US" sz="2400" dirty="0"/>
              <a:t>Patient may have pre-existing chronic lymphocytic thyroiditis (Hashimoto’s disease) with subclinical or overt hypothyroidism</a:t>
            </a:r>
            <a:endParaRPr lang="en-US" sz="2400" b="1" i="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47D32DDD-269F-5663-A04C-E575E1D17BD5}"/>
              </a:ext>
            </a:extLst>
          </p:cNvPr>
          <p:cNvSpPr>
            <a:spLocks noGrp="1" noChangeArrowheads="1"/>
          </p:cNvSpPr>
          <p:nvPr>
            <p:ph type="title"/>
          </p:nvPr>
        </p:nvSpPr>
        <p:spPr>
          <a:xfrm>
            <a:off x="2231136" y="201336"/>
            <a:ext cx="7729728" cy="1208014"/>
          </a:xfrm>
        </p:spPr>
        <p:txBody>
          <a:bodyPr>
            <a:normAutofit/>
          </a:bodyPr>
          <a:lstStyle/>
          <a:p>
            <a:pPr eaLnBrk="1" hangingPunct="1">
              <a:defRPr/>
            </a:pPr>
            <a:r>
              <a:rPr lang="en-US" sz="4000" dirty="0">
                <a:solidFill>
                  <a:schemeClr val="tx1">
                    <a:lumMod val="50000"/>
                  </a:schemeClr>
                </a:solidFill>
              </a:rPr>
              <a:t>Lymphoma (cont’d)</a:t>
            </a:r>
          </a:p>
        </p:txBody>
      </p:sp>
      <p:sp>
        <p:nvSpPr>
          <p:cNvPr id="56323" name="Rectangle 3">
            <a:extLst>
              <a:ext uri="{FF2B5EF4-FFF2-40B4-BE49-F238E27FC236}">
                <a16:creationId xmlns:a16="http://schemas.microsoft.com/office/drawing/2014/main" id="{EF82E828-B260-5708-1249-5206B433A78B}"/>
              </a:ext>
            </a:extLst>
          </p:cNvPr>
          <p:cNvSpPr>
            <a:spLocks noGrp="1" noChangeArrowheads="1"/>
          </p:cNvSpPr>
          <p:nvPr>
            <p:ph idx="1"/>
          </p:nvPr>
        </p:nvSpPr>
        <p:spPr>
          <a:xfrm>
            <a:off x="1905000" y="1905000"/>
            <a:ext cx="8229600" cy="4191000"/>
          </a:xfrm>
        </p:spPr>
        <p:txBody>
          <a:bodyPr/>
          <a:lstStyle/>
          <a:p>
            <a:pPr eaLnBrk="1" hangingPunct="1">
              <a:lnSpc>
                <a:spcPct val="90000"/>
              </a:lnSpc>
              <a:buFont typeface="Wingdings" panose="05000000000000000000" pitchFamily="2" charset="2"/>
              <a:buNone/>
              <a:defRPr/>
            </a:pPr>
            <a:r>
              <a:rPr lang="en-US" sz="2400" dirty="0"/>
              <a:t>Sonographic Findings:</a:t>
            </a:r>
          </a:p>
          <a:p>
            <a:pPr eaLnBrk="1" hangingPunct="1">
              <a:lnSpc>
                <a:spcPct val="90000"/>
              </a:lnSpc>
              <a:buFont typeface="Wingdings" panose="05000000000000000000" pitchFamily="2" charset="2"/>
              <a:buNone/>
              <a:defRPr/>
            </a:pPr>
            <a:endParaRPr lang="en-US" sz="2400" dirty="0"/>
          </a:p>
          <a:p>
            <a:pPr>
              <a:lnSpc>
                <a:spcPct val="80000"/>
              </a:lnSpc>
              <a:spcBef>
                <a:spcPts val="0"/>
              </a:spcBef>
              <a:defRPr/>
            </a:pPr>
            <a:r>
              <a:rPr lang="en-US" sz="2400" dirty="0"/>
              <a:t>Nonvascular hypoechoic and lobulated mass</a:t>
            </a:r>
          </a:p>
          <a:p>
            <a:pPr>
              <a:lnSpc>
                <a:spcPct val="80000"/>
              </a:lnSpc>
              <a:spcBef>
                <a:spcPts val="0"/>
              </a:spcBef>
              <a:defRPr/>
            </a:pPr>
            <a:endParaRPr lang="en-US" sz="2400" dirty="0"/>
          </a:p>
          <a:p>
            <a:pPr>
              <a:lnSpc>
                <a:spcPct val="80000"/>
              </a:lnSpc>
              <a:spcBef>
                <a:spcPts val="0"/>
              </a:spcBef>
              <a:defRPr/>
            </a:pPr>
            <a:r>
              <a:rPr lang="en-US" sz="2400" dirty="0"/>
              <a:t>May be large areas of cystic necrosis within tumor or encasement of adjacent neck vessels </a:t>
            </a:r>
          </a:p>
          <a:p>
            <a:pPr>
              <a:lnSpc>
                <a:spcPct val="80000"/>
              </a:lnSpc>
              <a:spcBef>
                <a:spcPts val="0"/>
              </a:spcBef>
              <a:defRPr/>
            </a:pPr>
            <a:endParaRPr lang="en-US" sz="2400" dirty="0"/>
          </a:p>
          <a:p>
            <a:pPr>
              <a:lnSpc>
                <a:spcPct val="80000"/>
              </a:lnSpc>
              <a:spcBef>
                <a:spcPts val="0"/>
              </a:spcBef>
              <a:defRPr/>
            </a:pPr>
            <a:r>
              <a:rPr lang="en-US" sz="2400" dirty="0"/>
              <a:t>Adjacent thyroid parenchyma may be heterogeneous secondary to associated chronic thyroiditis </a:t>
            </a:r>
          </a:p>
          <a:p>
            <a:pPr eaLnBrk="1" hangingPunct="1">
              <a:lnSpc>
                <a:spcPct val="80000"/>
              </a:lnSpc>
              <a:defRPr/>
            </a:pP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21B68D21-7459-3E6D-F0A2-2CB4A4F3DEA0}"/>
              </a:ext>
            </a:extLst>
          </p:cNvPr>
          <p:cNvSpPr>
            <a:spLocks noGrp="1" noChangeArrowheads="1"/>
          </p:cNvSpPr>
          <p:nvPr>
            <p:ph type="title"/>
          </p:nvPr>
        </p:nvSpPr>
        <p:spPr>
          <a:xfrm>
            <a:off x="2004969" y="218114"/>
            <a:ext cx="7955895" cy="1300293"/>
          </a:xfrm>
        </p:spPr>
        <p:txBody>
          <a:bodyPr>
            <a:normAutofit/>
          </a:bodyPr>
          <a:lstStyle/>
          <a:p>
            <a:pPr eaLnBrk="1" hangingPunct="1">
              <a:defRPr/>
            </a:pPr>
            <a:r>
              <a:rPr lang="en-US" sz="4400" dirty="0">
                <a:solidFill>
                  <a:schemeClr val="tx1">
                    <a:lumMod val="50000"/>
                  </a:schemeClr>
                </a:solidFill>
              </a:rPr>
              <a:t>Volume</a:t>
            </a:r>
          </a:p>
        </p:txBody>
      </p:sp>
      <p:sp>
        <p:nvSpPr>
          <p:cNvPr id="9219" name="Rectangle 3">
            <a:extLst>
              <a:ext uri="{FF2B5EF4-FFF2-40B4-BE49-F238E27FC236}">
                <a16:creationId xmlns:a16="http://schemas.microsoft.com/office/drawing/2014/main" id="{31844BE2-1FEC-F7D0-8E84-A5025683903A}"/>
              </a:ext>
            </a:extLst>
          </p:cNvPr>
          <p:cNvSpPr>
            <a:spLocks noGrp="1" noChangeArrowheads="1"/>
          </p:cNvSpPr>
          <p:nvPr>
            <p:ph idx="1"/>
          </p:nvPr>
        </p:nvSpPr>
        <p:spPr>
          <a:xfrm>
            <a:off x="2004969" y="1736521"/>
            <a:ext cx="8254767" cy="4689446"/>
          </a:xfrm>
        </p:spPr>
        <p:txBody>
          <a:bodyPr>
            <a:normAutofit/>
          </a:bodyPr>
          <a:lstStyle/>
          <a:p>
            <a:pPr>
              <a:spcBef>
                <a:spcPts val="0"/>
              </a:spcBef>
              <a:defRPr/>
            </a:pPr>
            <a:r>
              <a:rPr lang="en-US" sz="2400" dirty="0"/>
              <a:t>Common method to calculate the thyroid volume is based on the ellipsoid formula with a correction factor (length x width x thickness x 0.52 for each lobe)</a:t>
            </a:r>
          </a:p>
          <a:p>
            <a:pPr>
              <a:spcBef>
                <a:spcPts val="0"/>
              </a:spcBef>
              <a:defRPr/>
            </a:pPr>
            <a:endParaRPr lang="en-US" sz="2400" dirty="0"/>
          </a:p>
          <a:p>
            <a:pPr>
              <a:spcBef>
                <a:spcPts val="0"/>
              </a:spcBef>
              <a:defRPr/>
            </a:pPr>
            <a:r>
              <a:rPr lang="en-US" sz="2400" dirty="0"/>
              <a:t>Normal mean thyroid volume is 18.6 ± 4.5 ml </a:t>
            </a:r>
          </a:p>
          <a:p>
            <a:pPr>
              <a:spcBef>
                <a:spcPts val="0"/>
              </a:spcBef>
              <a:defRPr/>
            </a:pPr>
            <a:endParaRPr lang="en-US" sz="2400" dirty="0"/>
          </a:p>
          <a:p>
            <a:pPr>
              <a:spcBef>
                <a:spcPts val="0"/>
              </a:spcBef>
              <a:defRPr/>
            </a:pPr>
            <a:r>
              <a:rPr lang="en-US" sz="2400" dirty="0"/>
              <a:t>Volume in males is slightly larger than in females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83D5A9B4-F108-2715-4D0A-05C63E8730F5}"/>
              </a:ext>
            </a:extLst>
          </p:cNvPr>
          <p:cNvSpPr>
            <a:spLocks noGrp="1" noChangeArrowheads="1"/>
          </p:cNvSpPr>
          <p:nvPr>
            <p:ph type="title"/>
          </p:nvPr>
        </p:nvSpPr>
        <p:spPr>
          <a:xfrm>
            <a:off x="2154936" y="167640"/>
            <a:ext cx="7729728" cy="1188720"/>
          </a:xfrm>
        </p:spPr>
        <p:txBody>
          <a:bodyPr>
            <a:normAutofit/>
          </a:bodyPr>
          <a:lstStyle/>
          <a:p>
            <a:pPr eaLnBrk="1" hangingPunct="1">
              <a:defRPr/>
            </a:pPr>
            <a:r>
              <a:rPr lang="en-US" sz="4000" dirty="0">
                <a:solidFill>
                  <a:schemeClr val="tx1">
                    <a:lumMod val="50000"/>
                  </a:schemeClr>
                </a:solidFill>
              </a:rPr>
              <a:t>Lymphoma</a:t>
            </a:r>
          </a:p>
        </p:txBody>
      </p:sp>
      <p:sp>
        <p:nvSpPr>
          <p:cNvPr id="56323" name="Rectangle 3">
            <a:extLst>
              <a:ext uri="{FF2B5EF4-FFF2-40B4-BE49-F238E27FC236}">
                <a16:creationId xmlns:a16="http://schemas.microsoft.com/office/drawing/2014/main" id="{4F9AAE01-2656-DE05-5C65-339A528FD28C}"/>
              </a:ext>
            </a:extLst>
          </p:cNvPr>
          <p:cNvSpPr>
            <a:spLocks noGrp="1" noChangeArrowheads="1"/>
          </p:cNvSpPr>
          <p:nvPr>
            <p:ph idx="1"/>
          </p:nvPr>
        </p:nvSpPr>
        <p:spPr>
          <a:xfrm>
            <a:off x="1905000" y="1600200"/>
            <a:ext cx="8229600" cy="4724400"/>
          </a:xfrm>
        </p:spPr>
        <p:txBody>
          <a:bodyPr>
            <a:normAutofit/>
          </a:bodyPr>
          <a:lstStyle/>
          <a:p>
            <a:pPr marL="0" indent="0" algn="ctr">
              <a:lnSpc>
                <a:spcPct val="80000"/>
              </a:lnSpc>
              <a:buNone/>
              <a:defRPr/>
            </a:pPr>
            <a:endParaRPr lang="en-US" sz="2000" dirty="0"/>
          </a:p>
          <a:p>
            <a:pPr marL="0" indent="0" algn="ctr">
              <a:lnSpc>
                <a:spcPct val="80000"/>
              </a:lnSpc>
              <a:buNone/>
              <a:defRPr/>
            </a:pPr>
            <a:endParaRPr lang="en-US" sz="2000" dirty="0"/>
          </a:p>
          <a:p>
            <a:pPr marL="0" indent="0" algn="ctr">
              <a:lnSpc>
                <a:spcPct val="80000"/>
              </a:lnSpc>
              <a:buNone/>
              <a:defRPr/>
            </a:pPr>
            <a:endParaRPr lang="en-US" sz="2000" dirty="0"/>
          </a:p>
          <a:p>
            <a:pPr marL="0" indent="0" algn="ctr">
              <a:lnSpc>
                <a:spcPct val="80000"/>
              </a:lnSpc>
              <a:buNone/>
              <a:defRPr/>
            </a:pPr>
            <a:endParaRPr lang="en-US" sz="2000" dirty="0"/>
          </a:p>
          <a:p>
            <a:pPr marL="0" indent="0" algn="ctr">
              <a:lnSpc>
                <a:spcPct val="80000"/>
              </a:lnSpc>
              <a:buNone/>
              <a:defRPr/>
            </a:pPr>
            <a:endParaRPr lang="en-US" sz="2000" dirty="0"/>
          </a:p>
          <a:p>
            <a:pPr marL="0" indent="0" algn="ctr">
              <a:lnSpc>
                <a:spcPct val="80000"/>
              </a:lnSpc>
              <a:buNone/>
              <a:defRPr/>
            </a:pPr>
            <a:endParaRPr lang="en-US" sz="2000" dirty="0"/>
          </a:p>
          <a:p>
            <a:pPr marL="0" indent="0" algn="ctr">
              <a:lnSpc>
                <a:spcPct val="80000"/>
              </a:lnSpc>
              <a:buNone/>
              <a:defRPr/>
            </a:pPr>
            <a:endParaRPr lang="en-US" sz="2000" dirty="0"/>
          </a:p>
          <a:p>
            <a:pPr marL="0" indent="0" algn="ctr">
              <a:lnSpc>
                <a:spcPct val="80000"/>
              </a:lnSpc>
              <a:buNone/>
              <a:defRPr/>
            </a:pPr>
            <a:endParaRPr lang="en-US" sz="2000" dirty="0"/>
          </a:p>
          <a:p>
            <a:pPr marL="0" indent="0" algn="ctr">
              <a:lnSpc>
                <a:spcPct val="80000"/>
              </a:lnSpc>
              <a:buNone/>
              <a:defRPr/>
            </a:pPr>
            <a:endParaRPr lang="en-US" sz="2000" dirty="0"/>
          </a:p>
          <a:p>
            <a:pPr marL="0" indent="0" algn="ctr">
              <a:lnSpc>
                <a:spcPct val="80000"/>
              </a:lnSpc>
              <a:buNone/>
              <a:defRPr/>
            </a:pPr>
            <a:endParaRPr lang="en-US" sz="2000" dirty="0"/>
          </a:p>
          <a:p>
            <a:pPr marL="0" indent="0" algn="ctr">
              <a:lnSpc>
                <a:spcPct val="80000"/>
              </a:lnSpc>
              <a:buNone/>
              <a:defRPr/>
            </a:pPr>
            <a:endParaRPr lang="en-US" sz="2000" dirty="0"/>
          </a:p>
          <a:p>
            <a:pPr marL="0" indent="0" algn="ctr">
              <a:lnSpc>
                <a:spcPct val="80000"/>
              </a:lnSpc>
              <a:buNone/>
              <a:defRPr/>
            </a:pPr>
            <a:r>
              <a:rPr lang="en-US" sz="2000" dirty="0"/>
              <a:t>Lymphoma is characterized by a large, nonvascular, hypoechoic, and lobulated solid mass.</a:t>
            </a:r>
          </a:p>
          <a:p>
            <a:pPr algn="ctr" eaLnBrk="1" hangingPunct="1">
              <a:lnSpc>
                <a:spcPct val="80000"/>
              </a:lnSpc>
              <a:defRPr/>
            </a:pPr>
            <a:endParaRPr lang="en-US" sz="2000" dirty="0"/>
          </a:p>
        </p:txBody>
      </p:sp>
      <p:pic>
        <p:nvPicPr>
          <p:cNvPr id="132100" name="Picture 1">
            <a:extLst>
              <a:ext uri="{FF2B5EF4-FFF2-40B4-BE49-F238E27FC236}">
                <a16:creationId xmlns:a16="http://schemas.microsoft.com/office/drawing/2014/main" id="{383E97D1-3E3E-441E-5139-A800FC6F5B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16028" y="1828800"/>
            <a:ext cx="720614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F9DF2-5702-0A50-473B-C86BF7EDF9C8}"/>
              </a:ext>
            </a:extLst>
          </p:cNvPr>
          <p:cNvSpPr>
            <a:spLocks noGrp="1"/>
          </p:cNvSpPr>
          <p:nvPr>
            <p:ph type="title"/>
          </p:nvPr>
        </p:nvSpPr>
        <p:spPr>
          <a:xfrm>
            <a:off x="2231136" y="243281"/>
            <a:ext cx="7729728" cy="1057013"/>
          </a:xfrm>
        </p:spPr>
        <p:txBody>
          <a:bodyPr>
            <a:normAutofit/>
          </a:bodyPr>
          <a:lstStyle/>
          <a:p>
            <a:r>
              <a:rPr lang="en-US" sz="4000" dirty="0"/>
              <a:t>Metastatic </a:t>
            </a:r>
          </a:p>
        </p:txBody>
      </p:sp>
      <p:sp>
        <p:nvSpPr>
          <p:cNvPr id="3" name="Content Placeholder 2">
            <a:extLst>
              <a:ext uri="{FF2B5EF4-FFF2-40B4-BE49-F238E27FC236}">
                <a16:creationId xmlns:a16="http://schemas.microsoft.com/office/drawing/2014/main" id="{9333807E-5972-E3C4-49D4-E170118B687E}"/>
              </a:ext>
            </a:extLst>
          </p:cNvPr>
          <p:cNvSpPr>
            <a:spLocks noGrp="1"/>
          </p:cNvSpPr>
          <p:nvPr>
            <p:ph idx="1"/>
          </p:nvPr>
        </p:nvSpPr>
        <p:spPr>
          <a:xfrm>
            <a:off x="2231136" y="1702966"/>
            <a:ext cx="7729728" cy="4037062"/>
          </a:xfrm>
        </p:spPr>
        <p:txBody>
          <a:bodyPr>
            <a:normAutofit/>
          </a:bodyPr>
          <a:lstStyle/>
          <a:p>
            <a:r>
              <a:rPr lang="en-US" sz="2400" dirty="0"/>
              <a:t>Most common from breast CA</a:t>
            </a:r>
          </a:p>
          <a:p>
            <a:r>
              <a:rPr lang="en-US" sz="2400" dirty="0"/>
              <a:t>Other primary sites:</a:t>
            </a:r>
          </a:p>
          <a:p>
            <a:pPr lvl="1">
              <a:buFont typeface="Wingdings" panose="05000000000000000000" pitchFamily="2" charset="2"/>
              <a:buChar char="§"/>
            </a:pPr>
            <a:r>
              <a:rPr lang="en-US" sz="2200" dirty="0"/>
              <a:t>melanoma</a:t>
            </a:r>
          </a:p>
          <a:p>
            <a:pPr lvl="1">
              <a:buFont typeface="Wingdings" panose="05000000000000000000" pitchFamily="2" charset="2"/>
              <a:buChar char="§"/>
            </a:pPr>
            <a:r>
              <a:rPr lang="en-US" sz="2200" dirty="0"/>
              <a:t>kidney</a:t>
            </a:r>
          </a:p>
        </p:txBody>
      </p:sp>
    </p:spTree>
    <p:extLst>
      <p:ext uri="{BB962C8B-B14F-4D97-AF65-F5344CB8AC3E}">
        <p14:creationId xmlns:p14="http://schemas.microsoft.com/office/powerpoint/2010/main" val="374361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85D3B-F979-1935-E656-1D63F0C3BFBE}"/>
              </a:ext>
            </a:extLst>
          </p:cNvPr>
          <p:cNvSpPr>
            <a:spLocks noGrp="1"/>
          </p:cNvSpPr>
          <p:nvPr>
            <p:ph type="title"/>
          </p:nvPr>
        </p:nvSpPr>
        <p:spPr>
          <a:xfrm>
            <a:off x="2231136" y="159392"/>
            <a:ext cx="7729728" cy="1149292"/>
          </a:xfrm>
        </p:spPr>
        <p:txBody>
          <a:bodyPr>
            <a:normAutofit/>
          </a:bodyPr>
          <a:lstStyle/>
          <a:p>
            <a:r>
              <a:rPr lang="en-US" sz="3600" dirty="0"/>
              <a:t>Lymph node mapping</a:t>
            </a:r>
          </a:p>
        </p:txBody>
      </p:sp>
      <p:sp>
        <p:nvSpPr>
          <p:cNvPr id="3" name="Content Placeholder 2">
            <a:extLst>
              <a:ext uri="{FF2B5EF4-FFF2-40B4-BE49-F238E27FC236}">
                <a16:creationId xmlns:a16="http://schemas.microsoft.com/office/drawing/2014/main" id="{8148ECDC-AB13-8213-5121-CA27AFAA6302}"/>
              </a:ext>
            </a:extLst>
          </p:cNvPr>
          <p:cNvSpPr>
            <a:spLocks noGrp="1"/>
          </p:cNvSpPr>
          <p:nvPr>
            <p:ph idx="1"/>
          </p:nvPr>
        </p:nvSpPr>
        <p:spPr>
          <a:xfrm>
            <a:off x="2231136" y="1619075"/>
            <a:ext cx="7729728" cy="4120953"/>
          </a:xfrm>
        </p:spPr>
        <p:txBody>
          <a:bodyPr>
            <a:normAutofit/>
          </a:bodyPr>
          <a:lstStyle/>
          <a:p>
            <a:r>
              <a:rPr lang="en-US" sz="2400" dirty="0"/>
              <a:t>Normal lymph nodes (LN) appear hypoechoic with an echogenic hilum</a:t>
            </a:r>
          </a:p>
          <a:p>
            <a:r>
              <a:rPr lang="en-US" sz="2400" dirty="0"/>
              <a:t>Measure less than 1 cm </a:t>
            </a:r>
          </a:p>
          <a:p>
            <a:r>
              <a:rPr lang="en-US" sz="2400" dirty="0"/>
              <a:t>Abnormal LN’s are more rounded in shaped, lose their hilar feature, may contain calcifications, and may have abnormal vascular patterns</a:t>
            </a:r>
          </a:p>
          <a:p>
            <a:r>
              <a:rPr lang="en-US" sz="2400" dirty="0"/>
              <a:t>Post surgical (thyroidectomy) because of thyroid ca requires an analysis of LN levels to check for lymphadenopathy (metastatic disease to the nodes) </a:t>
            </a:r>
          </a:p>
        </p:txBody>
      </p:sp>
    </p:spTree>
    <p:extLst>
      <p:ext uri="{BB962C8B-B14F-4D97-AF65-F5344CB8AC3E}">
        <p14:creationId xmlns:p14="http://schemas.microsoft.com/office/powerpoint/2010/main" val="171255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074" name="Picture 2" descr="Cervical: Lymphadenopathy | SpringerLink">
            <a:extLst>
              <a:ext uri="{FF2B5EF4-FFF2-40B4-BE49-F238E27FC236}">
                <a16:creationId xmlns:a16="http://schemas.microsoft.com/office/drawing/2014/main" id="{BABEE8A6-39A2-B038-8036-4DD7FB591DFF}"/>
              </a:ext>
            </a:extLst>
          </p:cNvPr>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t="13448" r="2" b="15819"/>
          <a:stretch/>
        </p:blipFill>
        <p:spPr bwMode="auto">
          <a:xfrm>
            <a:off x="393465" y="457200"/>
            <a:ext cx="11340294" cy="5850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90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4FBFC-7024-2A09-DCC6-257C095FA9AD}"/>
              </a:ext>
            </a:extLst>
          </p:cNvPr>
          <p:cNvSpPr>
            <a:spLocks noGrp="1"/>
          </p:cNvSpPr>
          <p:nvPr>
            <p:ph type="title"/>
          </p:nvPr>
        </p:nvSpPr>
        <p:spPr>
          <a:xfrm>
            <a:off x="2231136" y="109058"/>
            <a:ext cx="7729728" cy="1291904"/>
          </a:xfrm>
        </p:spPr>
        <p:txBody>
          <a:bodyPr/>
          <a:lstStyle/>
          <a:p>
            <a:r>
              <a:rPr lang="en-US" dirty="0"/>
              <a:t>Lymph nodes</a:t>
            </a:r>
          </a:p>
        </p:txBody>
      </p:sp>
      <p:sp>
        <p:nvSpPr>
          <p:cNvPr id="5" name="TextBox 4">
            <a:extLst>
              <a:ext uri="{FF2B5EF4-FFF2-40B4-BE49-F238E27FC236}">
                <a16:creationId xmlns:a16="http://schemas.microsoft.com/office/drawing/2014/main" id="{ED014FB9-63A2-567A-267A-09A3E6F36636}"/>
              </a:ext>
            </a:extLst>
          </p:cNvPr>
          <p:cNvSpPr txBox="1"/>
          <p:nvPr/>
        </p:nvSpPr>
        <p:spPr>
          <a:xfrm>
            <a:off x="2231136" y="1937857"/>
            <a:ext cx="3622550" cy="461665"/>
          </a:xfrm>
          <a:prstGeom prst="rect">
            <a:avLst/>
          </a:prstGeom>
          <a:noFill/>
        </p:spPr>
        <p:txBody>
          <a:bodyPr wrap="square" rtlCol="0">
            <a:spAutoFit/>
          </a:bodyPr>
          <a:lstStyle/>
          <a:p>
            <a:pPr algn="ctr"/>
            <a:r>
              <a:rPr lang="en-US" sz="2400" b="1" dirty="0"/>
              <a:t>NORMAL</a:t>
            </a:r>
          </a:p>
        </p:txBody>
      </p:sp>
      <p:pic>
        <p:nvPicPr>
          <p:cNvPr id="4098" name="Picture 2" descr="Ultrasound of neck lymph nodes: How to do it and how do they look? -  ScienceDirect">
            <a:extLst>
              <a:ext uri="{FF2B5EF4-FFF2-40B4-BE49-F238E27FC236}">
                <a16:creationId xmlns:a16="http://schemas.microsoft.com/office/drawing/2014/main" id="{E87194C8-C51D-F55D-824A-7C3F42C6FD7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097248" y="2399250"/>
            <a:ext cx="3998752" cy="302003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onographic Appearance of Abnormal Cervical Lymph Nodes in the Preoperative  and Reoperative/“Empty” Neck: A Surgeon's Perspective | Radiology Key">
            <a:extLst>
              <a:ext uri="{FF2B5EF4-FFF2-40B4-BE49-F238E27FC236}">
                <a16:creationId xmlns:a16="http://schemas.microsoft.com/office/drawing/2014/main" id="{E226145D-369F-238F-73AA-B08FC1EE4EB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338888" y="2399250"/>
            <a:ext cx="4270375" cy="30200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6271E38-5484-70FB-6F21-5CE1D3F2D7A5}"/>
              </a:ext>
            </a:extLst>
          </p:cNvPr>
          <p:cNvSpPr txBox="1"/>
          <p:nvPr/>
        </p:nvSpPr>
        <p:spPr>
          <a:xfrm>
            <a:off x="7692704" y="1999140"/>
            <a:ext cx="2079415" cy="461665"/>
          </a:xfrm>
          <a:prstGeom prst="rect">
            <a:avLst/>
          </a:prstGeom>
          <a:noFill/>
        </p:spPr>
        <p:txBody>
          <a:bodyPr wrap="none" rtlCol="0">
            <a:spAutoFit/>
          </a:bodyPr>
          <a:lstStyle/>
          <a:p>
            <a:r>
              <a:rPr lang="en-US" sz="2400" b="1" dirty="0"/>
              <a:t>ABNORMAL</a:t>
            </a:r>
          </a:p>
        </p:txBody>
      </p:sp>
      <p:sp>
        <p:nvSpPr>
          <p:cNvPr id="8" name="TextBox 7">
            <a:extLst>
              <a:ext uri="{FF2B5EF4-FFF2-40B4-BE49-F238E27FC236}">
                <a16:creationId xmlns:a16="http://schemas.microsoft.com/office/drawing/2014/main" id="{97D7E97E-5285-BD7D-3B2D-2731E74A2F91}"/>
              </a:ext>
            </a:extLst>
          </p:cNvPr>
          <p:cNvSpPr txBox="1"/>
          <p:nvPr/>
        </p:nvSpPr>
        <p:spPr>
          <a:xfrm>
            <a:off x="6568580" y="5629013"/>
            <a:ext cx="4530055" cy="646331"/>
          </a:xfrm>
          <a:prstGeom prst="rect">
            <a:avLst/>
          </a:prstGeom>
          <a:noFill/>
        </p:spPr>
        <p:txBody>
          <a:bodyPr wrap="square" rtlCol="0">
            <a:spAutoFit/>
          </a:bodyPr>
          <a:lstStyle/>
          <a:p>
            <a:r>
              <a:rPr lang="en-US" sz="1200" dirty="0"/>
              <a:t>https://radiologykey.com/sonographic-appearance-of-abnormal-cervical-lymph-nodes-in-the-preoperative-and-reoperativeempty-neck-a-surgeons-perspective/</a:t>
            </a:r>
          </a:p>
        </p:txBody>
      </p:sp>
      <p:sp>
        <p:nvSpPr>
          <p:cNvPr id="9" name="TextBox 8">
            <a:extLst>
              <a:ext uri="{FF2B5EF4-FFF2-40B4-BE49-F238E27FC236}">
                <a16:creationId xmlns:a16="http://schemas.microsoft.com/office/drawing/2014/main" id="{C04D8613-C83A-0301-CFCD-4F0AE00EDDF4}"/>
              </a:ext>
            </a:extLst>
          </p:cNvPr>
          <p:cNvSpPr txBox="1"/>
          <p:nvPr/>
        </p:nvSpPr>
        <p:spPr>
          <a:xfrm>
            <a:off x="2231137" y="5629013"/>
            <a:ext cx="3506934" cy="461665"/>
          </a:xfrm>
          <a:prstGeom prst="rect">
            <a:avLst/>
          </a:prstGeom>
          <a:noFill/>
        </p:spPr>
        <p:txBody>
          <a:bodyPr wrap="square" rtlCol="0">
            <a:spAutoFit/>
          </a:bodyPr>
          <a:lstStyle/>
          <a:p>
            <a:r>
              <a:rPr lang="en-US" sz="1200" dirty="0"/>
              <a:t>https://www.sciencedirect.com/science/article/abs/pii/S1078817405000593</a:t>
            </a:r>
          </a:p>
        </p:txBody>
      </p:sp>
    </p:spTree>
    <p:extLst>
      <p:ext uri="{BB962C8B-B14F-4D97-AF65-F5344CB8AC3E}">
        <p14:creationId xmlns:p14="http://schemas.microsoft.com/office/powerpoint/2010/main" val="299626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2899E-379D-EB12-FFA5-6958331908A9}"/>
              </a:ext>
            </a:extLst>
          </p:cNvPr>
          <p:cNvSpPr>
            <a:spLocks noGrp="1"/>
          </p:cNvSpPr>
          <p:nvPr>
            <p:ph type="title"/>
          </p:nvPr>
        </p:nvSpPr>
        <p:spPr>
          <a:xfrm>
            <a:off x="2231136" y="92279"/>
            <a:ext cx="7729728" cy="1258349"/>
          </a:xfrm>
        </p:spPr>
        <p:txBody>
          <a:bodyPr>
            <a:normAutofit/>
          </a:bodyPr>
          <a:lstStyle/>
          <a:p>
            <a:r>
              <a:rPr lang="en-US" sz="4000" dirty="0"/>
              <a:t>Additional Imaging</a:t>
            </a:r>
          </a:p>
        </p:txBody>
      </p:sp>
      <p:sp>
        <p:nvSpPr>
          <p:cNvPr id="3" name="Content Placeholder 2">
            <a:extLst>
              <a:ext uri="{FF2B5EF4-FFF2-40B4-BE49-F238E27FC236}">
                <a16:creationId xmlns:a16="http://schemas.microsoft.com/office/drawing/2014/main" id="{ACCF7617-22A3-466E-2BE2-B04863C41882}"/>
              </a:ext>
            </a:extLst>
          </p:cNvPr>
          <p:cNvSpPr>
            <a:spLocks noGrp="1"/>
          </p:cNvSpPr>
          <p:nvPr>
            <p:ph idx="1"/>
          </p:nvPr>
        </p:nvSpPr>
        <p:spPr>
          <a:xfrm>
            <a:off x="2209019" y="1686187"/>
            <a:ext cx="7772400" cy="5171813"/>
          </a:xfrm>
        </p:spPr>
        <p:txBody>
          <a:bodyPr>
            <a:normAutofit/>
          </a:bodyPr>
          <a:lstStyle/>
          <a:p>
            <a:r>
              <a:rPr lang="en-US" sz="2400" dirty="0"/>
              <a:t>Nuclear Medicine</a:t>
            </a:r>
          </a:p>
          <a:p>
            <a:pPr lvl="1">
              <a:buFont typeface="Wingdings" panose="05000000000000000000" pitchFamily="2" charset="2"/>
              <a:buChar char="§"/>
            </a:pPr>
            <a:r>
              <a:rPr lang="en-US" sz="2200" dirty="0"/>
              <a:t>Radioisotope scan- determines if nodules are benign or malignant</a:t>
            </a:r>
          </a:p>
          <a:p>
            <a:pPr lvl="1">
              <a:buFont typeface="Wingdings" panose="05000000000000000000" pitchFamily="2" charset="2"/>
              <a:buChar char="§"/>
            </a:pPr>
            <a:r>
              <a:rPr lang="en-US" sz="2200" dirty="0"/>
              <a:t>Hot nodules- increased thyroid activity (more concentration),</a:t>
            </a:r>
          </a:p>
          <a:p>
            <a:pPr lvl="1">
              <a:buFont typeface="Wingdings" panose="05000000000000000000" pitchFamily="2" charset="2"/>
              <a:buChar char="§"/>
            </a:pPr>
            <a:r>
              <a:rPr lang="en-US" sz="2200" dirty="0"/>
              <a:t>    almost always benign</a:t>
            </a:r>
          </a:p>
          <a:p>
            <a:pPr lvl="1">
              <a:buFont typeface="Wingdings" panose="05000000000000000000" pitchFamily="2" charset="2"/>
              <a:buChar char="§"/>
            </a:pPr>
            <a:r>
              <a:rPr lang="en-US" sz="2200" dirty="0"/>
              <a:t>Cold nodules- decreased thyroid activity (less concentration),</a:t>
            </a:r>
          </a:p>
          <a:p>
            <a:pPr lvl="1">
              <a:buFont typeface="Wingdings" panose="05000000000000000000" pitchFamily="2" charset="2"/>
              <a:buChar char="§"/>
            </a:pPr>
            <a:r>
              <a:rPr lang="en-US" sz="2200" dirty="0"/>
              <a:t>    -20% malignant</a:t>
            </a:r>
          </a:p>
          <a:p>
            <a:pPr lvl="1">
              <a:buFont typeface="Wingdings" panose="05000000000000000000" pitchFamily="2" charset="2"/>
              <a:buChar char="§"/>
            </a:pPr>
            <a:r>
              <a:rPr lang="en-US" sz="2200" dirty="0"/>
              <a:t>    - 20% cystic</a:t>
            </a:r>
          </a:p>
          <a:p>
            <a:pPr lvl="1">
              <a:buFont typeface="Wingdings" panose="05000000000000000000" pitchFamily="2" charset="2"/>
              <a:buChar char="§"/>
            </a:pPr>
            <a:r>
              <a:rPr lang="en-US" sz="2200" dirty="0"/>
              <a:t>    -remainder usually benign adenomas</a:t>
            </a:r>
          </a:p>
          <a:p>
            <a:pPr marL="0" indent="0">
              <a:buNone/>
            </a:pPr>
            <a:endParaRPr lang="en-US" dirty="0"/>
          </a:p>
        </p:txBody>
      </p:sp>
    </p:spTree>
    <p:extLst>
      <p:ext uri="{BB962C8B-B14F-4D97-AF65-F5344CB8AC3E}">
        <p14:creationId xmlns:p14="http://schemas.microsoft.com/office/powerpoint/2010/main" val="1978992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B8719-B390-2D36-D974-7E5540350D6A}"/>
              </a:ext>
            </a:extLst>
          </p:cNvPr>
          <p:cNvSpPr>
            <a:spLocks noGrp="1"/>
          </p:cNvSpPr>
          <p:nvPr>
            <p:ph type="title"/>
          </p:nvPr>
        </p:nvSpPr>
        <p:spPr>
          <a:xfrm>
            <a:off x="2164025" y="201336"/>
            <a:ext cx="7729728" cy="1090569"/>
          </a:xfrm>
        </p:spPr>
        <p:txBody>
          <a:bodyPr>
            <a:normAutofit/>
          </a:bodyPr>
          <a:lstStyle/>
          <a:p>
            <a:pPr>
              <a:defRPr/>
            </a:pPr>
            <a:r>
              <a:rPr lang="en-US" sz="4000" dirty="0" err="1">
                <a:solidFill>
                  <a:schemeClr val="tx1">
                    <a:lumMod val="50000"/>
                  </a:schemeClr>
                </a:solidFill>
              </a:rPr>
              <a:t>Elastography</a:t>
            </a:r>
            <a:endParaRPr lang="en-US" sz="4000" dirty="0">
              <a:solidFill>
                <a:schemeClr val="tx1">
                  <a:lumMod val="50000"/>
                </a:schemeClr>
              </a:solidFill>
            </a:endParaRPr>
          </a:p>
        </p:txBody>
      </p:sp>
      <p:pic>
        <p:nvPicPr>
          <p:cNvPr id="126981" name="Content Placeholder 6">
            <a:extLst>
              <a:ext uri="{FF2B5EF4-FFF2-40B4-BE49-F238E27FC236}">
                <a16:creationId xmlns:a16="http://schemas.microsoft.com/office/drawing/2014/main" id="{69AEE9AA-80B8-C35B-8E57-64E7617B841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2820"/>
          <a:stretch>
            <a:fillRect/>
          </a:stretch>
        </p:blipFill>
        <p:spPr>
          <a:xfrm>
            <a:off x="2164025" y="1540847"/>
            <a:ext cx="7513375" cy="4704757"/>
          </a:xfrm>
        </p:spPr>
      </p:pic>
      <p:sp>
        <p:nvSpPr>
          <p:cNvPr id="126980" name="Rectangle 2">
            <a:extLst>
              <a:ext uri="{FF2B5EF4-FFF2-40B4-BE49-F238E27FC236}">
                <a16:creationId xmlns:a16="http://schemas.microsoft.com/office/drawing/2014/main" id="{77796D5F-3E7B-49F3-9907-27C202710021}"/>
              </a:ext>
            </a:extLst>
          </p:cNvPr>
          <p:cNvSpPr>
            <a:spLocks noChangeArrowheads="1"/>
          </p:cNvSpPr>
          <p:nvPr/>
        </p:nvSpPr>
        <p:spPr bwMode="auto">
          <a:xfrm>
            <a:off x="2514600" y="3036889"/>
            <a:ext cx="7696200"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lnSpc>
                <a:spcPts val="1800"/>
              </a:lnSpc>
              <a:spcBef>
                <a:spcPct val="0"/>
              </a:spcBef>
              <a:spcAft>
                <a:spcPts val="600"/>
              </a:spcAft>
              <a:buClrTx/>
              <a:buSzTx/>
              <a:buNone/>
            </a:pPr>
            <a:endParaRPr lang="en-US" altLang="en-US" sz="1800" dirty="0">
              <a:latin typeface="Times New Roman" panose="02020603050405020304" pitchFamily="18" charset="0"/>
              <a:cs typeface="Times New Roman" panose="02020603050405020304" pitchFamily="18" charset="0"/>
            </a:endParaRPr>
          </a:p>
          <a:p>
            <a:pPr>
              <a:lnSpc>
                <a:spcPts val="1800"/>
              </a:lnSpc>
              <a:spcBef>
                <a:spcPct val="0"/>
              </a:spcBef>
              <a:spcAft>
                <a:spcPts val="600"/>
              </a:spcAft>
              <a:buClrTx/>
              <a:buSzTx/>
              <a:buNone/>
            </a:pPr>
            <a:endParaRPr lang="en-US" altLang="en-US" sz="1800" dirty="0">
              <a:latin typeface="Times New Roman" panose="02020603050405020304" pitchFamily="18" charset="0"/>
              <a:cs typeface="Times New Roman" panose="02020603050405020304" pitchFamily="18" charset="0"/>
            </a:endParaRPr>
          </a:p>
          <a:p>
            <a:pPr>
              <a:lnSpc>
                <a:spcPts val="1800"/>
              </a:lnSpc>
              <a:spcBef>
                <a:spcPct val="0"/>
              </a:spcBef>
              <a:spcAft>
                <a:spcPts val="600"/>
              </a:spcAft>
              <a:buClrTx/>
              <a:buSzTx/>
              <a:buNone/>
            </a:pPr>
            <a:endParaRPr lang="en-US" altLang="en-US" sz="1800" dirty="0">
              <a:latin typeface="Times New Roman" panose="02020603050405020304" pitchFamily="18" charset="0"/>
              <a:cs typeface="Times New Roman" panose="02020603050405020304" pitchFamily="18" charset="0"/>
            </a:endParaRPr>
          </a:p>
          <a:p>
            <a:pPr>
              <a:lnSpc>
                <a:spcPts val="1800"/>
              </a:lnSpc>
              <a:spcBef>
                <a:spcPct val="0"/>
              </a:spcBef>
              <a:spcAft>
                <a:spcPts val="600"/>
              </a:spcAft>
              <a:buClrTx/>
              <a:buSzTx/>
              <a:buNone/>
            </a:pPr>
            <a:endParaRPr lang="en-US" altLang="en-US" sz="1800" dirty="0">
              <a:latin typeface="Times New Roman" panose="02020603050405020304" pitchFamily="18" charset="0"/>
              <a:cs typeface="Times New Roman" panose="02020603050405020304" pitchFamily="18" charset="0"/>
            </a:endParaRPr>
          </a:p>
          <a:p>
            <a:pPr>
              <a:lnSpc>
                <a:spcPts val="1800"/>
              </a:lnSpc>
              <a:spcBef>
                <a:spcPct val="0"/>
              </a:spcBef>
              <a:spcAft>
                <a:spcPts val="600"/>
              </a:spcAft>
              <a:buClrTx/>
              <a:buSzTx/>
              <a:buNone/>
            </a:pPr>
            <a:endParaRPr lang="en-US" altLang="en-US" sz="1800" dirty="0">
              <a:latin typeface="Times New Roman" panose="02020603050405020304" pitchFamily="18" charset="0"/>
              <a:cs typeface="Times New Roman" panose="02020603050405020304" pitchFamily="18" charset="0"/>
            </a:endParaRPr>
          </a:p>
          <a:p>
            <a:pPr>
              <a:lnSpc>
                <a:spcPts val="1800"/>
              </a:lnSpc>
              <a:spcBef>
                <a:spcPct val="0"/>
              </a:spcBef>
              <a:spcAft>
                <a:spcPts val="600"/>
              </a:spcAft>
              <a:buClrTx/>
              <a:buSzTx/>
              <a:buNone/>
            </a:pPr>
            <a:endParaRPr lang="en-US" altLang="en-US" sz="1800" dirty="0">
              <a:latin typeface="Times New Roman" panose="02020603050405020304" pitchFamily="18" charset="0"/>
              <a:cs typeface="Times New Roman" panose="02020603050405020304" pitchFamily="18" charset="0"/>
            </a:endParaRPr>
          </a:p>
          <a:p>
            <a:pPr>
              <a:lnSpc>
                <a:spcPts val="1800"/>
              </a:lnSpc>
              <a:spcBef>
                <a:spcPct val="0"/>
              </a:spcBef>
              <a:spcAft>
                <a:spcPts val="600"/>
              </a:spcAft>
              <a:buClrTx/>
              <a:buSzTx/>
              <a:buNone/>
            </a:pPr>
            <a:endParaRPr lang="en-US" altLang="en-US" sz="18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EBF765E-D22D-06F4-D7FC-780F65E90566}"/>
              </a:ext>
            </a:extLst>
          </p:cNvPr>
          <p:cNvSpPr txBox="1"/>
          <p:nvPr/>
        </p:nvSpPr>
        <p:spPr>
          <a:xfrm>
            <a:off x="1392571" y="6459523"/>
            <a:ext cx="9353725" cy="646331"/>
          </a:xfrm>
          <a:prstGeom prst="rect">
            <a:avLst/>
          </a:prstGeom>
          <a:noFill/>
        </p:spPr>
        <p:txBody>
          <a:bodyPr wrap="square" rtlCol="0">
            <a:spAutoFit/>
          </a:bodyPr>
          <a:lstStyle/>
          <a:p>
            <a:r>
              <a:rPr lang="en-US" altLang="en-US" sz="1800" dirty="0">
                <a:cs typeface="Tahoma" panose="020B0604030504040204" pitchFamily="34" charset="0"/>
              </a:rPr>
              <a:t>Elastography images demonstrate soft areas as blue and hard areas as red within the thyroid gland.</a:t>
            </a:r>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94216-E6DF-A00E-F982-431D140A484B}"/>
              </a:ext>
            </a:extLst>
          </p:cNvPr>
          <p:cNvSpPr>
            <a:spLocks noGrp="1"/>
          </p:cNvSpPr>
          <p:nvPr>
            <p:ph type="title"/>
          </p:nvPr>
        </p:nvSpPr>
        <p:spPr>
          <a:xfrm>
            <a:off x="1905000" y="2208879"/>
            <a:ext cx="8610600" cy="1676400"/>
          </a:xfrm>
        </p:spPr>
        <p:txBody>
          <a:bodyPr/>
          <a:lstStyle/>
          <a:p>
            <a:r>
              <a:rPr lang="en-US" dirty="0"/>
              <a:t>Diffuse thyroid disease</a:t>
            </a:r>
          </a:p>
        </p:txBody>
      </p:sp>
      <p:sp>
        <p:nvSpPr>
          <p:cNvPr id="3" name="Text Placeholder 2">
            <a:extLst>
              <a:ext uri="{FF2B5EF4-FFF2-40B4-BE49-F238E27FC236}">
                <a16:creationId xmlns:a16="http://schemas.microsoft.com/office/drawing/2014/main" id="{64E6A766-F576-A0B2-0353-71086A99BA4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9042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912293B4-AF33-A401-AEBC-9657F1679273}"/>
              </a:ext>
            </a:extLst>
          </p:cNvPr>
          <p:cNvSpPr>
            <a:spLocks noGrp="1" noChangeArrowheads="1"/>
          </p:cNvSpPr>
          <p:nvPr>
            <p:ph type="title"/>
          </p:nvPr>
        </p:nvSpPr>
        <p:spPr>
          <a:xfrm>
            <a:off x="2231136" y="226504"/>
            <a:ext cx="7729728" cy="1258348"/>
          </a:xfrm>
        </p:spPr>
        <p:txBody>
          <a:bodyPr>
            <a:normAutofit/>
          </a:bodyPr>
          <a:lstStyle/>
          <a:p>
            <a:pPr eaLnBrk="1" hangingPunct="1">
              <a:defRPr/>
            </a:pPr>
            <a:r>
              <a:rPr lang="en-US" sz="4000" dirty="0">
                <a:solidFill>
                  <a:schemeClr val="tx1">
                    <a:lumMod val="50000"/>
                  </a:schemeClr>
                </a:solidFill>
              </a:rPr>
              <a:t>Graves’ Disease</a:t>
            </a:r>
          </a:p>
        </p:txBody>
      </p:sp>
      <p:sp>
        <p:nvSpPr>
          <p:cNvPr id="63491" name="Rectangle 3">
            <a:extLst>
              <a:ext uri="{FF2B5EF4-FFF2-40B4-BE49-F238E27FC236}">
                <a16:creationId xmlns:a16="http://schemas.microsoft.com/office/drawing/2014/main" id="{CF918A2B-6729-7325-AB92-35006C7920C1}"/>
              </a:ext>
            </a:extLst>
          </p:cNvPr>
          <p:cNvSpPr>
            <a:spLocks noGrp="1" noChangeArrowheads="1"/>
          </p:cNvSpPr>
          <p:nvPr>
            <p:ph idx="1"/>
          </p:nvPr>
        </p:nvSpPr>
        <p:spPr>
          <a:xfrm>
            <a:off x="2231136" y="1820412"/>
            <a:ext cx="7729728" cy="3919616"/>
          </a:xfrm>
        </p:spPr>
        <p:txBody>
          <a:bodyPr/>
          <a:lstStyle/>
          <a:p>
            <a:pPr>
              <a:spcBef>
                <a:spcPts val="0"/>
              </a:spcBef>
              <a:defRPr/>
            </a:pPr>
            <a:r>
              <a:rPr lang="en-US" sz="2400" dirty="0"/>
              <a:t>Occurs more frequently in women over 30 years of age </a:t>
            </a:r>
          </a:p>
          <a:p>
            <a:pPr>
              <a:spcBef>
                <a:spcPts val="0"/>
              </a:spcBef>
              <a:defRPr/>
            </a:pPr>
            <a:endParaRPr lang="en-US" sz="2400" dirty="0"/>
          </a:p>
          <a:p>
            <a:pPr>
              <a:spcBef>
                <a:spcPts val="0"/>
              </a:spcBef>
              <a:defRPr/>
            </a:pPr>
            <a:r>
              <a:rPr lang="en-US" sz="2400" dirty="0"/>
              <a:t>Autoimmune disorder</a:t>
            </a:r>
          </a:p>
          <a:p>
            <a:pPr>
              <a:spcBef>
                <a:spcPts val="0"/>
              </a:spcBef>
              <a:defRPr/>
            </a:pPr>
            <a:endParaRPr lang="en-US" sz="2400" dirty="0"/>
          </a:p>
          <a:p>
            <a:pPr>
              <a:spcBef>
                <a:spcPts val="0"/>
              </a:spcBef>
              <a:defRPr/>
            </a:pPr>
            <a:r>
              <a:rPr lang="en-US" sz="2400" dirty="0"/>
              <a:t>Characterized by thyrotoxicosis </a:t>
            </a:r>
          </a:p>
          <a:p>
            <a:pPr marL="0" indent="0">
              <a:spcBef>
                <a:spcPts val="0"/>
              </a:spcBef>
              <a:buNone/>
              <a:defRPr/>
            </a:pPr>
            <a:endParaRPr lang="en-US" sz="2400" dirty="0"/>
          </a:p>
          <a:p>
            <a:pPr marL="0" indent="0">
              <a:spcBef>
                <a:spcPts val="0"/>
              </a:spcBef>
              <a:buNone/>
              <a:defRPr/>
            </a:pPr>
            <a:r>
              <a:rPr lang="en-US" sz="2400" dirty="0"/>
              <a:t>* Most common cause of hyperthyroidism (85%)</a:t>
            </a:r>
          </a:p>
        </p:txBody>
      </p:sp>
    </p:spTree>
    <p:extLst>
      <p:ext uri="{BB962C8B-B14F-4D97-AF65-F5344CB8AC3E}">
        <p14:creationId xmlns:p14="http://schemas.microsoft.com/office/powerpoint/2010/main" val="4272199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B76FEC34-7922-41C7-F06E-AC1562D9385E}"/>
              </a:ext>
            </a:extLst>
          </p:cNvPr>
          <p:cNvSpPr>
            <a:spLocks noGrp="1" noChangeArrowheads="1"/>
          </p:cNvSpPr>
          <p:nvPr>
            <p:ph type="title"/>
          </p:nvPr>
        </p:nvSpPr>
        <p:spPr>
          <a:xfrm>
            <a:off x="2231136" y="302004"/>
            <a:ext cx="7729728" cy="815969"/>
          </a:xfrm>
        </p:spPr>
        <p:txBody>
          <a:bodyPr>
            <a:noAutofit/>
          </a:bodyPr>
          <a:lstStyle/>
          <a:p>
            <a:pPr eaLnBrk="1" hangingPunct="1">
              <a:defRPr/>
            </a:pPr>
            <a:r>
              <a:rPr lang="en-US" sz="4000" dirty="0">
                <a:solidFill>
                  <a:schemeClr val="tx1">
                    <a:lumMod val="50000"/>
                  </a:schemeClr>
                </a:solidFill>
              </a:rPr>
              <a:t>Graves’ Disease (cont’d)</a:t>
            </a:r>
          </a:p>
        </p:txBody>
      </p:sp>
      <p:sp>
        <p:nvSpPr>
          <p:cNvPr id="93187" name="Rectangle 3">
            <a:extLst>
              <a:ext uri="{FF2B5EF4-FFF2-40B4-BE49-F238E27FC236}">
                <a16:creationId xmlns:a16="http://schemas.microsoft.com/office/drawing/2014/main" id="{B8035EA2-4A1F-1C28-1878-504AF8271080}"/>
              </a:ext>
            </a:extLst>
          </p:cNvPr>
          <p:cNvSpPr>
            <a:spLocks noGrp="1" noChangeArrowheads="1"/>
          </p:cNvSpPr>
          <p:nvPr>
            <p:ph idx="1"/>
          </p:nvPr>
        </p:nvSpPr>
        <p:spPr>
          <a:xfrm>
            <a:off x="2231136" y="1476462"/>
            <a:ext cx="7729728" cy="4263565"/>
          </a:xfrm>
        </p:spPr>
        <p:txBody>
          <a:bodyPr>
            <a:normAutofit/>
          </a:bodyPr>
          <a:lstStyle/>
          <a:p>
            <a:pPr>
              <a:spcBef>
                <a:spcPts val="0"/>
              </a:spcBef>
              <a:buNone/>
              <a:defRPr/>
            </a:pPr>
            <a:r>
              <a:rPr lang="en-US" dirty="0">
                <a:solidFill>
                  <a:srgbClr val="FFFF00"/>
                </a:solidFill>
              </a:rPr>
              <a:t> </a:t>
            </a:r>
            <a:r>
              <a:rPr lang="en-US" sz="2400" dirty="0"/>
              <a:t>Characterized by the following findings: </a:t>
            </a:r>
          </a:p>
          <a:p>
            <a:pPr>
              <a:spcBef>
                <a:spcPts val="0"/>
              </a:spcBef>
              <a:buNone/>
              <a:defRPr/>
            </a:pPr>
            <a:endParaRPr lang="en-US" sz="2400" dirty="0"/>
          </a:p>
          <a:p>
            <a:pPr lvl="1">
              <a:spcBef>
                <a:spcPts val="0"/>
              </a:spcBef>
              <a:buClr>
                <a:srgbClr val="FFC000"/>
              </a:buClr>
              <a:buFont typeface="Wingdings" pitchFamily="2" charset="2"/>
              <a:buChar char="§"/>
              <a:defRPr/>
            </a:pPr>
            <a:r>
              <a:rPr lang="en-US" sz="2400" dirty="0"/>
              <a:t>Hypermetabolism</a:t>
            </a:r>
          </a:p>
          <a:p>
            <a:pPr lvl="1">
              <a:spcBef>
                <a:spcPts val="0"/>
              </a:spcBef>
              <a:buClr>
                <a:srgbClr val="FFC000"/>
              </a:buClr>
              <a:buFont typeface="Wingdings" pitchFamily="2" charset="2"/>
              <a:buChar char="§"/>
              <a:defRPr/>
            </a:pPr>
            <a:endParaRPr lang="en-US" sz="2400" dirty="0"/>
          </a:p>
          <a:p>
            <a:pPr lvl="1">
              <a:spcBef>
                <a:spcPts val="0"/>
              </a:spcBef>
              <a:buClr>
                <a:srgbClr val="FFC000"/>
              </a:buClr>
              <a:buFont typeface="Wingdings" pitchFamily="2" charset="2"/>
              <a:buChar char="§"/>
              <a:defRPr/>
            </a:pPr>
            <a:r>
              <a:rPr lang="en-US" sz="2400" dirty="0"/>
              <a:t>Diffuse toxic goiter</a:t>
            </a:r>
          </a:p>
          <a:p>
            <a:pPr lvl="1">
              <a:spcBef>
                <a:spcPts val="0"/>
              </a:spcBef>
              <a:buClr>
                <a:srgbClr val="FFC000"/>
              </a:buClr>
              <a:buFont typeface="Wingdings" pitchFamily="2" charset="2"/>
              <a:buChar char="§"/>
              <a:defRPr/>
            </a:pPr>
            <a:endParaRPr lang="en-US" sz="2400" dirty="0"/>
          </a:p>
          <a:p>
            <a:pPr lvl="1">
              <a:spcBef>
                <a:spcPts val="0"/>
              </a:spcBef>
              <a:buClr>
                <a:srgbClr val="FFC000"/>
              </a:buClr>
              <a:buFont typeface="Wingdings" pitchFamily="2" charset="2"/>
              <a:buChar char="§"/>
              <a:defRPr/>
            </a:pPr>
            <a:r>
              <a:rPr lang="en-US" sz="2400" dirty="0"/>
              <a:t>Exophthalmos</a:t>
            </a:r>
          </a:p>
          <a:p>
            <a:pPr lvl="1">
              <a:spcBef>
                <a:spcPts val="0"/>
              </a:spcBef>
              <a:buClr>
                <a:srgbClr val="FFC000"/>
              </a:buClr>
              <a:buFont typeface="Wingdings" pitchFamily="2" charset="2"/>
              <a:buChar char="§"/>
              <a:defRPr/>
            </a:pPr>
            <a:endParaRPr lang="en-US" sz="2400" dirty="0"/>
          </a:p>
          <a:p>
            <a:pPr lvl="1">
              <a:spcBef>
                <a:spcPts val="0"/>
              </a:spcBef>
              <a:buClr>
                <a:srgbClr val="FFC000"/>
              </a:buClr>
              <a:buFont typeface="Wingdings" pitchFamily="2" charset="2"/>
              <a:buChar char="§"/>
              <a:defRPr/>
            </a:pPr>
            <a:r>
              <a:rPr lang="en-US" sz="2400" dirty="0"/>
              <a:t>Cutaneous manifestations</a:t>
            </a:r>
          </a:p>
          <a:p>
            <a:pPr lvl="1">
              <a:spcBef>
                <a:spcPts val="0"/>
              </a:spcBef>
              <a:buClr>
                <a:srgbClr val="FFC000"/>
              </a:buClr>
              <a:buFont typeface="Wingdings" pitchFamily="2" charset="2"/>
              <a:buChar char="§"/>
              <a:defRPr/>
            </a:pPr>
            <a:endParaRPr lang="en-US" sz="2400" dirty="0"/>
          </a:p>
          <a:p>
            <a:pPr lvl="1">
              <a:spcBef>
                <a:spcPts val="0"/>
              </a:spcBef>
              <a:buClr>
                <a:srgbClr val="FFC000"/>
              </a:buClr>
              <a:buFont typeface="Wingdings" pitchFamily="2" charset="2"/>
              <a:buChar char="§"/>
              <a:defRPr/>
            </a:pPr>
            <a:r>
              <a:rPr lang="en-US" sz="2400" dirty="0"/>
              <a:t>Elevated T3 and T4 but low TSH</a:t>
            </a:r>
          </a:p>
          <a:p>
            <a:pPr eaLnBrk="1" hangingPunct="1">
              <a:lnSpc>
                <a:spcPct val="90000"/>
              </a:lnSpc>
              <a:buFont typeface="Wingdings" panose="05000000000000000000" pitchFamily="2" charset="2"/>
              <a:buNone/>
              <a:defRPr/>
            </a:pPr>
            <a:endParaRPr lang="en-US" dirty="0"/>
          </a:p>
        </p:txBody>
      </p:sp>
    </p:spTree>
    <p:extLst>
      <p:ext uri="{BB962C8B-B14F-4D97-AF65-F5344CB8AC3E}">
        <p14:creationId xmlns:p14="http://schemas.microsoft.com/office/powerpoint/2010/main" val="2250072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3187">
                                            <p:txEl>
                                              <p:pRg st="2" end="2"/>
                                            </p:txEl>
                                          </p:spTgt>
                                        </p:tgtEl>
                                        <p:attrNameLst>
                                          <p:attrName>style.visibility</p:attrName>
                                        </p:attrNameLst>
                                      </p:cBhvr>
                                      <p:to>
                                        <p:strVal val="visible"/>
                                      </p:to>
                                    </p:set>
                                    <p:animEffect transition="in" filter="fade">
                                      <p:cBhvr>
                                        <p:cTn id="7" dur="1000"/>
                                        <p:tgtEl>
                                          <p:spTgt spid="93187">
                                            <p:txEl>
                                              <p:pRg st="2" end="2"/>
                                            </p:txEl>
                                          </p:spTgt>
                                        </p:tgtEl>
                                      </p:cBhvr>
                                    </p:animEffect>
                                    <p:anim calcmode="lin" valueType="num">
                                      <p:cBhvr>
                                        <p:cTn id="8" dur="1000" fill="hold"/>
                                        <p:tgtEl>
                                          <p:spTgt spid="93187">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93187">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3187">
                                            <p:txEl>
                                              <p:pRg st="4" end="4"/>
                                            </p:txEl>
                                          </p:spTgt>
                                        </p:tgtEl>
                                        <p:attrNameLst>
                                          <p:attrName>style.visibility</p:attrName>
                                        </p:attrNameLst>
                                      </p:cBhvr>
                                      <p:to>
                                        <p:strVal val="visible"/>
                                      </p:to>
                                    </p:set>
                                    <p:animEffect transition="in" filter="fade">
                                      <p:cBhvr>
                                        <p:cTn id="12" dur="1000"/>
                                        <p:tgtEl>
                                          <p:spTgt spid="93187">
                                            <p:txEl>
                                              <p:pRg st="4" end="4"/>
                                            </p:txEl>
                                          </p:spTgt>
                                        </p:tgtEl>
                                      </p:cBhvr>
                                    </p:animEffect>
                                    <p:anim calcmode="lin" valueType="num">
                                      <p:cBhvr>
                                        <p:cTn id="13" dur="1000" fill="hold"/>
                                        <p:tgtEl>
                                          <p:spTgt spid="93187">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93187">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3187">
                                            <p:txEl>
                                              <p:pRg st="6" end="6"/>
                                            </p:txEl>
                                          </p:spTgt>
                                        </p:tgtEl>
                                        <p:attrNameLst>
                                          <p:attrName>style.visibility</p:attrName>
                                        </p:attrNameLst>
                                      </p:cBhvr>
                                      <p:to>
                                        <p:strVal val="visible"/>
                                      </p:to>
                                    </p:set>
                                    <p:animEffect transition="in" filter="fade">
                                      <p:cBhvr>
                                        <p:cTn id="17" dur="1000"/>
                                        <p:tgtEl>
                                          <p:spTgt spid="93187">
                                            <p:txEl>
                                              <p:pRg st="6" end="6"/>
                                            </p:txEl>
                                          </p:spTgt>
                                        </p:tgtEl>
                                      </p:cBhvr>
                                    </p:animEffect>
                                    <p:anim calcmode="lin" valueType="num">
                                      <p:cBhvr>
                                        <p:cTn id="18" dur="1000" fill="hold"/>
                                        <p:tgtEl>
                                          <p:spTgt spid="93187">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93187">
                                            <p:txEl>
                                              <p:pRg st="6" end="6"/>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3187">
                                            <p:txEl>
                                              <p:pRg st="8" end="8"/>
                                            </p:txEl>
                                          </p:spTgt>
                                        </p:tgtEl>
                                        <p:attrNameLst>
                                          <p:attrName>style.visibility</p:attrName>
                                        </p:attrNameLst>
                                      </p:cBhvr>
                                      <p:to>
                                        <p:strVal val="visible"/>
                                      </p:to>
                                    </p:set>
                                    <p:animEffect transition="in" filter="fade">
                                      <p:cBhvr>
                                        <p:cTn id="22" dur="1000"/>
                                        <p:tgtEl>
                                          <p:spTgt spid="93187">
                                            <p:txEl>
                                              <p:pRg st="8" end="8"/>
                                            </p:txEl>
                                          </p:spTgt>
                                        </p:tgtEl>
                                      </p:cBhvr>
                                    </p:animEffect>
                                    <p:anim calcmode="lin" valueType="num">
                                      <p:cBhvr>
                                        <p:cTn id="23" dur="1000" fill="hold"/>
                                        <p:tgtEl>
                                          <p:spTgt spid="93187">
                                            <p:txEl>
                                              <p:pRg st="8" end="8"/>
                                            </p:txEl>
                                          </p:spTgt>
                                        </p:tgtEl>
                                        <p:attrNameLst>
                                          <p:attrName>ppt_x</p:attrName>
                                        </p:attrNameLst>
                                      </p:cBhvr>
                                      <p:tavLst>
                                        <p:tav tm="0">
                                          <p:val>
                                            <p:strVal val="#ppt_x"/>
                                          </p:val>
                                        </p:tav>
                                        <p:tav tm="100000">
                                          <p:val>
                                            <p:strVal val="#ppt_x"/>
                                          </p:val>
                                        </p:tav>
                                      </p:tavLst>
                                    </p:anim>
                                    <p:anim calcmode="lin" valueType="num">
                                      <p:cBhvr>
                                        <p:cTn id="24" dur="1000" fill="hold"/>
                                        <p:tgtEl>
                                          <p:spTgt spid="93187">
                                            <p:txEl>
                                              <p:pRg st="8" end="8"/>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3187">
                                            <p:txEl>
                                              <p:pRg st="10" end="10"/>
                                            </p:txEl>
                                          </p:spTgt>
                                        </p:tgtEl>
                                        <p:attrNameLst>
                                          <p:attrName>style.visibility</p:attrName>
                                        </p:attrNameLst>
                                      </p:cBhvr>
                                      <p:to>
                                        <p:strVal val="visible"/>
                                      </p:to>
                                    </p:set>
                                    <p:animEffect transition="in" filter="fade">
                                      <p:cBhvr>
                                        <p:cTn id="27" dur="1000"/>
                                        <p:tgtEl>
                                          <p:spTgt spid="93187">
                                            <p:txEl>
                                              <p:pRg st="10" end="10"/>
                                            </p:txEl>
                                          </p:spTgt>
                                        </p:tgtEl>
                                      </p:cBhvr>
                                    </p:animEffect>
                                    <p:anim calcmode="lin" valueType="num">
                                      <p:cBhvr>
                                        <p:cTn id="28" dur="1000" fill="hold"/>
                                        <p:tgtEl>
                                          <p:spTgt spid="93187">
                                            <p:txEl>
                                              <p:pRg st="10" end="10"/>
                                            </p:txEl>
                                          </p:spTgt>
                                        </p:tgtEl>
                                        <p:attrNameLst>
                                          <p:attrName>ppt_x</p:attrName>
                                        </p:attrNameLst>
                                      </p:cBhvr>
                                      <p:tavLst>
                                        <p:tav tm="0">
                                          <p:val>
                                            <p:strVal val="#ppt_x"/>
                                          </p:val>
                                        </p:tav>
                                        <p:tav tm="100000">
                                          <p:val>
                                            <p:strVal val="#ppt_x"/>
                                          </p:val>
                                        </p:tav>
                                      </p:tavLst>
                                    </p:anim>
                                    <p:anim calcmode="lin" valueType="num">
                                      <p:cBhvr>
                                        <p:cTn id="29" dur="1000" fill="hold"/>
                                        <p:tgtEl>
                                          <p:spTgt spid="93187">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32632EAF-83D9-CE52-256A-0011BF00FD33}"/>
              </a:ext>
            </a:extLst>
          </p:cNvPr>
          <p:cNvSpPr>
            <a:spLocks noGrp="1" noChangeArrowheads="1"/>
          </p:cNvSpPr>
          <p:nvPr>
            <p:ph type="title"/>
          </p:nvPr>
        </p:nvSpPr>
        <p:spPr>
          <a:xfrm>
            <a:off x="2231136" y="192947"/>
            <a:ext cx="7729728" cy="1283515"/>
          </a:xfrm>
        </p:spPr>
        <p:txBody>
          <a:bodyPr>
            <a:normAutofit/>
          </a:bodyPr>
          <a:lstStyle/>
          <a:p>
            <a:pPr eaLnBrk="1" hangingPunct="1">
              <a:defRPr/>
            </a:pPr>
            <a:r>
              <a:rPr lang="en-US" sz="4400" dirty="0">
                <a:solidFill>
                  <a:schemeClr val="tx1">
                    <a:lumMod val="50000"/>
                  </a:schemeClr>
                </a:solidFill>
              </a:rPr>
              <a:t>Relational Anatomy</a:t>
            </a:r>
          </a:p>
        </p:txBody>
      </p:sp>
      <p:sp>
        <p:nvSpPr>
          <p:cNvPr id="10243" name="Rectangle 3">
            <a:extLst>
              <a:ext uri="{FF2B5EF4-FFF2-40B4-BE49-F238E27FC236}">
                <a16:creationId xmlns:a16="http://schemas.microsoft.com/office/drawing/2014/main" id="{9D4253E0-9324-18A8-5825-4DDECE51E6A3}"/>
              </a:ext>
            </a:extLst>
          </p:cNvPr>
          <p:cNvSpPr>
            <a:spLocks noGrp="1" noChangeArrowheads="1"/>
          </p:cNvSpPr>
          <p:nvPr>
            <p:ph idx="1"/>
          </p:nvPr>
        </p:nvSpPr>
        <p:spPr>
          <a:xfrm>
            <a:off x="1981200" y="1661020"/>
            <a:ext cx="8382000" cy="5196979"/>
          </a:xfrm>
        </p:spPr>
        <p:txBody>
          <a:bodyPr>
            <a:normAutofit/>
          </a:bodyPr>
          <a:lstStyle/>
          <a:p>
            <a:pPr eaLnBrk="1" hangingPunct="1">
              <a:lnSpc>
                <a:spcPct val="90000"/>
              </a:lnSpc>
              <a:spcBef>
                <a:spcPts val="0"/>
              </a:spcBef>
              <a:buFont typeface="Wingdings" panose="05000000000000000000" pitchFamily="2" charset="2"/>
              <a:buNone/>
              <a:defRPr/>
            </a:pPr>
            <a:r>
              <a:rPr lang="en-US" sz="2400" dirty="0">
                <a:solidFill>
                  <a:schemeClr val="tx1">
                    <a:lumMod val="95000"/>
                  </a:schemeClr>
                </a:solidFill>
              </a:rPr>
              <a:t>A</a:t>
            </a:r>
            <a:r>
              <a:rPr lang="en-US" sz="2400" cap="small" dirty="0">
                <a:solidFill>
                  <a:schemeClr val="tx1">
                    <a:lumMod val="95000"/>
                  </a:schemeClr>
                </a:solidFill>
              </a:rPr>
              <a:t>nterior</a:t>
            </a:r>
          </a:p>
          <a:p>
            <a:pPr algn="ctr" eaLnBrk="1" hangingPunct="1">
              <a:lnSpc>
                <a:spcPct val="90000"/>
              </a:lnSpc>
              <a:spcBef>
                <a:spcPts val="0"/>
              </a:spcBef>
              <a:buFont typeface="Wingdings" panose="05000000000000000000" pitchFamily="2" charset="2"/>
              <a:buNone/>
              <a:defRPr/>
            </a:pPr>
            <a:endParaRPr lang="en-US" sz="2400" cap="small" dirty="0">
              <a:solidFill>
                <a:srgbClr val="FFFF00"/>
              </a:solidFill>
            </a:endParaRPr>
          </a:p>
          <a:p>
            <a:pPr eaLnBrk="1" hangingPunct="1">
              <a:lnSpc>
                <a:spcPct val="90000"/>
              </a:lnSpc>
              <a:spcBef>
                <a:spcPts val="0"/>
              </a:spcBef>
              <a:defRPr/>
            </a:pPr>
            <a:r>
              <a:rPr lang="en-US" sz="2400" dirty="0"/>
              <a:t>Anterior surface: Strap muscles, including sternothyroid, omohyoid, sternohyoid, and sternocleidomastoid muscles</a:t>
            </a:r>
          </a:p>
          <a:p>
            <a:pPr eaLnBrk="1" hangingPunct="1">
              <a:lnSpc>
                <a:spcPct val="90000"/>
              </a:lnSpc>
              <a:spcBef>
                <a:spcPts val="0"/>
              </a:spcBef>
              <a:defRPr/>
            </a:pPr>
            <a:endParaRPr lang="en-US" sz="2400" dirty="0"/>
          </a:p>
          <a:p>
            <a:pPr eaLnBrk="1" hangingPunct="1">
              <a:lnSpc>
                <a:spcPct val="90000"/>
              </a:lnSpc>
              <a:spcBef>
                <a:spcPts val="0"/>
              </a:spcBef>
              <a:defRPr/>
            </a:pPr>
            <a:r>
              <a:rPr lang="en-US" sz="2400" dirty="0"/>
              <a:t>Sternohyoid and omohyoid muscles: Thin, hypoechoic bands anterior to gland</a:t>
            </a:r>
          </a:p>
          <a:p>
            <a:pPr eaLnBrk="1" hangingPunct="1">
              <a:lnSpc>
                <a:spcPct val="90000"/>
              </a:lnSpc>
              <a:spcBef>
                <a:spcPts val="0"/>
              </a:spcBef>
              <a:defRPr/>
            </a:pPr>
            <a:endParaRPr lang="en-US" sz="2400" dirty="0"/>
          </a:p>
          <a:p>
            <a:pPr eaLnBrk="1" hangingPunct="1">
              <a:lnSpc>
                <a:spcPct val="90000"/>
              </a:lnSpc>
              <a:spcBef>
                <a:spcPts val="0"/>
              </a:spcBef>
              <a:defRPr/>
            </a:pPr>
            <a:r>
              <a:rPr lang="en-US" sz="2400" dirty="0"/>
              <a:t>Sternocleidomastoid muscle: Larger oval band that lies anterior and lateral to gland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4E38CABC-E881-650C-6DC1-8513D7E50063}"/>
              </a:ext>
            </a:extLst>
          </p:cNvPr>
          <p:cNvSpPr>
            <a:spLocks noGrp="1" noChangeArrowheads="1"/>
          </p:cNvSpPr>
          <p:nvPr>
            <p:ph type="title"/>
          </p:nvPr>
        </p:nvSpPr>
        <p:spPr>
          <a:xfrm>
            <a:off x="2231136" y="152400"/>
            <a:ext cx="7729728" cy="1089171"/>
          </a:xfrm>
        </p:spPr>
        <p:txBody>
          <a:bodyPr/>
          <a:lstStyle/>
          <a:p>
            <a:pPr eaLnBrk="1" hangingPunct="1">
              <a:defRPr/>
            </a:pPr>
            <a:r>
              <a:rPr lang="en-US" dirty="0">
                <a:solidFill>
                  <a:schemeClr val="tx1">
                    <a:lumMod val="50000"/>
                  </a:schemeClr>
                </a:solidFill>
              </a:rPr>
              <a:t>Graves’ Disease</a:t>
            </a:r>
          </a:p>
        </p:txBody>
      </p:sp>
      <p:pic>
        <p:nvPicPr>
          <p:cNvPr id="154628" name="Picture 5" descr="022022">
            <a:extLst>
              <a:ext uri="{FF2B5EF4-FFF2-40B4-BE49-F238E27FC236}">
                <a16:creationId xmlns:a16="http://schemas.microsoft.com/office/drawing/2014/main" id="{3061A24B-A74F-FE2F-B9BB-BE283BA0F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644"/>
          <a:stretch>
            <a:fillRect/>
          </a:stretch>
        </p:blipFill>
        <p:spPr bwMode="auto">
          <a:xfrm>
            <a:off x="3124200" y="1686187"/>
            <a:ext cx="5791200" cy="4395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9709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DEAD10BA-7764-F8C8-4B37-63F036C73128}"/>
              </a:ext>
            </a:extLst>
          </p:cNvPr>
          <p:cNvSpPr>
            <a:spLocks noGrp="1" noChangeArrowheads="1"/>
          </p:cNvSpPr>
          <p:nvPr>
            <p:ph type="title"/>
          </p:nvPr>
        </p:nvSpPr>
        <p:spPr>
          <a:xfrm>
            <a:off x="2231136" y="125835"/>
            <a:ext cx="7307147" cy="1157681"/>
          </a:xfrm>
        </p:spPr>
        <p:txBody>
          <a:bodyPr>
            <a:normAutofit/>
          </a:bodyPr>
          <a:lstStyle/>
          <a:p>
            <a:pPr eaLnBrk="1" hangingPunct="1">
              <a:defRPr/>
            </a:pPr>
            <a:r>
              <a:rPr lang="en-US" sz="4000" dirty="0">
                <a:solidFill>
                  <a:schemeClr val="tx1">
                    <a:lumMod val="50000"/>
                  </a:schemeClr>
                </a:solidFill>
              </a:rPr>
              <a:t>Graves’ Disease (cont’d)</a:t>
            </a:r>
          </a:p>
        </p:txBody>
      </p:sp>
      <p:sp>
        <p:nvSpPr>
          <p:cNvPr id="64515" name="Rectangle 3">
            <a:extLst>
              <a:ext uri="{FF2B5EF4-FFF2-40B4-BE49-F238E27FC236}">
                <a16:creationId xmlns:a16="http://schemas.microsoft.com/office/drawing/2014/main" id="{8B8FED4D-3782-64B9-7226-55E884AD1386}"/>
              </a:ext>
            </a:extLst>
          </p:cNvPr>
          <p:cNvSpPr>
            <a:spLocks noGrp="1" noChangeArrowheads="1"/>
          </p:cNvSpPr>
          <p:nvPr>
            <p:ph idx="1"/>
          </p:nvPr>
        </p:nvSpPr>
        <p:spPr>
          <a:xfrm>
            <a:off x="2231136" y="1543574"/>
            <a:ext cx="7729728" cy="5314426"/>
          </a:xfrm>
        </p:spPr>
        <p:txBody>
          <a:bodyPr>
            <a:normAutofit/>
          </a:bodyPr>
          <a:lstStyle/>
          <a:p>
            <a:pPr>
              <a:spcBef>
                <a:spcPts val="0"/>
              </a:spcBef>
              <a:defRPr/>
            </a:pPr>
            <a:r>
              <a:rPr lang="en-US" sz="2400" dirty="0"/>
              <a:t>Hyperthyroidism associated with diffuse hyperplastic goiter present</a:t>
            </a:r>
          </a:p>
          <a:p>
            <a:pPr>
              <a:spcBef>
                <a:spcPts val="0"/>
              </a:spcBef>
              <a:defRPr/>
            </a:pPr>
            <a:endParaRPr lang="en-US" sz="2400" dirty="0"/>
          </a:p>
          <a:p>
            <a:pPr>
              <a:spcBef>
                <a:spcPts val="0"/>
              </a:spcBef>
              <a:defRPr/>
            </a:pPr>
            <a:r>
              <a:rPr lang="en-US" sz="2400" dirty="0"/>
              <a:t>Gland diffusely homogeneous and enlarged</a:t>
            </a:r>
          </a:p>
          <a:p>
            <a:pPr>
              <a:spcBef>
                <a:spcPts val="0"/>
              </a:spcBef>
              <a:defRPr/>
            </a:pPr>
            <a:endParaRPr lang="en-US" sz="2400" dirty="0"/>
          </a:p>
          <a:p>
            <a:pPr>
              <a:lnSpc>
                <a:spcPct val="80000"/>
              </a:lnSpc>
              <a:spcBef>
                <a:spcPts val="0"/>
              </a:spcBef>
              <a:defRPr/>
            </a:pPr>
            <a:r>
              <a:rPr lang="en-US" sz="2400" dirty="0"/>
              <a:t>Sonographic Findings:</a:t>
            </a:r>
          </a:p>
          <a:p>
            <a:pPr>
              <a:lnSpc>
                <a:spcPct val="80000"/>
              </a:lnSpc>
              <a:spcBef>
                <a:spcPts val="0"/>
              </a:spcBef>
              <a:buNone/>
              <a:defRPr/>
            </a:pPr>
            <a:endParaRPr lang="en-US" sz="2400" dirty="0"/>
          </a:p>
          <a:p>
            <a:pPr lvl="1">
              <a:lnSpc>
                <a:spcPct val="80000"/>
              </a:lnSpc>
              <a:spcBef>
                <a:spcPts val="0"/>
              </a:spcBef>
              <a:buFont typeface="Wingdings" panose="05000000000000000000" pitchFamily="2" charset="2"/>
              <a:buChar char="Ø"/>
              <a:defRPr/>
            </a:pPr>
            <a:r>
              <a:rPr lang="en-US" sz="2400" dirty="0"/>
              <a:t>Heterogeneous, diffuse goiter</a:t>
            </a:r>
          </a:p>
          <a:p>
            <a:pPr lvl="1">
              <a:lnSpc>
                <a:spcPct val="80000"/>
              </a:lnSpc>
              <a:spcBef>
                <a:spcPts val="0"/>
              </a:spcBef>
              <a:buFont typeface="Wingdings" panose="05000000000000000000" pitchFamily="2" charset="2"/>
              <a:buChar char="Ø"/>
              <a:defRPr/>
            </a:pPr>
            <a:endParaRPr lang="en-US" sz="2400" dirty="0"/>
          </a:p>
          <a:p>
            <a:pPr lvl="1">
              <a:lnSpc>
                <a:spcPct val="80000"/>
              </a:lnSpc>
              <a:spcBef>
                <a:spcPts val="0"/>
              </a:spcBef>
              <a:buFont typeface="Wingdings" panose="05000000000000000000" pitchFamily="2" charset="2"/>
              <a:buChar char="Ø"/>
              <a:defRPr/>
            </a:pPr>
            <a:r>
              <a:rPr lang="en-US" sz="2400" dirty="0"/>
              <a:t>Younger patients may be hypoechoic</a:t>
            </a:r>
          </a:p>
          <a:p>
            <a:pPr lvl="1">
              <a:lnSpc>
                <a:spcPct val="80000"/>
              </a:lnSpc>
              <a:spcBef>
                <a:spcPts val="0"/>
              </a:spcBef>
              <a:buFont typeface="Wingdings" panose="05000000000000000000" pitchFamily="2" charset="2"/>
              <a:buChar char="Ø"/>
              <a:defRPr/>
            </a:pPr>
            <a:endParaRPr lang="en-US" sz="2400" dirty="0"/>
          </a:p>
          <a:p>
            <a:pPr lvl="1">
              <a:lnSpc>
                <a:spcPct val="80000"/>
              </a:lnSpc>
              <a:spcBef>
                <a:spcPts val="0"/>
              </a:spcBef>
              <a:buFont typeface="Wingdings" panose="05000000000000000000" pitchFamily="2" charset="2"/>
              <a:buChar char="Ø"/>
              <a:defRPr/>
            </a:pPr>
            <a:r>
              <a:rPr lang="en-US" sz="2400" dirty="0"/>
              <a:t>Overactivity of Graves’ disease manifested </a:t>
            </a:r>
            <a:r>
              <a:rPr lang="en-US" sz="2400" dirty="0" err="1"/>
              <a:t>sonographically</a:t>
            </a:r>
            <a:r>
              <a:rPr lang="en-US" sz="2400" dirty="0"/>
              <a:t> by increased vascularity on color Doppler imaging-  “thyroid inferno” </a:t>
            </a:r>
          </a:p>
          <a:p>
            <a:pPr lvl="1">
              <a:lnSpc>
                <a:spcPct val="80000"/>
              </a:lnSpc>
              <a:spcBef>
                <a:spcPts val="0"/>
              </a:spcBef>
              <a:buFont typeface="Wingdings" panose="05000000000000000000" pitchFamily="2" charset="2"/>
              <a:buChar char="Ø"/>
              <a:defRPr/>
            </a:pPr>
            <a:endParaRPr lang="en-US" sz="2400" dirty="0"/>
          </a:p>
          <a:p>
            <a:pPr lvl="1">
              <a:lnSpc>
                <a:spcPct val="80000"/>
              </a:lnSpc>
              <a:spcBef>
                <a:spcPts val="0"/>
              </a:spcBef>
              <a:buFont typeface="Wingdings" panose="05000000000000000000" pitchFamily="2" charset="2"/>
              <a:buChar char="Ø"/>
              <a:defRPr/>
            </a:pPr>
            <a:r>
              <a:rPr lang="en-US" sz="2400" dirty="0"/>
              <a:t>Spectral Doppler- velocities over 70 cm/sec </a:t>
            </a:r>
          </a:p>
          <a:p>
            <a:pPr>
              <a:spcBef>
                <a:spcPts val="0"/>
              </a:spcBef>
              <a:defRPr/>
            </a:pPr>
            <a:endParaRPr lang="en-US" sz="2400" dirty="0"/>
          </a:p>
          <a:p>
            <a:pPr eaLnBrk="1" hangingPunct="1">
              <a:defRPr/>
            </a:pPr>
            <a:endParaRPr lang="en-US" dirty="0"/>
          </a:p>
        </p:txBody>
      </p:sp>
    </p:spTree>
    <p:extLst>
      <p:ext uri="{BB962C8B-B14F-4D97-AF65-F5344CB8AC3E}">
        <p14:creationId xmlns:p14="http://schemas.microsoft.com/office/powerpoint/2010/main" val="223329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D363CA41-5CBD-0233-D42F-D1F11F3F8447}"/>
              </a:ext>
            </a:extLst>
          </p:cNvPr>
          <p:cNvSpPr>
            <a:spLocks noGrp="1" noChangeArrowheads="1"/>
          </p:cNvSpPr>
          <p:nvPr>
            <p:ph type="title"/>
          </p:nvPr>
        </p:nvSpPr>
        <p:spPr>
          <a:xfrm>
            <a:off x="2231136" y="76200"/>
            <a:ext cx="7729728" cy="1433818"/>
          </a:xfrm>
        </p:spPr>
        <p:txBody>
          <a:bodyPr>
            <a:normAutofit/>
          </a:bodyPr>
          <a:lstStyle/>
          <a:p>
            <a:pPr eaLnBrk="1" hangingPunct="1">
              <a:defRPr/>
            </a:pPr>
            <a:r>
              <a:rPr lang="en-US" sz="4000" dirty="0">
                <a:solidFill>
                  <a:schemeClr val="tx1">
                    <a:lumMod val="50000"/>
                  </a:schemeClr>
                </a:solidFill>
              </a:rPr>
              <a:t>Graves’ Disease</a:t>
            </a:r>
          </a:p>
        </p:txBody>
      </p:sp>
      <p:pic>
        <p:nvPicPr>
          <p:cNvPr id="160772" name="Picture 1">
            <a:extLst>
              <a:ext uri="{FF2B5EF4-FFF2-40B4-BE49-F238E27FC236}">
                <a16:creationId xmlns:a16="http://schemas.microsoft.com/office/drawing/2014/main" id="{B717F545-059D-281F-9278-8A0D769036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805031"/>
            <a:ext cx="8534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3" name="Rectangle 2">
            <a:extLst>
              <a:ext uri="{FF2B5EF4-FFF2-40B4-BE49-F238E27FC236}">
                <a16:creationId xmlns:a16="http://schemas.microsoft.com/office/drawing/2014/main" id="{6EB3FAF5-BFAA-6F19-61E0-B30D250A6019}"/>
              </a:ext>
            </a:extLst>
          </p:cNvPr>
          <p:cNvSpPr>
            <a:spLocks noChangeArrowheads="1"/>
          </p:cNvSpPr>
          <p:nvPr/>
        </p:nvSpPr>
        <p:spPr bwMode="auto">
          <a:xfrm>
            <a:off x="1981200" y="2790825"/>
            <a:ext cx="8229600" cy="1971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lnSpc>
                <a:spcPct val="107000"/>
              </a:lnSpc>
              <a:spcBef>
                <a:spcPct val="0"/>
              </a:spcBef>
              <a:spcAft>
                <a:spcPts val="800"/>
              </a:spcAft>
              <a:buClrTx/>
              <a:buSzTx/>
              <a:buNone/>
            </a:pPr>
            <a:endParaRPr lang="en-US" alt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None/>
            </a:pPr>
            <a:endParaRPr lang="en-US" alt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None/>
            </a:pPr>
            <a:endParaRPr lang="en-US" alt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None/>
            </a:pPr>
            <a:endParaRPr lang="en-US" alt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None/>
            </a:pPr>
            <a:endParaRPr lang="en-US" altLang="en-US" sz="1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292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1FA69-1FE3-C0B7-2A57-3AE1DAA2B5E2}"/>
              </a:ext>
            </a:extLst>
          </p:cNvPr>
          <p:cNvSpPr>
            <a:spLocks noGrp="1"/>
          </p:cNvSpPr>
          <p:nvPr>
            <p:ph type="title"/>
          </p:nvPr>
        </p:nvSpPr>
        <p:spPr>
          <a:xfrm>
            <a:off x="2231136" y="268448"/>
            <a:ext cx="7729728" cy="1057013"/>
          </a:xfrm>
        </p:spPr>
        <p:txBody>
          <a:bodyPr>
            <a:normAutofit/>
          </a:bodyPr>
          <a:lstStyle/>
          <a:p>
            <a:pPr>
              <a:defRPr/>
            </a:pPr>
            <a:r>
              <a:rPr lang="en-US" sz="4000" dirty="0">
                <a:solidFill>
                  <a:schemeClr val="tx1">
                    <a:lumMod val="50000"/>
                  </a:schemeClr>
                </a:solidFill>
              </a:rPr>
              <a:t>Graves’ Disease</a:t>
            </a:r>
          </a:p>
        </p:txBody>
      </p:sp>
      <p:pic>
        <p:nvPicPr>
          <p:cNvPr id="162819" name="Content Placeholder 5">
            <a:extLst>
              <a:ext uri="{FF2B5EF4-FFF2-40B4-BE49-F238E27FC236}">
                <a16:creationId xmlns:a16="http://schemas.microsoft.com/office/drawing/2014/main" id="{03F37015-84E1-56C1-14A7-11BCF9A6F8E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1136" y="2361588"/>
            <a:ext cx="7415868" cy="3101975"/>
          </a:xfrm>
        </p:spPr>
      </p:pic>
    </p:spTree>
    <p:extLst>
      <p:ext uri="{BB962C8B-B14F-4D97-AF65-F5344CB8AC3E}">
        <p14:creationId xmlns:p14="http://schemas.microsoft.com/office/powerpoint/2010/main" val="673546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8342B124-1961-F6A8-408E-F8CFED3E88B2}"/>
              </a:ext>
            </a:extLst>
          </p:cNvPr>
          <p:cNvSpPr>
            <a:spLocks noGrp="1" noChangeArrowheads="1"/>
          </p:cNvSpPr>
          <p:nvPr>
            <p:ph type="title"/>
          </p:nvPr>
        </p:nvSpPr>
        <p:spPr>
          <a:xfrm>
            <a:off x="2231136" y="234892"/>
            <a:ext cx="7729728" cy="1241570"/>
          </a:xfrm>
        </p:spPr>
        <p:txBody>
          <a:bodyPr>
            <a:normAutofit/>
          </a:bodyPr>
          <a:lstStyle/>
          <a:p>
            <a:pPr eaLnBrk="1" hangingPunct="1">
              <a:defRPr/>
            </a:pPr>
            <a:r>
              <a:rPr lang="en-US" sz="4000" dirty="0">
                <a:solidFill>
                  <a:schemeClr val="tx1">
                    <a:lumMod val="50000"/>
                  </a:schemeClr>
                </a:solidFill>
              </a:rPr>
              <a:t>Thyroiditis</a:t>
            </a:r>
          </a:p>
        </p:txBody>
      </p:sp>
      <p:sp>
        <p:nvSpPr>
          <p:cNvPr id="57347" name="Rectangle 3">
            <a:extLst>
              <a:ext uri="{FF2B5EF4-FFF2-40B4-BE49-F238E27FC236}">
                <a16:creationId xmlns:a16="http://schemas.microsoft.com/office/drawing/2014/main" id="{A1A7FF46-8807-84C5-20E8-FBCDF6FC0BE6}"/>
              </a:ext>
            </a:extLst>
          </p:cNvPr>
          <p:cNvSpPr>
            <a:spLocks noGrp="1" noChangeArrowheads="1"/>
          </p:cNvSpPr>
          <p:nvPr>
            <p:ph idx="1"/>
          </p:nvPr>
        </p:nvSpPr>
        <p:spPr>
          <a:xfrm>
            <a:off x="2231136" y="1853968"/>
            <a:ext cx="7729728" cy="3886060"/>
          </a:xfrm>
        </p:spPr>
        <p:txBody>
          <a:bodyPr/>
          <a:lstStyle/>
          <a:p>
            <a:pPr>
              <a:defRPr/>
            </a:pPr>
            <a:r>
              <a:rPr lang="en-US" sz="2400" dirty="0"/>
              <a:t>Inflammation of thyroid causing swelling and tenderness</a:t>
            </a:r>
          </a:p>
          <a:p>
            <a:pPr eaLnBrk="1" hangingPunct="1">
              <a:buFont typeface="Wingdings" panose="05000000000000000000" pitchFamily="2" charset="2"/>
              <a:buNone/>
              <a:defRPr/>
            </a:pPr>
            <a:r>
              <a:rPr lang="en-US" sz="2400" dirty="0"/>
              <a:t>Types:</a:t>
            </a:r>
          </a:p>
          <a:p>
            <a:pPr eaLnBrk="1" hangingPunct="1">
              <a:defRPr/>
            </a:pPr>
            <a:r>
              <a:rPr lang="en-US" sz="2400" dirty="0"/>
              <a:t>Acute suppurative thyroiditis</a:t>
            </a:r>
          </a:p>
          <a:p>
            <a:pPr eaLnBrk="1" hangingPunct="1">
              <a:defRPr/>
            </a:pPr>
            <a:r>
              <a:rPr lang="en-US" sz="2400" dirty="0"/>
              <a:t>Subacute granulomatous thyroiditis (de Quervain’s disease)</a:t>
            </a:r>
          </a:p>
          <a:p>
            <a:pPr eaLnBrk="1" hangingPunct="1">
              <a:defRPr/>
            </a:pPr>
            <a:r>
              <a:rPr lang="en-US" sz="2400" dirty="0"/>
              <a:t>Chronic lymphocytic thyroiditis (Hashimoto’s disease)</a:t>
            </a:r>
          </a:p>
          <a:p>
            <a:pPr eaLnBrk="1" hangingPunct="1">
              <a:buFont typeface="Wingdings" panose="05000000000000000000" pitchFamily="2" charset="2"/>
              <a:buNone/>
              <a:defRPr/>
            </a:pPr>
            <a:endParaRPr lang="en-US" dirty="0">
              <a:solidFill>
                <a:srgbClr val="FFC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5E76B761-8E55-B421-4EE4-06435E9FE69D}"/>
              </a:ext>
            </a:extLst>
          </p:cNvPr>
          <p:cNvSpPr>
            <a:spLocks noGrp="1" noChangeArrowheads="1"/>
          </p:cNvSpPr>
          <p:nvPr>
            <p:ph type="title"/>
          </p:nvPr>
        </p:nvSpPr>
        <p:spPr>
          <a:xfrm>
            <a:off x="2231136" y="268448"/>
            <a:ext cx="7729728" cy="1400961"/>
          </a:xfrm>
        </p:spPr>
        <p:txBody>
          <a:bodyPr>
            <a:normAutofit fontScale="90000"/>
          </a:bodyPr>
          <a:lstStyle/>
          <a:p>
            <a:pPr eaLnBrk="1" hangingPunct="1">
              <a:defRPr/>
            </a:pPr>
            <a:r>
              <a:rPr lang="en-US" sz="4000" dirty="0">
                <a:solidFill>
                  <a:schemeClr val="tx1">
                    <a:lumMod val="50000"/>
                  </a:schemeClr>
                </a:solidFill>
              </a:rPr>
              <a:t>Subacute Thyroiditis </a:t>
            </a:r>
            <a:br>
              <a:rPr lang="en-US" sz="4000" dirty="0">
                <a:solidFill>
                  <a:schemeClr val="tx1">
                    <a:lumMod val="50000"/>
                  </a:schemeClr>
                </a:solidFill>
              </a:rPr>
            </a:br>
            <a:r>
              <a:rPr lang="en-US" sz="4000" dirty="0">
                <a:solidFill>
                  <a:schemeClr val="tx1">
                    <a:lumMod val="50000"/>
                  </a:schemeClr>
                </a:solidFill>
              </a:rPr>
              <a:t>(de Quervain’s)</a:t>
            </a:r>
            <a:r>
              <a:rPr lang="en-US" sz="4000" b="1" dirty="0">
                <a:solidFill>
                  <a:schemeClr val="tx1">
                    <a:lumMod val="50000"/>
                  </a:schemeClr>
                </a:solidFill>
              </a:rPr>
              <a:t> </a:t>
            </a:r>
            <a:endParaRPr lang="en-US" sz="4000" dirty="0">
              <a:solidFill>
                <a:schemeClr val="tx1">
                  <a:lumMod val="50000"/>
                </a:schemeClr>
              </a:solidFill>
            </a:endParaRPr>
          </a:p>
        </p:txBody>
      </p:sp>
      <p:sp>
        <p:nvSpPr>
          <p:cNvPr id="58371" name="Rectangle 3">
            <a:extLst>
              <a:ext uri="{FF2B5EF4-FFF2-40B4-BE49-F238E27FC236}">
                <a16:creationId xmlns:a16="http://schemas.microsoft.com/office/drawing/2014/main" id="{A15CED5E-2B93-75BE-F0AB-5EE840FA7706}"/>
              </a:ext>
            </a:extLst>
          </p:cNvPr>
          <p:cNvSpPr>
            <a:spLocks noGrp="1" noChangeArrowheads="1"/>
          </p:cNvSpPr>
          <p:nvPr>
            <p:ph idx="1"/>
          </p:nvPr>
        </p:nvSpPr>
        <p:spPr>
          <a:xfrm>
            <a:off x="1981200" y="1981200"/>
            <a:ext cx="8229600" cy="4114800"/>
          </a:xfrm>
        </p:spPr>
        <p:txBody>
          <a:bodyPr/>
          <a:lstStyle/>
          <a:p>
            <a:pPr>
              <a:lnSpc>
                <a:spcPct val="80000"/>
              </a:lnSpc>
              <a:spcBef>
                <a:spcPts val="0"/>
              </a:spcBef>
              <a:defRPr/>
            </a:pPr>
            <a:r>
              <a:rPr lang="en-US" sz="2400" dirty="0"/>
              <a:t>Caused by viral infection of thyroid</a:t>
            </a:r>
          </a:p>
          <a:p>
            <a:pPr marL="0" indent="0">
              <a:lnSpc>
                <a:spcPct val="80000"/>
              </a:lnSpc>
              <a:spcBef>
                <a:spcPts val="0"/>
              </a:spcBef>
              <a:buNone/>
              <a:defRPr/>
            </a:pPr>
            <a:endParaRPr lang="en-US" sz="2400" dirty="0"/>
          </a:p>
          <a:p>
            <a:pPr>
              <a:lnSpc>
                <a:spcPct val="80000"/>
              </a:lnSpc>
              <a:spcBef>
                <a:spcPts val="0"/>
              </a:spcBef>
              <a:defRPr/>
            </a:pPr>
            <a:r>
              <a:rPr lang="en-US" sz="2400" dirty="0"/>
              <a:t>Gradual or fairly abrupt onset, pain may be severe</a:t>
            </a:r>
          </a:p>
          <a:p>
            <a:pPr>
              <a:lnSpc>
                <a:spcPct val="80000"/>
              </a:lnSpc>
              <a:spcBef>
                <a:spcPts val="0"/>
              </a:spcBef>
              <a:defRPr/>
            </a:pPr>
            <a:endParaRPr lang="en-US" sz="2400" dirty="0"/>
          </a:p>
          <a:p>
            <a:pPr>
              <a:lnSpc>
                <a:spcPct val="80000"/>
              </a:lnSpc>
              <a:spcBef>
                <a:spcPts val="0"/>
              </a:spcBef>
              <a:defRPr/>
            </a:pPr>
            <a:r>
              <a:rPr lang="en-US" sz="2400" dirty="0"/>
              <a:t>May cause transient hyperthyroidism, but in period of weeks or months swelling and pain subside and gland functions normally</a:t>
            </a:r>
          </a:p>
          <a:p>
            <a:pPr>
              <a:lnSpc>
                <a:spcPct val="80000"/>
              </a:lnSpc>
              <a:spcBef>
                <a:spcPts val="0"/>
              </a:spcBef>
              <a:buNone/>
              <a:defRPr/>
            </a:pPr>
            <a:r>
              <a:rPr lang="en-US" sz="2400" dirty="0"/>
              <a:t> </a:t>
            </a:r>
          </a:p>
          <a:p>
            <a:pPr>
              <a:lnSpc>
                <a:spcPct val="80000"/>
              </a:lnSpc>
              <a:spcBef>
                <a:spcPts val="0"/>
              </a:spcBef>
              <a:defRPr/>
            </a:pPr>
            <a:r>
              <a:rPr lang="en-US" sz="2400" dirty="0"/>
              <a:t>Gland may appear enlarged and hypoechoic with normal or decreased vascularity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90F66-552A-3301-70BF-10B10DB49CF3}"/>
              </a:ext>
            </a:extLst>
          </p:cNvPr>
          <p:cNvSpPr>
            <a:spLocks noGrp="1"/>
          </p:cNvSpPr>
          <p:nvPr>
            <p:ph type="title"/>
          </p:nvPr>
        </p:nvSpPr>
        <p:spPr>
          <a:xfrm>
            <a:off x="2231136" y="151002"/>
            <a:ext cx="7729728" cy="1174459"/>
          </a:xfrm>
        </p:spPr>
        <p:txBody>
          <a:bodyPr>
            <a:noAutofit/>
          </a:bodyPr>
          <a:lstStyle/>
          <a:p>
            <a:r>
              <a:rPr lang="en-US" sz="4000" dirty="0"/>
              <a:t>Subacute thyroiditis (De </a:t>
            </a:r>
            <a:r>
              <a:rPr lang="en-US" sz="4000" dirty="0" err="1"/>
              <a:t>quervain’s</a:t>
            </a:r>
            <a:r>
              <a:rPr lang="en-US" sz="4000" dirty="0"/>
              <a:t>) (cont’d)</a:t>
            </a:r>
          </a:p>
        </p:txBody>
      </p:sp>
      <p:sp>
        <p:nvSpPr>
          <p:cNvPr id="3" name="Content Placeholder 2">
            <a:extLst>
              <a:ext uri="{FF2B5EF4-FFF2-40B4-BE49-F238E27FC236}">
                <a16:creationId xmlns:a16="http://schemas.microsoft.com/office/drawing/2014/main" id="{F12D40F4-7EB1-A51C-FE21-AF7250CE22C8}"/>
              </a:ext>
            </a:extLst>
          </p:cNvPr>
          <p:cNvSpPr>
            <a:spLocks noGrp="1"/>
          </p:cNvSpPr>
          <p:nvPr>
            <p:ph idx="1"/>
          </p:nvPr>
        </p:nvSpPr>
        <p:spPr>
          <a:xfrm>
            <a:off x="2231136" y="1694576"/>
            <a:ext cx="7729728" cy="4045452"/>
          </a:xfrm>
        </p:spPr>
        <p:txBody>
          <a:bodyPr>
            <a:normAutofit/>
          </a:bodyPr>
          <a:lstStyle/>
          <a:p>
            <a:r>
              <a:rPr lang="en-US" sz="2400" dirty="0"/>
              <a:t>Clinical findings:</a:t>
            </a:r>
          </a:p>
          <a:p>
            <a:pPr lvl="1"/>
            <a:r>
              <a:rPr lang="en-US" sz="2400" dirty="0"/>
              <a:t>Dysphagia</a:t>
            </a:r>
          </a:p>
          <a:p>
            <a:pPr lvl="1"/>
            <a:r>
              <a:rPr lang="en-US" sz="2400" dirty="0"/>
              <a:t>Fever</a:t>
            </a:r>
          </a:p>
          <a:p>
            <a:pPr lvl="1"/>
            <a:r>
              <a:rPr lang="en-US" sz="2400" dirty="0"/>
              <a:t>Neck pain (may be sudden and severe)</a:t>
            </a:r>
          </a:p>
          <a:p>
            <a:pPr lvl="1"/>
            <a:r>
              <a:rPr lang="en-US" sz="2400" dirty="0"/>
              <a:t>Tenderness</a:t>
            </a:r>
          </a:p>
          <a:p>
            <a:pPr lvl="1"/>
            <a:r>
              <a:rPr lang="en-US" sz="2400" dirty="0"/>
              <a:t>Enlargement</a:t>
            </a:r>
          </a:p>
          <a:p>
            <a:pPr lvl="1"/>
            <a:r>
              <a:rPr lang="en-US" sz="2400" dirty="0"/>
              <a:t>Malaise/fatigue</a:t>
            </a:r>
          </a:p>
          <a:p>
            <a:pPr lvl="1"/>
            <a:r>
              <a:rPr lang="en-US" sz="2400" dirty="0"/>
              <a:t>Increased sedimentation rate</a:t>
            </a:r>
          </a:p>
        </p:txBody>
      </p:sp>
    </p:spTree>
    <p:extLst>
      <p:ext uri="{BB962C8B-B14F-4D97-AF65-F5344CB8AC3E}">
        <p14:creationId xmlns:p14="http://schemas.microsoft.com/office/powerpoint/2010/main" val="337057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anim calcmode="lin" valueType="num">
                                      <p:cBhvr>
                                        <p:cTn id="2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anim calcmode="lin" valueType="num">
                                      <p:cBhvr>
                                        <p:cTn id="3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1000"/>
                                        <p:tgtEl>
                                          <p:spTgt spid="3">
                                            <p:txEl>
                                              <p:pRg st="7" end="7"/>
                                            </p:txEl>
                                          </p:spTgt>
                                        </p:tgtEl>
                                      </p:cBhvr>
                                    </p:animEffect>
                                    <p:anim calcmode="lin" valueType="num">
                                      <p:cBhvr>
                                        <p:cTn id="3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7861DC5C-FAA1-3DBB-7B72-E45E55EA9B3E}"/>
              </a:ext>
            </a:extLst>
          </p:cNvPr>
          <p:cNvSpPr>
            <a:spLocks noGrp="1" noChangeArrowheads="1"/>
          </p:cNvSpPr>
          <p:nvPr>
            <p:ph type="title"/>
          </p:nvPr>
        </p:nvSpPr>
        <p:spPr>
          <a:xfrm>
            <a:off x="1981200" y="192947"/>
            <a:ext cx="8229600" cy="1102453"/>
          </a:xfrm>
        </p:spPr>
        <p:txBody>
          <a:bodyPr>
            <a:normAutofit fontScale="90000"/>
          </a:bodyPr>
          <a:lstStyle/>
          <a:p>
            <a:pPr eaLnBrk="1" hangingPunct="1">
              <a:defRPr/>
            </a:pPr>
            <a:r>
              <a:rPr lang="en-US" sz="4000" dirty="0">
                <a:solidFill>
                  <a:schemeClr val="tx1">
                    <a:lumMod val="50000"/>
                  </a:schemeClr>
                </a:solidFill>
              </a:rPr>
              <a:t>Subacute Thyroiditis </a:t>
            </a:r>
            <a:br>
              <a:rPr lang="en-US" sz="4000" dirty="0">
                <a:solidFill>
                  <a:schemeClr val="tx1">
                    <a:lumMod val="50000"/>
                  </a:schemeClr>
                </a:solidFill>
              </a:rPr>
            </a:br>
            <a:r>
              <a:rPr lang="en-US" sz="4000" dirty="0">
                <a:solidFill>
                  <a:schemeClr val="tx1">
                    <a:lumMod val="50000"/>
                  </a:schemeClr>
                </a:solidFill>
              </a:rPr>
              <a:t>(de Quervain’s)</a:t>
            </a:r>
            <a:r>
              <a:rPr lang="en-US" sz="4000" b="1" dirty="0">
                <a:solidFill>
                  <a:schemeClr val="tx1">
                    <a:lumMod val="50000"/>
                  </a:schemeClr>
                </a:solidFill>
              </a:rPr>
              <a:t> </a:t>
            </a:r>
            <a:endParaRPr lang="en-US" sz="4000" dirty="0">
              <a:solidFill>
                <a:schemeClr val="tx1">
                  <a:lumMod val="50000"/>
                </a:schemeClr>
              </a:solidFill>
            </a:endParaRPr>
          </a:p>
        </p:txBody>
      </p:sp>
      <p:sp>
        <p:nvSpPr>
          <p:cNvPr id="138245" name="Rectangle 3">
            <a:extLst>
              <a:ext uri="{FF2B5EF4-FFF2-40B4-BE49-F238E27FC236}">
                <a16:creationId xmlns:a16="http://schemas.microsoft.com/office/drawing/2014/main" id="{CA896767-61F5-FBDA-C896-08829E870A52}"/>
              </a:ext>
            </a:extLst>
          </p:cNvPr>
          <p:cNvSpPr>
            <a:spLocks noGrp="1" noChangeArrowheads="1"/>
          </p:cNvSpPr>
          <p:nvPr>
            <p:ph idx="1"/>
          </p:nvPr>
        </p:nvSpPr>
        <p:spPr>
          <a:xfrm>
            <a:off x="1981199" y="1600200"/>
            <a:ext cx="8454705" cy="4951602"/>
          </a:xfrm>
        </p:spPr>
        <p:txBody>
          <a:bodyPr>
            <a:normAutofit lnSpcReduction="10000"/>
          </a:bodyPr>
          <a:lstStyle/>
          <a:p>
            <a:pPr marL="0" indent="0" algn="ctr">
              <a:buNone/>
            </a:pPr>
            <a:endParaRPr lang="en-US" altLang="en-US" sz="1800" dirty="0"/>
          </a:p>
          <a:p>
            <a:pPr marL="0" indent="0" algn="ctr">
              <a:buNone/>
            </a:pPr>
            <a:endParaRPr lang="en-US" altLang="en-US" sz="1800" dirty="0"/>
          </a:p>
          <a:p>
            <a:pPr marL="0" indent="0" algn="ctr">
              <a:buNone/>
            </a:pPr>
            <a:endParaRPr lang="en-US" altLang="en-US" sz="1800" dirty="0"/>
          </a:p>
          <a:p>
            <a:pPr marL="0" indent="0" algn="ctr">
              <a:buNone/>
            </a:pPr>
            <a:endParaRPr lang="en-US" altLang="en-US" sz="1800" dirty="0"/>
          </a:p>
          <a:p>
            <a:pPr marL="0" indent="0" algn="ctr">
              <a:buNone/>
            </a:pPr>
            <a:endParaRPr lang="en-US" altLang="en-US" sz="1800" dirty="0"/>
          </a:p>
          <a:p>
            <a:pPr marL="0" indent="0" algn="ctr">
              <a:buNone/>
            </a:pPr>
            <a:endParaRPr lang="en-US" altLang="en-US" sz="1800" dirty="0"/>
          </a:p>
          <a:p>
            <a:pPr marL="0" indent="0" algn="ctr">
              <a:buNone/>
            </a:pPr>
            <a:endParaRPr lang="en-US" altLang="en-US" sz="1800" dirty="0"/>
          </a:p>
          <a:p>
            <a:pPr marL="0" indent="0" algn="ctr">
              <a:buNone/>
            </a:pPr>
            <a:endParaRPr lang="en-US" altLang="en-US" sz="1800" dirty="0"/>
          </a:p>
          <a:p>
            <a:pPr marL="0" indent="0" algn="ctr">
              <a:buNone/>
            </a:pPr>
            <a:endParaRPr lang="en-US" altLang="en-US" sz="1800" dirty="0"/>
          </a:p>
          <a:p>
            <a:pPr marL="0" indent="0" algn="ctr">
              <a:buNone/>
            </a:pPr>
            <a:endParaRPr lang="en-US" altLang="en-US" sz="1800" dirty="0"/>
          </a:p>
          <a:p>
            <a:pPr marL="0" indent="0" algn="ctr">
              <a:buNone/>
            </a:pPr>
            <a:r>
              <a:rPr lang="en-US" altLang="en-US" sz="1900" dirty="0"/>
              <a:t>Subacute thyroiditis may demonstrate an enlarged and hypoechoic thyroid with normal or decreased vascularity secondary to diffuse edema of the gland. The process could also present as focal hypoechoic regions within the thyroid gland.</a:t>
            </a:r>
          </a:p>
        </p:txBody>
      </p:sp>
      <p:pic>
        <p:nvPicPr>
          <p:cNvPr id="138244" name="Picture 1">
            <a:extLst>
              <a:ext uri="{FF2B5EF4-FFF2-40B4-BE49-F238E27FC236}">
                <a16:creationId xmlns:a16="http://schemas.microsoft.com/office/drawing/2014/main" id="{7B084652-A51F-A592-B85C-787BE617F3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59310" y="1822450"/>
            <a:ext cx="6358855"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33B6527A-EAE2-849F-3716-B5ACA8B414D0}"/>
              </a:ext>
            </a:extLst>
          </p:cNvPr>
          <p:cNvSpPr>
            <a:spLocks noGrp="1" noChangeArrowheads="1"/>
          </p:cNvSpPr>
          <p:nvPr>
            <p:ph type="title"/>
          </p:nvPr>
        </p:nvSpPr>
        <p:spPr>
          <a:xfrm>
            <a:off x="2231136" y="209725"/>
            <a:ext cx="7729728" cy="1199625"/>
          </a:xfrm>
        </p:spPr>
        <p:txBody>
          <a:bodyPr>
            <a:normAutofit/>
          </a:bodyPr>
          <a:lstStyle/>
          <a:p>
            <a:pPr eaLnBrk="1" hangingPunct="1">
              <a:defRPr/>
            </a:pPr>
            <a:r>
              <a:rPr lang="en-US" sz="4000" dirty="0">
                <a:solidFill>
                  <a:schemeClr val="tx1">
                    <a:lumMod val="50000"/>
                  </a:schemeClr>
                </a:solidFill>
              </a:rPr>
              <a:t>Hashimoto’s Thyroiditis </a:t>
            </a:r>
          </a:p>
        </p:txBody>
      </p:sp>
      <p:sp>
        <p:nvSpPr>
          <p:cNvPr id="59395" name="Rectangle 3">
            <a:extLst>
              <a:ext uri="{FF2B5EF4-FFF2-40B4-BE49-F238E27FC236}">
                <a16:creationId xmlns:a16="http://schemas.microsoft.com/office/drawing/2014/main" id="{E37B1715-1295-D8BA-A621-B4DBCCDF9AC2}"/>
              </a:ext>
            </a:extLst>
          </p:cNvPr>
          <p:cNvSpPr>
            <a:spLocks noGrp="1" noChangeArrowheads="1"/>
          </p:cNvSpPr>
          <p:nvPr>
            <p:ph idx="1"/>
          </p:nvPr>
        </p:nvSpPr>
        <p:spPr>
          <a:xfrm>
            <a:off x="2231136" y="1812022"/>
            <a:ext cx="7729728" cy="3928006"/>
          </a:xfrm>
        </p:spPr>
        <p:txBody>
          <a:bodyPr>
            <a:normAutofit/>
          </a:bodyPr>
          <a:lstStyle/>
          <a:p>
            <a:pPr marL="0" indent="0">
              <a:lnSpc>
                <a:spcPct val="80000"/>
              </a:lnSpc>
              <a:spcBef>
                <a:spcPts val="0"/>
              </a:spcBef>
              <a:buNone/>
              <a:defRPr/>
            </a:pPr>
            <a:r>
              <a:rPr lang="en-US" sz="2400" dirty="0"/>
              <a:t> *Most common form of thyroiditis</a:t>
            </a:r>
          </a:p>
          <a:p>
            <a:pPr>
              <a:lnSpc>
                <a:spcPct val="80000"/>
              </a:lnSpc>
              <a:spcBef>
                <a:spcPts val="0"/>
              </a:spcBef>
              <a:defRPr/>
            </a:pPr>
            <a:endParaRPr lang="en-US" sz="2400" dirty="0"/>
          </a:p>
          <a:p>
            <a:pPr>
              <a:lnSpc>
                <a:spcPct val="80000"/>
              </a:lnSpc>
              <a:spcBef>
                <a:spcPts val="0"/>
              </a:spcBef>
              <a:defRPr/>
            </a:pPr>
            <a:r>
              <a:rPr lang="en-US" sz="2400" dirty="0"/>
              <a:t>Characterized by destructive autoimmune disorder, which leads to chronic inflammation of thyroid</a:t>
            </a:r>
          </a:p>
          <a:p>
            <a:pPr>
              <a:lnSpc>
                <a:spcPct val="80000"/>
              </a:lnSpc>
              <a:spcBef>
                <a:spcPts val="0"/>
              </a:spcBef>
              <a:defRPr/>
            </a:pPr>
            <a:endParaRPr lang="en-US" sz="2400" dirty="0"/>
          </a:p>
          <a:p>
            <a:pPr>
              <a:lnSpc>
                <a:spcPct val="80000"/>
              </a:lnSpc>
              <a:spcBef>
                <a:spcPts val="0"/>
              </a:spcBef>
              <a:defRPr/>
            </a:pPr>
            <a:r>
              <a:rPr lang="en-US" sz="2400" dirty="0"/>
              <a:t>Entire gland involved with inflammatory reaction; enlargement not necessarily symmetric</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7911D-5197-CCB5-F897-4964996A586F}"/>
              </a:ext>
            </a:extLst>
          </p:cNvPr>
          <p:cNvSpPr>
            <a:spLocks noGrp="1"/>
          </p:cNvSpPr>
          <p:nvPr>
            <p:ph type="title"/>
          </p:nvPr>
        </p:nvSpPr>
        <p:spPr>
          <a:xfrm>
            <a:off x="2231136" y="218114"/>
            <a:ext cx="7729728" cy="1275126"/>
          </a:xfrm>
        </p:spPr>
        <p:txBody>
          <a:bodyPr>
            <a:noAutofit/>
          </a:bodyPr>
          <a:lstStyle/>
          <a:p>
            <a:r>
              <a:rPr lang="en-US" sz="4000" dirty="0"/>
              <a:t>Hashimoto’s thyroiditis (cont’d):</a:t>
            </a:r>
          </a:p>
        </p:txBody>
      </p:sp>
      <p:sp>
        <p:nvSpPr>
          <p:cNvPr id="3" name="Content Placeholder 2">
            <a:extLst>
              <a:ext uri="{FF2B5EF4-FFF2-40B4-BE49-F238E27FC236}">
                <a16:creationId xmlns:a16="http://schemas.microsoft.com/office/drawing/2014/main" id="{3B820717-EEF1-BC3E-264D-246B648F3D87}"/>
              </a:ext>
            </a:extLst>
          </p:cNvPr>
          <p:cNvSpPr>
            <a:spLocks noGrp="1"/>
          </p:cNvSpPr>
          <p:nvPr>
            <p:ph idx="1"/>
          </p:nvPr>
        </p:nvSpPr>
        <p:spPr>
          <a:xfrm>
            <a:off x="2231136" y="1887524"/>
            <a:ext cx="7729728" cy="3852504"/>
          </a:xfrm>
        </p:spPr>
        <p:txBody>
          <a:bodyPr/>
          <a:lstStyle/>
          <a:p>
            <a:r>
              <a:rPr lang="en-US" sz="2400" dirty="0"/>
              <a:t>Clinical findings:</a:t>
            </a:r>
          </a:p>
          <a:p>
            <a:pPr lvl="1"/>
            <a:r>
              <a:rPr lang="en-US" sz="2400" dirty="0"/>
              <a:t>Usually painless (may develop pain over time)</a:t>
            </a:r>
          </a:p>
          <a:p>
            <a:pPr lvl="1"/>
            <a:r>
              <a:rPr lang="en-US" sz="2400" dirty="0"/>
              <a:t>Diffusely enlarged gland in young or middle-aged female</a:t>
            </a:r>
          </a:p>
          <a:p>
            <a:pPr lvl="1"/>
            <a:r>
              <a:rPr lang="en-US" sz="2400" dirty="0"/>
              <a:t>Labs show low T3 and T4, but elevated TSH</a:t>
            </a:r>
          </a:p>
          <a:p>
            <a:pPr>
              <a:lnSpc>
                <a:spcPct val="80000"/>
              </a:lnSpc>
              <a:spcBef>
                <a:spcPts val="0"/>
              </a:spcBef>
              <a:defRPr/>
            </a:pPr>
            <a:endParaRPr lang="en-US" sz="2400" dirty="0"/>
          </a:p>
          <a:p>
            <a:pPr marL="457200" lvl="2" indent="0">
              <a:buNone/>
            </a:pPr>
            <a:endParaRPr lang="en-US" dirty="0"/>
          </a:p>
        </p:txBody>
      </p:sp>
    </p:spTree>
    <p:extLst>
      <p:ext uri="{BB962C8B-B14F-4D97-AF65-F5344CB8AC3E}">
        <p14:creationId xmlns:p14="http://schemas.microsoft.com/office/powerpoint/2010/main" val="1954437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arcel">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8572</TotalTime>
  <Words>4295</Words>
  <Application>Microsoft Office PowerPoint</Application>
  <PresentationFormat>Widescreen</PresentationFormat>
  <Paragraphs>849</Paragraphs>
  <Slides>124</Slides>
  <Notes>70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124</vt:i4>
      </vt:variant>
    </vt:vector>
  </HeadingPairs>
  <TitlesOfParts>
    <vt:vector size="132" baseType="lpstr">
      <vt:lpstr>Arial</vt:lpstr>
      <vt:lpstr>Calibri</vt:lpstr>
      <vt:lpstr>Gill Sans MT</vt:lpstr>
      <vt:lpstr>inherit</vt:lpstr>
      <vt:lpstr>Tahoma</vt:lpstr>
      <vt:lpstr>Times New Roman</vt:lpstr>
      <vt:lpstr>Wingdings</vt:lpstr>
      <vt:lpstr>Parcel</vt:lpstr>
      <vt:lpstr>The THYROID GLAND</vt:lpstr>
      <vt:lpstr>Objectives:</vt:lpstr>
      <vt:lpstr>Embryology</vt:lpstr>
      <vt:lpstr>Anatomy of the Thyroid Gland</vt:lpstr>
      <vt:lpstr>Anatomic Variations</vt:lpstr>
      <vt:lpstr>Anatomy of the Thyroid Gland</vt:lpstr>
      <vt:lpstr>Size</vt:lpstr>
      <vt:lpstr>Volume</vt:lpstr>
      <vt:lpstr>Relational Anatomy</vt:lpstr>
      <vt:lpstr>Relatial</vt:lpstr>
      <vt:lpstr>Relational Anatomy</vt:lpstr>
      <vt:lpstr>Relational Anatomy (cont’d)</vt:lpstr>
      <vt:lpstr>Relational Anatomy (cont’d)</vt:lpstr>
      <vt:lpstr>Blood Supply</vt:lpstr>
      <vt:lpstr>Physiology and Labs</vt:lpstr>
      <vt:lpstr>Physiology and Labs (cont’d) </vt:lpstr>
      <vt:lpstr>Physiology and Labs (cont’d)</vt:lpstr>
      <vt:lpstr>Hypothyroidism </vt:lpstr>
      <vt:lpstr>Hyperthyroidism </vt:lpstr>
      <vt:lpstr> Thyroid Function Tests</vt:lpstr>
      <vt:lpstr> Thyroid Function tests</vt:lpstr>
      <vt:lpstr>Indications for A thyroid ultrasound</vt:lpstr>
      <vt:lpstr>Sonographic Evaluation of the Thyroid gland</vt:lpstr>
      <vt:lpstr>Sonographic Evaluation of the Thyroid: Sagittal</vt:lpstr>
      <vt:lpstr>Sonographic Evaluation of the Thyroid: Transverse</vt:lpstr>
      <vt:lpstr>PowerPoint Presentation</vt:lpstr>
      <vt:lpstr>PowerPoint Presentation</vt:lpstr>
      <vt:lpstr>PowerPoint Presentation</vt:lpstr>
      <vt:lpstr>PowerPoint Presentation</vt:lpstr>
      <vt:lpstr>PowerPoint Presentation</vt:lpstr>
      <vt:lpstr>Thyroid protocol</vt:lpstr>
      <vt:lpstr>Thyroid pathology</vt:lpstr>
      <vt:lpstr>Role of Ultrasound</vt:lpstr>
      <vt:lpstr>Thyroid nodules </vt:lpstr>
      <vt:lpstr>Sonographic findings</vt:lpstr>
      <vt:lpstr>Hyperplasia and Goiter  </vt:lpstr>
      <vt:lpstr>Multinodular Goiter (MNG) </vt:lpstr>
      <vt:lpstr>MNG (cont’d)</vt:lpstr>
      <vt:lpstr>MNG (cont’d)</vt:lpstr>
      <vt:lpstr>Multinodular Goiter </vt:lpstr>
      <vt:lpstr>MNG</vt:lpstr>
      <vt:lpstr>MNG</vt:lpstr>
      <vt:lpstr>MNG (cont’d)</vt:lpstr>
      <vt:lpstr>Multinodular Goiter</vt:lpstr>
      <vt:lpstr>MNG</vt:lpstr>
      <vt:lpstr>Thyroid Cyst </vt:lpstr>
      <vt:lpstr>Thyroid Cyst</vt:lpstr>
      <vt:lpstr>PowerPoint Presentation</vt:lpstr>
      <vt:lpstr>Adenoma</vt:lpstr>
      <vt:lpstr>Adenoma</vt:lpstr>
      <vt:lpstr>Adenoma (cont’d)</vt:lpstr>
      <vt:lpstr>Adenoma</vt:lpstr>
      <vt:lpstr>Adenoma</vt:lpstr>
      <vt:lpstr>Thyroid Imaging Reporting &amp; Data system  (TI-RADS)</vt:lpstr>
      <vt:lpstr>TI- RADS (cont’d)</vt:lpstr>
      <vt:lpstr>PowerPoint Presentation</vt:lpstr>
      <vt:lpstr>Malignant lesions</vt:lpstr>
      <vt:lpstr>Malignant Lesions</vt:lpstr>
      <vt:lpstr>Malignant Lesions (cont’d)</vt:lpstr>
      <vt:lpstr>Malignant Lesions (cont’d)</vt:lpstr>
      <vt:lpstr>Papillary Carcinoma </vt:lpstr>
      <vt:lpstr>Papillary Carcinoma</vt:lpstr>
      <vt:lpstr>Papillary Carcinoma (cont’d) </vt:lpstr>
      <vt:lpstr>Papillary carcinoma (cont’d)</vt:lpstr>
      <vt:lpstr>Papillary Carcinoma</vt:lpstr>
      <vt:lpstr>Papillary Carcinoma</vt:lpstr>
      <vt:lpstr>Follicular Carcinoma </vt:lpstr>
      <vt:lpstr>Follicular Carcinoma</vt:lpstr>
      <vt:lpstr>Follicular Carcinoma (cont’d)</vt:lpstr>
      <vt:lpstr>Follicular Carcinoma</vt:lpstr>
      <vt:lpstr>Medullary Carcinoma </vt:lpstr>
      <vt:lpstr>Medullary Carcinoma</vt:lpstr>
      <vt:lpstr>Medullary Carcinoma (cont’d)</vt:lpstr>
      <vt:lpstr>Medullary Carcinoma</vt:lpstr>
      <vt:lpstr>Anaplastic Carcinoma </vt:lpstr>
      <vt:lpstr>Anaplastic carcinoma (cont’d)</vt:lpstr>
      <vt:lpstr>Anaplastic Carcinoma </vt:lpstr>
      <vt:lpstr>Lymphoma </vt:lpstr>
      <vt:lpstr>Lymphoma (cont’d)</vt:lpstr>
      <vt:lpstr>Lymphoma</vt:lpstr>
      <vt:lpstr>Metastatic </vt:lpstr>
      <vt:lpstr>Lymph node mapping</vt:lpstr>
      <vt:lpstr>PowerPoint Presentation</vt:lpstr>
      <vt:lpstr>Lymph nodes</vt:lpstr>
      <vt:lpstr>Additional Imaging</vt:lpstr>
      <vt:lpstr>Elastography</vt:lpstr>
      <vt:lpstr>Diffuse thyroid disease</vt:lpstr>
      <vt:lpstr>Graves’ Disease</vt:lpstr>
      <vt:lpstr>Graves’ Disease (cont’d)</vt:lpstr>
      <vt:lpstr>Graves’ Disease</vt:lpstr>
      <vt:lpstr>Graves’ Disease (cont’d)</vt:lpstr>
      <vt:lpstr>Graves’ Disease</vt:lpstr>
      <vt:lpstr>Graves’ Disease</vt:lpstr>
      <vt:lpstr>Thyroiditis</vt:lpstr>
      <vt:lpstr>Subacute Thyroiditis  (de Quervain’s) </vt:lpstr>
      <vt:lpstr>Subacute thyroiditis (De quervain’s) (cont’d)</vt:lpstr>
      <vt:lpstr>Subacute Thyroiditis  (de Quervain’s) </vt:lpstr>
      <vt:lpstr>Hashimoto’s Thyroiditis </vt:lpstr>
      <vt:lpstr>Hashimoto’s thyroiditis (cont’d):</vt:lpstr>
      <vt:lpstr>Hashimoto’s Thyroiditis</vt:lpstr>
      <vt:lpstr>Hashimoto’s Thyroiditis</vt:lpstr>
      <vt:lpstr>Hashimoto’s Thyroiditis</vt:lpstr>
      <vt:lpstr>Hashimoto’s Thyroiditis</vt:lpstr>
      <vt:lpstr>Hashimoto’s Thyroiditis</vt:lpstr>
      <vt:lpstr>Miscellaneous Neck Masses</vt:lpstr>
      <vt:lpstr> Neck Masses</vt:lpstr>
      <vt:lpstr>Thyroglossal duct cyst</vt:lpstr>
      <vt:lpstr>Thyroglossal duct cyst(cont’d) </vt:lpstr>
      <vt:lpstr>Thyroglossal duct cyst</vt:lpstr>
      <vt:lpstr>Thyroglossal duct cyst</vt:lpstr>
      <vt:lpstr>Branchial cleft cyst</vt:lpstr>
      <vt:lpstr>Branchial cleft cyst</vt:lpstr>
      <vt:lpstr>Cystic hygroma</vt:lpstr>
      <vt:lpstr>Cystic hygroma (cont’d)</vt:lpstr>
      <vt:lpstr>Cystic hygroma (cont’d)</vt:lpstr>
      <vt:lpstr>PowerPoint Presentation</vt:lpstr>
      <vt:lpstr>Fibromatosis colli</vt:lpstr>
      <vt:lpstr>Fibromatosis colli</vt:lpstr>
      <vt:lpstr>Abscess</vt:lpstr>
      <vt:lpstr>Abscess</vt:lpstr>
      <vt:lpstr>lymphadenopathy</vt:lpstr>
      <vt:lpstr>lymphadenopathy</vt:lpstr>
      <vt:lpstr>Correlative imaging</vt:lpstr>
      <vt:lpstr>Review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Verdekal, Aubrey</dc:creator>
  <cp:lastModifiedBy>Verdekal, Aubrey</cp:lastModifiedBy>
  <cp:revision>21</cp:revision>
  <cp:lastPrinted>2024-04-29T16:57:26Z</cp:lastPrinted>
  <dcterms:created xsi:type="dcterms:W3CDTF">2024-03-19T19:23:41Z</dcterms:created>
  <dcterms:modified xsi:type="dcterms:W3CDTF">2024-04-30T12:17:34Z</dcterms:modified>
</cp:coreProperties>
</file>