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92" r:id="rId2"/>
    <p:sldId id="393" r:id="rId3"/>
    <p:sldId id="374" r:id="rId4"/>
    <p:sldId id="318" r:id="rId5"/>
    <p:sldId id="319" r:id="rId6"/>
    <p:sldId id="320" r:id="rId7"/>
    <p:sldId id="375" r:id="rId8"/>
    <p:sldId id="321" r:id="rId9"/>
    <p:sldId id="322" r:id="rId10"/>
    <p:sldId id="394" r:id="rId11"/>
    <p:sldId id="395" r:id="rId12"/>
    <p:sldId id="323" r:id="rId13"/>
    <p:sldId id="326" r:id="rId14"/>
    <p:sldId id="390" r:id="rId15"/>
    <p:sldId id="391" r:id="rId16"/>
    <p:sldId id="329" r:id="rId17"/>
    <p:sldId id="330" r:id="rId18"/>
    <p:sldId id="331" r:id="rId19"/>
    <p:sldId id="379" r:id="rId20"/>
    <p:sldId id="333" r:id="rId21"/>
    <p:sldId id="334" r:id="rId22"/>
    <p:sldId id="341" r:id="rId23"/>
    <p:sldId id="378" r:id="rId24"/>
    <p:sldId id="343" r:id="rId25"/>
    <p:sldId id="346" r:id="rId26"/>
    <p:sldId id="345" r:id="rId27"/>
    <p:sldId id="347" r:id="rId28"/>
    <p:sldId id="396" r:id="rId2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C404C51-3651-49E1-91C2-0B28C83F477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02E5049-9E1D-42C4-A867-BDCA69C83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>
            <a:extLst>
              <a:ext uri="{FF2B5EF4-FFF2-40B4-BE49-F238E27FC236}">
                <a16:creationId xmlns:a16="http://schemas.microsoft.com/office/drawing/2014/main" id="{598738D5-6DE7-0333-4497-13BBC4B31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>
            <a:extLst>
              <a:ext uri="{FF2B5EF4-FFF2-40B4-BE49-F238E27FC236}">
                <a16:creationId xmlns:a16="http://schemas.microsoft.com/office/drawing/2014/main" id="{831FB308-12DF-C163-53D3-B095088998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5892" name="Slide Number Placeholder 3">
            <a:extLst>
              <a:ext uri="{FF2B5EF4-FFF2-40B4-BE49-F238E27FC236}">
                <a16:creationId xmlns:a16="http://schemas.microsoft.com/office/drawing/2014/main" id="{3BC8FC7D-FC05-9093-E17B-877207EC4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B0DCA1-551F-4387-AE6C-4CC3047CCF26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>
            <a:extLst>
              <a:ext uri="{FF2B5EF4-FFF2-40B4-BE49-F238E27FC236}">
                <a16:creationId xmlns:a16="http://schemas.microsoft.com/office/drawing/2014/main" id="{DC0BC8C7-9566-6163-F7E3-F2C2C30BF5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>
            <a:extLst>
              <a:ext uri="{FF2B5EF4-FFF2-40B4-BE49-F238E27FC236}">
                <a16:creationId xmlns:a16="http://schemas.microsoft.com/office/drawing/2014/main" id="{C52EC6A6-3404-FED6-F704-76F328FEB8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1492" name="Slide Number Placeholder 3">
            <a:extLst>
              <a:ext uri="{FF2B5EF4-FFF2-40B4-BE49-F238E27FC236}">
                <a16:creationId xmlns:a16="http://schemas.microsoft.com/office/drawing/2014/main" id="{DE0B967C-8BFD-3FD4-A118-79C54D5DD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C45D3B-24CE-4CD6-9E30-B85AECBB7679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>
            <a:extLst>
              <a:ext uri="{FF2B5EF4-FFF2-40B4-BE49-F238E27FC236}">
                <a16:creationId xmlns:a16="http://schemas.microsoft.com/office/drawing/2014/main" id="{1AC0FF5E-60A8-7323-09C1-DFC27D6FF5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>
            <a:extLst>
              <a:ext uri="{FF2B5EF4-FFF2-40B4-BE49-F238E27FC236}">
                <a16:creationId xmlns:a16="http://schemas.microsoft.com/office/drawing/2014/main" id="{01492A2B-D76A-56F8-EFDE-800580C33D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6612" name="Slide Number Placeholder 3">
            <a:extLst>
              <a:ext uri="{FF2B5EF4-FFF2-40B4-BE49-F238E27FC236}">
                <a16:creationId xmlns:a16="http://schemas.microsoft.com/office/drawing/2014/main" id="{F217D447-D7E5-4FD1-421D-379470F32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557DAE6-5FA2-49D6-8227-81F4D2E4610A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>
            <a:extLst>
              <a:ext uri="{FF2B5EF4-FFF2-40B4-BE49-F238E27FC236}">
                <a16:creationId xmlns:a16="http://schemas.microsoft.com/office/drawing/2014/main" id="{59C82A7E-E282-792E-2566-DBAFDC683B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>
            <a:extLst>
              <a:ext uri="{FF2B5EF4-FFF2-40B4-BE49-F238E27FC236}">
                <a16:creationId xmlns:a16="http://schemas.microsoft.com/office/drawing/2014/main" id="{AE0F8A03-D27E-D713-BDA5-4A8963B592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8660" name="Slide Number Placeholder 3">
            <a:extLst>
              <a:ext uri="{FF2B5EF4-FFF2-40B4-BE49-F238E27FC236}">
                <a16:creationId xmlns:a16="http://schemas.microsoft.com/office/drawing/2014/main" id="{C7368449-E91D-5547-F997-4432EFEB8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F4D4F67-03AB-4E54-885F-58A1D6C34A8A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>
            <a:extLst>
              <a:ext uri="{FF2B5EF4-FFF2-40B4-BE49-F238E27FC236}">
                <a16:creationId xmlns:a16="http://schemas.microsoft.com/office/drawing/2014/main" id="{31495283-E112-4369-A28E-D4B3CCAD6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>
            <a:extLst>
              <a:ext uri="{FF2B5EF4-FFF2-40B4-BE49-F238E27FC236}">
                <a16:creationId xmlns:a16="http://schemas.microsoft.com/office/drawing/2014/main" id="{872F7F67-ABA6-EF29-86DC-74006A647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2756" name="Slide Number Placeholder 3">
            <a:extLst>
              <a:ext uri="{FF2B5EF4-FFF2-40B4-BE49-F238E27FC236}">
                <a16:creationId xmlns:a16="http://schemas.microsoft.com/office/drawing/2014/main" id="{7FFF2F51-A98E-8AC0-B1DF-517865855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EF9CC2B-D562-4C83-9F47-5EE86CFBEA6D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>
            <a:extLst>
              <a:ext uri="{FF2B5EF4-FFF2-40B4-BE49-F238E27FC236}">
                <a16:creationId xmlns:a16="http://schemas.microsoft.com/office/drawing/2014/main" id="{D1BCAAAE-5BC1-FE9C-9CA1-16DCE5C27D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>
            <a:extLst>
              <a:ext uri="{FF2B5EF4-FFF2-40B4-BE49-F238E27FC236}">
                <a16:creationId xmlns:a16="http://schemas.microsoft.com/office/drawing/2014/main" id="{610372E2-FCD7-279F-45CD-39021576EB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7876" name="Slide Number Placeholder 3">
            <a:extLst>
              <a:ext uri="{FF2B5EF4-FFF2-40B4-BE49-F238E27FC236}">
                <a16:creationId xmlns:a16="http://schemas.microsoft.com/office/drawing/2014/main" id="{4D986AAA-5E2D-2063-8189-446F789A8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1DACB08-155B-4A49-A9A4-4D35DD84B1EC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>
            <a:extLst>
              <a:ext uri="{FF2B5EF4-FFF2-40B4-BE49-F238E27FC236}">
                <a16:creationId xmlns:a16="http://schemas.microsoft.com/office/drawing/2014/main" id="{B411035C-4C36-F28B-C3DA-E616D57538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>
            <a:extLst>
              <a:ext uri="{FF2B5EF4-FFF2-40B4-BE49-F238E27FC236}">
                <a16:creationId xmlns:a16="http://schemas.microsoft.com/office/drawing/2014/main" id="{42162CAE-EC5D-CB11-56C3-5AB96249BF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1972" name="Slide Number Placeholder 3">
            <a:extLst>
              <a:ext uri="{FF2B5EF4-FFF2-40B4-BE49-F238E27FC236}">
                <a16:creationId xmlns:a16="http://schemas.microsoft.com/office/drawing/2014/main" id="{EAC5830C-2693-D05B-FA74-7DF4C93C8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2721202-8959-475E-A955-9889F3C06423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>
            <a:extLst>
              <a:ext uri="{FF2B5EF4-FFF2-40B4-BE49-F238E27FC236}">
                <a16:creationId xmlns:a16="http://schemas.microsoft.com/office/drawing/2014/main" id="{7EB33EE4-10D7-44D4-1BD4-2220A4A10F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>
            <a:extLst>
              <a:ext uri="{FF2B5EF4-FFF2-40B4-BE49-F238E27FC236}">
                <a16:creationId xmlns:a16="http://schemas.microsoft.com/office/drawing/2014/main" id="{55EB446E-CAFB-1047-970A-C84C11049B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4020" name="Slide Number Placeholder 3">
            <a:extLst>
              <a:ext uri="{FF2B5EF4-FFF2-40B4-BE49-F238E27FC236}">
                <a16:creationId xmlns:a16="http://schemas.microsoft.com/office/drawing/2014/main" id="{70F54749-ECB4-5873-BF14-D0E4CBE1C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A3983D5-47E4-42A5-8345-DFA0C4EBA229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>
            <a:extLst>
              <a:ext uri="{FF2B5EF4-FFF2-40B4-BE49-F238E27FC236}">
                <a16:creationId xmlns:a16="http://schemas.microsoft.com/office/drawing/2014/main" id="{9F8A54CB-6744-067D-7289-E0BCA06A9E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>
            <a:extLst>
              <a:ext uri="{FF2B5EF4-FFF2-40B4-BE49-F238E27FC236}">
                <a16:creationId xmlns:a16="http://schemas.microsoft.com/office/drawing/2014/main" id="{86C7FD4B-3B80-6E80-7D2F-C1CB91EDE2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6068" name="Slide Number Placeholder 3">
            <a:extLst>
              <a:ext uri="{FF2B5EF4-FFF2-40B4-BE49-F238E27FC236}">
                <a16:creationId xmlns:a16="http://schemas.microsoft.com/office/drawing/2014/main" id="{19FF40C6-81DE-368F-610C-C593958FF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F5DF3FD-0436-4BDB-821D-C992B61F8821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>
            <a:extLst>
              <a:ext uri="{FF2B5EF4-FFF2-40B4-BE49-F238E27FC236}">
                <a16:creationId xmlns:a16="http://schemas.microsoft.com/office/drawing/2014/main" id="{6EDE10F7-7595-8B32-A316-33DDE0BC6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>
            <a:extLst>
              <a:ext uri="{FF2B5EF4-FFF2-40B4-BE49-F238E27FC236}">
                <a16:creationId xmlns:a16="http://schemas.microsoft.com/office/drawing/2014/main" id="{2EA8F2AB-9E0A-24AC-EEB5-1B7FD154FC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7940" name="Slide Number Placeholder 3">
            <a:extLst>
              <a:ext uri="{FF2B5EF4-FFF2-40B4-BE49-F238E27FC236}">
                <a16:creationId xmlns:a16="http://schemas.microsoft.com/office/drawing/2014/main" id="{717C8EB8-027E-2AA6-91FD-BC6BCDDCE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490BB0A-B26B-4B27-A2CF-4A266B66E52A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>
            <a:extLst>
              <a:ext uri="{FF2B5EF4-FFF2-40B4-BE49-F238E27FC236}">
                <a16:creationId xmlns:a16="http://schemas.microsoft.com/office/drawing/2014/main" id="{49E23297-BF71-9FBA-CA39-7016E6287A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>
            <a:extLst>
              <a:ext uri="{FF2B5EF4-FFF2-40B4-BE49-F238E27FC236}">
                <a16:creationId xmlns:a16="http://schemas.microsoft.com/office/drawing/2014/main" id="{A27E7959-D85D-5D08-C273-E68568BCF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Normal-size glands (&lt; 4 mm) usually not seen with sonography; occasionally a single gland may be imaged as a flat hypoechoic structure posterior and adjacent to the thyroid.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Enlarged glands (&gt; 5mm) have a decreased echo texture and appear sonographically as elongated masses between the posterior </a:t>
            </a:r>
            <a:r>
              <a:rPr lang="en-US" altLang="en-US" b="1"/>
              <a:t>longus coli </a:t>
            </a:r>
            <a:r>
              <a:rPr lang="en-US" altLang="en-US"/>
              <a:t>and the </a:t>
            </a:r>
            <a:r>
              <a:rPr lang="en-US" altLang="en-US" b="1"/>
              <a:t>anterior thyroid lobe.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FFFF00"/>
              </a:solidFill>
            </a:endParaRPr>
          </a:p>
          <a:p>
            <a:pPr eaLnBrk="1" hangingPunct="1"/>
            <a:endParaRPr lang="en-US" altLang="en-US"/>
          </a:p>
        </p:txBody>
      </p:sp>
      <p:sp>
        <p:nvSpPr>
          <p:cNvPr id="169988" name="Slide Number Placeholder 3">
            <a:extLst>
              <a:ext uri="{FF2B5EF4-FFF2-40B4-BE49-F238E27FC236}">
                <a16:creationId xmlns:a16="http://schemas.microsoft.com/office/drawing/2014/main" id="{5EACD16C-8B3D-5068-E9AB-308D03B66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B87EC0C-9280-411F-B324-4C811D38E8C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>
            <a:extLst>
              <a:ext uri="{FF2B5EF4-FFF2-40B4-BE49-F238E27FC236}">
                <a16:creationId xmlns:a16="http://schemas.microsoft.com/office/drawing/2014/main" id="{9897E23C-FEC0-4D9D-A52C-11FAF63901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>
            <a:extLst>
              <a:ext uri="{FF2B5EF4-FFF2-40B4-BE49-F238E27FC236}">
                <a16:creationId xmlns:a16="http://schemas.microsoft.com/office/drawing/2014/main" id="{25F72921-A0D7-FC32-5B49-945CAE63E0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3060" name="Slide Number Placeholder 3">
            <a:extLst>
              <a:ext uri="{FF2B5EF4-FFF2-40B4-BE49-F238E27FC236}">
                <a16:creationId xmlns:a16="http://schemas.microsoft.com/office/drawing/2014/main" id="{A769D5A3-D0E1-E7E1-5EF9-7D2B94B1D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CFB8699-FEEA-4E35-9F23-B7EF6AD33F79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>
            <a:extLst>
              <a:ext uri="{FF2B5EF4-FFF2-40B4-BE49-F238E27FC236}">
                <a16:creationId xmlns:a16="http://schemas.microsoft.com/office/drawing/2014/main" id="{C6EA322E-8818-1833-FF57-198CD83A62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>
            <a:extLst>
              <a:ext uri="{FF2B5EF4-FFF2-40B4-BE49-F238E27FC236}">
                <a16:creationId xmlns:a16="http://schemas.microsoft.com/office/drawing/2014/main" id="{6771BBE7-E4E1-E3CB-35D6-FA2683715C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5108" name="Slide Number Placeholder 3">
            <a:extLst>
              <a:ext uri="{FF2B5EF4-FFF2-40B4-BE49-F238E27FC236}">
                <a16:creationId xmlns:a16="http://schemas.microsoft.com/office/drawing/2014/main" id="{8A98C994-2B02-BF5D-DE90-8744AB35C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8105C51-6344-4685-B1C4-14D2D3E4AC7B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>
            <a:extLst>
              <a:ext uri="{FF2B5EF4-FFF2-40B4-BE49-F238E27FC236}">
                <a16:creationId xmlns:a16="http://schemas.microsoft.com/office/drawing/2014/main" id="{CF8225F5-EA54-6F15-6192-A62509AACC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>
            <a:extLst>
              <a:ext uri="{FF2B5EF4-FFF2-40B4-BE49-F238E27FC236}">
                <a16:creationId xmlns:a16="http://schemas.microsoft.com/office/drawing/2014/main" id="{AB70D6CB-E8D3-1244-054D-D76BA66C73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7156" name="Slide Number Placeholder 3">
            <a:extLst>
              <a:ext uri="{FF2B5EF4-FFF2-40B4-BE49-F238E27FC236}">
                <a16:creationId xmlns:a16="http://schemas.microsoft.com/office/drawing/2014/main" id="{90F7BCBF-D8E3-381C-67EE-52C1CEEEB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EF8D330-22C2-4D3B-8983-F2E8A8790D5C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:a16="http://schemas.microsoft.com/office/drawing/2014/main" id="{EE04DACC-5FFF-51B0-CDCB-A685C7E848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>
            <a:extLst>
              <a:ext uri="{FF2B5EF4-FFF2-40B4-BE49-F238E27FC236}">
                <a16:creationId xmlns:a16="http://schemas.microsoft.com/office/drawing/2014/main" id="{8EF83E80-5C8B-2EAD-0D46-F13C372A79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In some cases, a prominent </a:t>
            </a:r>
            <a:r>
              <a:rPr lang="en-US" altLang="en-US" b="1"/>
              <a:t>longus colli muscle</a:t>
            </a:r>
            <a:r>
              <a:rPr lang="en-US" altLang="en-US"/>
              <a:t> appears as a discrete area posterior to the thyroid; it is important not to confuse this normal anatomy with a mass. 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Longitudinal sections can usually solve the problem, and the linear appearance of the muscle is evident in this plane.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 b="1"/>
              <a:t>minor neurovascular bundle, </a:t>
            </a:r>
            <a:r>
              <a:rPr lang="en-US" altLang="en-US"/>
              <a:t>consisting of the inferior thyroid artery and recurrent laryngeal nerve, may also be a source of confusion.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Longitudinal scans can often eliminate this confusion by identifying the bundle’s tubular appearance.</a:t>
            </a:r>
          </a:p>
          <a:p>
            <a:pPr eaLnBrk="1" hangingPunct="1"/>
            <a:endParaRPr lang="en-US" altLang="en-US"/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E0152568-8FAF-56BE-C7CE-4F53A7CCD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26B639C-6222-4520-8EB9-A345E735D9CA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>
            <a:extLst>
              <a:ext uri="{FF2B5EF4-FFF2-40B4-BE49-F238E27FC236}">
                <a16:creationId xmlns:a16="http://schemas.microsoft.com/office/drawing/2014/main" id="{16F9096E-9303-39D3-B3C0-E1CFB79D21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>
            <a:extLst>
              <a:ext uri="{FF2B5EF4-FFF2-40B4-BE49-F238E27FC236}">
                <a16:creationId xmlns:a16="http://schemas.microsoft.com/office/drawing/2014/main" id="{1FFA3A56-FDE9-D781-62E3-1D7D0E8EF5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7396" name="Slide Number Placeholder 3">
            <a:extLst>
              <a:ext uri="{FF2B5EF4-FFF2-40B4-BE49-F238E27FC236}">
                <a16:creationId xmlns:a16="http://schemas.microsoft.com/office/drawing/2014/main" id="{9DA5A0F7-1E4D-CFDB-C0B4-E265B4CA2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47DF632-2367-49B2-946A-71F47E437ED8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>
            <a:extLst>
              <a:ext uri="{FF2B5EF4-FFF2-40B4-BE49-F238E27FC236}">
                <a16:creationId xmlns:a16="http://schemas.microsoft.com/office/drawing/2014/main" id="{5742FFEE-09B0-AE5C-D2DE-BAB9A8225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>
            <a:extLst>
              <a:ext uri="{FF2B5EF4-FFF2-40B4-BE49-F238E27FC236}">
                <a16:creationId xmlns:a16="http://schemas.microsoft.com/office/drawing/2014/main" id="{CE82EB41-28BF-155D-D7C6-08D62210CA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9444" name="Slide Number Placeholder 3">
            <a:extLst>
              <a:ext uri="{FF2B5EF4-FFF2-40B4-BE49-F238E27FC236}">
                <a16:creationId xmlns:a16="http://schemas.microsoft.com/office/drawing/2014/main" id="{D3D488A4-F44F-8268-6074-8D1E5C354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60C18CA-368A-467C-9654-A517DB48D3A2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FF1F-32D9-4113-8D38-9B3955A642B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4AE-5304-42C8-BA7A-5172785A36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6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FF1F-32D9-4113-8D38-9B3955A642B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4AE-5304-42C8-BA7A-5172785A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FF1F-32D9-4113-8D38-9B3955A642B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4AE-5304-42C8-BA7A-5172785A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7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FF1F-32D9-4113-8D38-9B3955A642B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4AE-5304-42C8-BA7A-5172785A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FF1F-32D9-4113-8D38-9B3955A642B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4AE-5304-42C8-BA7A-5172785A36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10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FF1F-32D9-4113-8D38-9B3955A642B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4AE-5304-42C8-BA7A-5172785A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5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FF1F-32D9-4113-8D38-9B3955A642B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4AE-5304-42C8-BA7A-5172785A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0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FF1F-32D9-4113-8D38-9B3955A642B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4AE-5304-42C8-BA7A-5172785A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6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FF1F-32D9-4113-8D38-9B3955A642B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4AE-5304-42C8-BA7A-5172785A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6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30FF1F-32D9-4113-8D38-9B3955A642B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29D4AE-5304-42C8-BA7A-5172785A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5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FF1F-32D9-4113-8D38-9B3955A642B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4AE-5304-42C8-BA7A-5172785A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0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30FF1F-32D9-4113-8D38-9B3955A642B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29D4AE-5304-42C8-BA7A-5172785A36E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5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6AFA-9760-A2D4-03D6-D5C4D42D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Parathyroid Gland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1FAF0-BD47-5DFB-C412-B7FE7EB11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Chapter 22</a:t>
            </a:r>
          </a:p>
        </p:txBody>
      </p:sp>
    </p:spTree>
    <p:extLst>
      <p:ext uri="{BB962C8B-B14F-4D97-AF65-F5344CB8AC3E}">
        <p14:creationId xmlns:p14="http://schemas.microsoft.com/office/powerpoint/2010/main" val="259737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EBDB-5FE1-FC46-9D61-B1956EFD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Hypocalcemia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6617F-AEC5-8E7B-8E4F-7474F8BF4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57116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Low serum calcium levels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Symptoms may include:</a:t>
            </a:r>
          </a:p>
          <a:p>
            <a:pPr marL="0" indent="0">
              <a:buNone/>
            </a:pPr>
            <a:r>
              <a:rPr lang="en-US" sz="1600" dirty="0"/>
              <a:t>  -hyperirritability</a:t>
            </a:r>
          </a:p>
          <a:p>
            <a:pPr marL="0" indent="0">
              <a:buNone/>
            </a:pPr>
            <a:r>
              <a:rPr lang="en-US" sz="1600" dirty="0"/>
              <a:t>  -fatigue</a:t>
            </a:r>
          </a:p>
          <a:p>
            <a:pPr marL="0" indent="0">
              <a:buNone/>
            </a:pPr>
            <a:r>
              <a:rPr lang="en-US" sz="1600" dirty="0"/>
              <a:t>  -anxiety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Mild decrease in calcium, symptoms include:</a:t>
            </a:r>
          </a:p>
          <a:p>
            <a:pPr marL="0" indent="0">
              <a:buNone/>
            </a:pPr>
            <a:r>
              <a:rPr lang="en-US" sz="1600" dirty="0"/>
              <a:t>  -numbness around mouth</a:t>
            </a:r>
          </a:p>
          <a:p>
            <a:pPr marL="0" indent="0">
              <a:buNone/>
            </a:pPr>
            <a:r>
              <a:rPr lang="en-US" sz="1600" dirty="0"/>
              <a:t>  -tingling or numbness in the extremities</a:t>
            </a:r>
          </a:p>
          <a:p>
            <a:pPr marL="0" indent="0">
              <a:buNone/>
            </a:pPr>
            <a:r>
              <a:rPr lang="en-US" sz="1600" dirty="0"/>
              <a:t>  -muscle cramps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Severe calcium decrease, symptoms include:</a:t>
            </a:r>
          </a:p>
          <a:p>
            <a:pPr marL="0" indent="0">
              <a:buNone/>
            </a:pPr>
            <a:r>
              <a:rPr lang="en-US" sz="1600" dirty="0"/>
              <a:t>  -dementia</a:t>
            </a:r>
          </a:p>
          <a:p>
            <a:pPr marL="0" indent="0">
              <a:buNone/>
            </a:pPr>
            <a:r>
              <a:rPr lang="en-US" sz="1600" dirty="0"/>
              <a:t>  -depression</a:t>
            </a:r>
          </a:p>
          <a:p>
            <a:pPr marL="0" indent="0">
              <a:buNone/>
            </a:pPr>
            <a:r>
              <a:rPr lang="en-US" sz="1600" dirty="0"/>
              <a:t>  -psychosis</a:t>
            </a:r>
          </a:p>
          <a:p>
            <a:pPr marL="0" indent="0">
              <a:buNone/>
            </a:pPr>
            <a:r>
              <a:rPr lang="en-US" sz="1600" dirty="0"/>
              <a:t>  -seizures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8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B38-AA8C-93BA-D56B-C7334AA6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Hypercalcemia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604E-1967-EB6D-1127-F8852DDD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Excessive calcium affects renal, skeletal, and GI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Symptoms include:</a:t>
            </a:r>
          </a:p>
          <a:p>
            <a:pPr marL="0" indent="0">
              <a:buNone/>
            </a:pPr>
            <a:r>
              <a:rPr lang="en-US" dirty="0"/>
              <a:t>  -weight loss</a:t>
            </a:r>
          </a:p>
          <a:p>
            <a:pPr marL="0" indent="0">
              <a:buNone/>
            </a:pPr>
            <a:r>
              <a:rPr lang="en-US" dirty="0"/>
              <a:t>  -anorexia</a:t>
            </a:r>
          </a:p>
          <a:p>
            <a:pPr marL="0" indent="0">
              <a:buNone/>
            </a:pPr>
            <a:r>
              <a:rPr lang="en-US" dirty="0"/>
              <a:t>  -dyspepsia</a:t>
            </a:r>
          </a:p>
          <a:p>
            <a:pPr marL="0" indent="0">
              <a:buNone/>
            </a:pPr>
            <a:r>
              <a:rPr lang="en-US" dirty="0"/>
              <a:t>  -peptic ulcer</a:t>
            </a:r>
          </a:p>
          <a:p>
            <a:pPr marL="0" indent="0">
              <a:buNone/>
            </a:pPr>
            <a:r>
              <a:rPr lang="en-US" dirty="0"/>
              <a:t>  -pancreatitis</a:t>
            </a:r>
          </a:p>
          <a:p>
            <a:pPr marL="0" indent="0">
              <a:buNone/>
            </a:pPr>
            <a:r>
              <a:rPr lang="en-US" dirty="0"/>
              <a:t>  -nausea</a:t>
            </a:r>
          </a:p>
        </p:txBody>
      </p:sp>
    </p:spTree>
    <p:extLst>
      <p:ext uri="{BB962C8B-B14F-4D97-AF65-F5344CB8AC3E}">
        <p14:creationId xmlns:p14="http://schemas.microsoft.com/office/powerpoint/2010/main" val="413086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25041A1-B255-3A52-F48A-DA8A57647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Sonographic Evaluation of the Parathyroid Gland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71D0B05-2C48-1884-1F7A-82125DD412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/>
              <a:t>High-resolution (7.5- to 15-MHz) linear transducer. 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Patient placed supine with neck slightly hyperextended.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dirty="0"/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Upper neck (jaw to sternal notch), transverse and longitudinal planes of thyroid/parathyroid area.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Patient asked to swallow to elevate thyroid gland during real-time scanning.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Under usual circumstances, not common to be able to visualize normal parathyroid glands.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Size: 5 mm x 3 mm x 1 mm.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Oval or bean-shaped. Also reported as spherical, elongated, or lobulated.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3DBBD58-2EE1-4C15-3993-B4A16D699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Sonographic Evaluation of the Parathyroid Gland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BC1CA2C-A4A3-E189-553E-5FAC596FA2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2098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Longus colli muscle: appears as discrete area posterior to thyroid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Longitudinal sections: Linear appearance of muscle evident in this plane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Minor neurovascular bundle may also be source of confusion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Longitudinal scans can often eliminate confusion by identifying bundle’s tubular appearance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EC7C-94E9-FB13-DDAE-0097A0C4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 of the Parathyroid Gland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383DE-1959-11AD-9CDC-5E787E5AA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3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C291-2FF8-27F4-2392-F5FC40C1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Primary Hyperparathyroidism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A7DF-CFE4-351F-6958-A6E4D2600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Occurs when increased amounts of PTH produced by adenoma, primary hyperplasia, or (rarely) carcinoma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State of increased function of parathyroid glands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Women have primary hyperparathyroidism 2 - 3 times more frequently than men; particularly common after menopause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Characterized by hypercalcemia, hypercalciuria, and low serum levels of phosphate (hypophosphatasia)</a:t>
            </a: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414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CBE643F-8E2D-AE68-70A9-E5E0C2B8A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Hyperplasia 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6AEC197-0EC1-2405-8851-91D3031CAD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6070" y="1905000"/>
            <a:ext cx="9044730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Of patients with hyperparathyroidism, approximately 10% have</a:t>
            </a:r>
            <a:r>
              <a:rPr lang="en-US" sz="2400" b="1" dirty="0"/>
              <a:t> </a:t>
            </a:r>
            <a:r>
              <a:rPr lang="en-US" sz="2400" dirty="0"/>
              <a:t>parathyroid hyperplasia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b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Primary hyperplasia defined as hyperfunction of all parathyroid glands with no apparent cause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Only one gland may significantly enlarge, with remaining glands only mildly affected, or all glands may be enlarged (&gt;1 cm)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5D5D147-464C-7599-72AD-93AA57890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Hyperplasia</a:t>
            </a:r>
          </a:p>
        </p:txBody>
      </p:sp>
      <p:pic>
        <p:nvPicPr>
          <p:cNvPr id="188420" name="Picture 5" descr="022024">
            <a:extLst>
              <a:ext uri="{FF2B5EF4-FFF2-40B4-BE49-F238E27FC236}">
                <a16:creationId xmlns:a16="http://schemas.microsoft.com/office/drawing/2014/main" id="{3F572004-2F63-7D9C-BD0C-66061C934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6"/>
          <a:stretch>
            <a:fillRect/>
          </a:stretch>
        </p:blipFill>
        <p:spPr bwMode="auto">
          <a:xfrm>
            <a:off x="3746500" y="2133600"/>
            <a:ext cx="4629150" cy="40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C41C10E-6E86-EC34-5623-BE3B878A4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Hyperplasia (cont’d)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054EF94-4DC9-323C-72D4-6F8CDD585E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Usually involves all glands.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Multiple adenomas may involve two or three of the glands.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As glands become inconsistently enlarged, it becomes more difficult to separate lesions with sonography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Correct diagnosis of parathyroid enlargement requires recognition of normal cervical structures (veins, arteries, esophagus, muscles), which can simulate adenomas and produce false-positive results.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5B87-4BAB-02DF-91B5-6AD80CF4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Hyperplasia</a:t>
            </a:r>
          </a:p>
        </p:txBody>
      </p:sp>
      <p:pic>
        <p:nvPicPr>
          <p:cNvPr id="192515" name="Content Placeholder 5">
            <a:extLst>
              <a:ext uri="{FF2B5EF4-FFF2-40B4-BE49-F238E27FC236}">
                <a16:creationId xmlns:a16="http://schemas.microsoft.com/office/drawing/2014/main" id="{329D63D4-8D5F-CD26-7190-A2DF46C8A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13" y="1828800"/>
            <a:ext cx="6233020" cy="426160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6F3C-E06F-79AE-1DB7-93C86EC9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90527"/>
          </a:xfrm>
        </p:spPr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CD01-FB51-9901-E72D-284623F5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Upon completion of this presentation, students will be able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Identify the embryology of the parathyroid gland.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the normal anatomy and physiology of the parathyroid gland, as well as relational anatomy.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laboratory values and clinical findings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the indications and sonographic examination of the parathyroid.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Recognize parathyroid pathologic conditions and their sonographic appearances.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00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6C13092-0649-C118-E0CB-D1934751C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Adenoma 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E35F2516-D24B-9B6D-1C63-3DD9E51A23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Most common cause of primary hyperparathyroidism (80% of cases)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Solitary adenoma may involve any one of four glands with equal frequency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Most common shape is oval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80% are single lesions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Assoc. with radiation exposure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C2C307B-E8F5-F732-2E42-9CDF1B91A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Adenoma</a:t>
            </a:r>
          </a:p>
        </p:txBody>
      </p:sp>
      <p:pic>
        <p:nvPicPr>
          <p:cNvPr id="197636" name="Picture 5" descr="022025">
            <a:extLst>
              <a:ext uri="{FF2B5EF4-FFF2-40B4-BE49-F238E27FC236}">
                <a16:creationId xmlns:a16="http://schemas.microsoft.com/office/drawing/2014/main" id="{B40238CD-76D3-8DBD-C557-D09D1ECCF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2985" r="-388" b="2985"/>
          <a:stretch>
            <a:fillRect/>
          </a:stretch>
        </p:blipFill>
        <p:spPr bwMode="auto">
          <a:xfrm>
            <a:off x="3751263" y="1905000"/>
            <a:ext cx="45021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73A1E5F-7C68-A829-E5FF-3656AA1C3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Adenoma (cont’d)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346474B-440A-D6D0-BE23-09861365E7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 Sonographic findings: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Hypoechoic; vast majority solid.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Usually &lt;3 cm in size, with larger adenomas &gt;5 cm in length.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Superior parathyroid adenomas located adjacent to posterior aspect of mid portion of thyroid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Location of inferior thyroid adenomas more variable, but may be found close to caudal tip of lower pole of thyroid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Encapsulated with discrete border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2" name="Rectangle 205831">
            <a:extLst>
              <a:ext uri="{FF2B5EF4-FFF2-40B4-BE49-F238E27FC236}">
                <a16:creationId xmlns:a16="http://schemas.microsoft.com/office/drawing/2014/main" id="{68C5C844-9C03-41DD-A109-2631EE112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834" name="Rectangle 205833">
            <a:extLst>
              <a:ext uri="{FF2B5EF4-FFF2-40B4-BE49-F238E27FC236}">
                <a16:creationId xmlns:a16="http://schemas.microsoft.com/office/drawing/2014/main" id="{FF8B2F3A-B73A-42B2-A138-9E48D6B46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5836" name="Straight Connector 205835">
            <a:extLst>
              <a:ext uri="{FF2B5EF4-FFF2-40B4-BE49-F238E27FC236}">
                <a16:creationId xmlns:a16="http://schemas.microsoft.com/office/drawing/2014/main" id="{BF9D1186-EB56-4164-84F2-7419CCDF0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5838" name="Rectangle 205837">
            <a:extLst>
              <a:ext uri="{FF2B5EF4-FFF2-40B4-BE49-F238E27FC236}">
                <a16:creationId xmlns:a16="http://schemas.microsoft.com/office/drawing/2014/main" id="{BA50A179-AB9F-4BAA-B884-01076F80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79E53-FD1F-76CB-8945-46C7526F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 Adenomas</a:t>
            </a:r>
          </a:p>
        </p:txBody>
      </p:sp>
      <p:pic>
        <p:nvPicPr>
          <p:cNvPr id="4" name="Picture 2" descr="Parathyroid adenoma | Radiology Reference Article | Radiopaedia.org">
            <a:extLst>
              <a:ext uri="{FF2B5EF4-FFF2-40B4-BE49-F238E27FC236}">
                <a16:creationId xmlns:a16="http://schemas.microsoft.com/office/drawing/2014/main" id="{EE37D8DF-2D9F-A3CF-9A66-5407D9AFD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8" y="921708"/>
            <a:ext cx="3312784" cy="30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40" name="Rectangle 205839">
            <a:extLst>
              <a:ext uri="{FF2B5EF4-FFF2-40B4-BE49-F238E27FC236}">
                <a16:creationId xmlns:a16="http://schemas.microsoft.com/office/drawing/2014/main" id="{93D91C1F-0DB8-4ED2-B53C-43DD2C43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Intraoperative Parathyroid Ultrasound | SpringerLink">
            <a:extLst>
              <a:ext uri="{FF2B5EF4-FFF2-40B4-BE49-F238E27FC236}">
                <a16:creationId xmlns:a16="http://schemas.microsoft.com/office/drawing/2014/main" id="{85FA37AB-83C5-B145-F30D-B645759E567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872" y="1414485"/>
            <a:ext cx="3312785" cy="2053926"/>
          </a:xfrm>
          <a:prstGeom prst="rect">
            <a:avLst/>
          </a:prstGeom>
          <a:noFill/>
        </p:spPr>
      </p:pic>
      <p:sp>
        <p:nvSpPr>
          <p:cNvPr id="205842" name="Rectangle 205841">
            <a:extLst>
              <a:ext uri="{FF2B5EF4-FFF2-40B4-BE49-F238E27FC236}">
                <a16:creationId xmlns:a16="http://schemas.microsoft.com/office/drawing/2014/main" id="{51DA98BF-C7D3-43AB-A39C-B8F2C0228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27" name="Content Placeholder 5">
            <a:extLst>
              <a:ext uri="{FF2B5EF4-FFF2-40B4-BE49-F238E27FC236}">
                <a16:creationId xmlns:a16="http://schemas.microsoft.com/office/drawing/2014/main" id="{10BBC66B-A500-1E76-C944-1D4807D11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7655" r="12105" b="13875"/>
          <a:stretch>
            <a:fillRect/>
          </a:stretch>
        </p:blipFill>
        <p:spPr>
          <a:xfrm>
            <a:off x="8230289" y="1057065"/>
            <a:ext cx="3312784" cy="2768765"/>
          </a:xfrm>
          <a:prstGeom prst="rect">
            <a:avLst/>
          </a:prstGeom>
        </p:spPr>
      </p:pic>
      <p:cxnSp>
        <p:nvCxnSpPr>
          <p:cNvPr id="205844" name="Straight Connector 205843">
            <a:extLst>
              <a:ext uri="{FF2B5EF4-FFF2-40B4-BE49-F238E27FC236}">
                <a16:creationId xmlns:a16="http://schemas.microsoft.com/office/drawing/2014/main" id="{02B3D663-C06D-4BB3-80CD-192E82C86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46" name="Rectangle 205845">
            <a:extLst>
              <a:ext uri="{FF2B5EF4-FFF2-40B4-BE49-F238E27FC236}">
                <a16:creationId xmlns:a16="http://schemas.microsoft.com/office/drawing/2014/main" id="{D83F7105-5B8F-4592-A1F3-5DECF967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848" name="Rectangle 205847">
            <a:extLst>
              <a:ext uri="{FF2B5EF4-FFF2-40B4-BE49-F238E27FC236}">
                <a16:creationId xmlns:a16="http://schemas.microsoft.com/office/drawing/2014/main" id="{0769DFE1-2B50-460B-B38A-610F88108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7B875E76-B3AE-6982-96F3-3A2F1349A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Parathyroid Carcinoma 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DEAB0A9-E466-744D-47F6-0091363930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0150" y="1981200"/>
            <a:ext cx="9791700" cy="4419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Histologic differentiation of adenoma and carcinoma very difficult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Metastases to regional nodes or distant organs, capsular invasion, or local recurrence must be present for cancer to be diagnosed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Most cancers of parathyroid glands small, irregular, firm masses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Mass may adhere to surrounding structures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On sonography, carcinoma usually larger than adenoma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Malignant tumor has lobular contour, heterogeneous internal architecture, and internal cystic components</a:t>
            </a:r>
          </a:p>
          <a:p>
            <a:pPr>
              <a:spcBef>
                <a:spcPts val="0"/>
              </a:spcBef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D0DE9F1-EC81-F37A-16BA-E10CB8CFE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Parathyroid Carcinoma</a:t>
            </a:r>
          </a:p>
        </p:txBody>
      </p:sp>
      <p:pic>
        <p:nvPicPr>
          <p:cNvPr id="210948" name="Picture 1">
            <a:extLst>
              <a:ext uri="{FF2B5EF4-FFF2-40B4-BE49-F238E27FC236}">
                <a16:creationId xmlns:a16="http://schemas.microsoft.com/office/drawing/2014/main" id="{A97E7B29-E194-E145-56AA-A5E10BEF1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981200"/>
            <a:ext cx="2670175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9" name="Picture 2">
            <a:extLst>
              <a:ext uri="{FF2B5EF4-FFF2-40B4-BE49-F238E27FC236}">
                <a16:creationId xmlns:a16="http://schemas.microsoft.com/office/drawing/2014/main" id="{7A3254C1-3F94-0C94-B5F6-A1C4FF216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981199"/>
            <a:ext cx="3103563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0" name="Rectangle 5">
            <a:extLst>
              <a:ext uri="{FF2B5EF4-FFF2-40B4-BE49-F238E27FC236}">
                <a16:creationId xmlns:a16="http://schemas.microsoft.com/office/drawing/2014/main" id="{7B8EEFEF-F122-9453-11A2-3CFA84C95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41600"/>
            <a:ext cx="7620000" cy="197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endParaRPr lang="en-US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endParaRPr lang="en-US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endParaRPr lang="en-US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endParaRPr lang="en-US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endParaRPr lang="en-US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B153A-FD03-D7F8-FB0B-04BD7257375E}"/>
              </a:ext>
            </a:extLst>
          </p:cNvPr>
          <p:cNvSpPr txBox="1"/>
          <p:nvPr/>
        </p:nvSpPr>
        <p:spPr>
          <a:xfrm>
            <a:off x="1905000" y="5257800"/>
            <a:ext cx="7924800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 dirty="0">
                <a:ea typeface="Calibri" panose="020F0502020204030204" pitchFamily="34" charset="0"/>
                <a:cs typeface="Tahoma" panose="020B0604030504040204" pitchFamily="34" charset="0"/>
              </a:rPr>
              <a:t>The sonographic appearance of parathyroid cancer is usually larger, more irregular in shape, or with a lobulated contour. Note the prominent internal vascularity of the carcinoma.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C781E15-63A2-B49E-458E-D2DD112A5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>
                    <a:lumMod val="65000"/>
                  </a:schemeClr>
                </a:solidFill>
              </a:rPr>
              <a:t>Secondary Hyperparathyroidism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60F4540-B9A9-804E-BD9D-703470BCBB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1100" y="1737360"/>
            <a:ext cx="8800319" cy="44805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Chronic hypocalcemia caused by renal failure, vitamin D deficiency (rickets), or malabsorption syndromes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Abnormalities induce PTH secretion, which leads to secondary hyperparathyroidism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72D565BF-E562-0C0E-430E-AB86FE45C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Secondary Hyperparathyroidism (cont’d)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4064313-D56C-08D8-E373-4FF599B9E2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Hyperfunction of parathyroids apparently compensatory reaction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Renal insufficiency and intestinal malabsorption cause hypocalcemia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  -l</a:t>
            </a:r>
            <a:r>
              <a:rPr lang="en-US" dirty="0"/>
              <a:t>eads to stimulation of PTH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All four glands usually enlarged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EB9D-2462-926A-8C14-8A598799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AutoShape 2" descr="What Are The Parathyroid Glands? | Yeditepe Üniversitesi Hastanesi">
            <a:extLst>
              <a:ext uri="{FF2B5EF4-FFF2-40B4-BE49-F238E27FC236}">
                <a16:creationId xmlns:a16="http://schemas.microsoft.com/office/drawing/2014/main" id="{11430A43-4800-C6AF-56B8-141F557A55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C18CB16-FAFE-9F46-D014-99006E535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1943099"/>
            <a:ext cx="9898381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899E7-F93E-BEC0-6059-B01751C2638D}"/>
              </a:ext>
            </a:extLst>
          </p:cNvPr>
          <p:cNvSpPr txBox="1"/>
          <p:nvPr/>
        </p:nvSpPr>
        <p:spPr>
          <a:xfrm>
            <a:off x="1257300" y="6000750"/>
            <a:ext cx="583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https://entnova.com/ent/head-neck/thyroid-parathyroid/</a:t>
            </a:r>
          </a:p>
        </p:txBody>
      </p:sp>
    </p:spTree>
    <p:extLst>
      <p:ext uri="{BB962C8B-B14F-4D97-AF65-F5344CB8AC3E}">
        <p14:creationId xmlns:p14="http://schemas.microsoft.com/office/powerpoint/2010/main" val="25196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95FE-BF7F-DB18-A26A-5C0394B1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PARATHYROID GLANDS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30ED2-96BE-9F34-4D01-53F6C9BB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163845" name="Picture 4">
            <a:extLst>
              <a:ext uri="{FF2B5EF4-FFF2-40B4-BE49-F238E27FC236}">
                <a16:creationId xmlns:a16="http://schemas.microsoft.com/office/drawing/2014/main" id="{74300AF1-212B-E35D-AF47-86DCF198B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737360"/>
            <a:ext cx="6172200" cy="457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3CF5869-8D11-6BFF-50B1-A27CE643A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Anatomy of the Parathyroid Gland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F179C47-86CB-20C3-EF2E-D9DD639F9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Normally located on posterior medial surface of thyroid gland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Four parathyroid glands (some may have three or five)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  -paired, two lie posterior to each superior pole of thyroid and two lie posterior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    to each inferior pole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Have been found in ectopic places, such as in neck and mediastinum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EE9F15B-BA64-9ACA-CA30-A81C5C251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25697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Anatomy of the Parathyroid Gland</a:t>
            </a:r>
            <a:endParaRPr 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66916" name="Picture 1">
            <a:extLst>
              <a:ext uri="{FF2B5EF4-FFF2-40B4-BE49-F238E27FC236}">
                <a16:creationId xmlns:a16="http://schemas.microsoft.com/office/drawing/2014/main" id="{7C6FDA72-5C0D-54F8-7E05-4A6333ADE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845578"/>
            <a:ext cx="6324600" cy="437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79DB1B9-D725-1E57-4B6F-BCD3DE12A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Anatomy of the Parathyroid Gland (cont’d)</a:t>
            </a:r>
            <a:endParaRPr 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DB90AED-646F-61F6-6271-F0FB86165B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6404" y="1905000"/>
            <a:ext cx="8994396" cy="4724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Each gland flat and disc-shaped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Echotexture similar to that of overlying thyroid gland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Normal-size glands (&lt;4 mm) usually not seen with sonography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Enlarged glands (&gt;5 mm) have decreased echotexture and appear as elongated masses between posterior longus colli and anterior thyroid lobe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B802-F092-3CAF-8D68-51E66BAE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Anatomy of the Parathyroid Gland</a:t>
            </a:r>
          </a:p>
        </p:txBody>
      </p:sp>
      <p:pic>
        <p:nvPicPr>
          <p:cNvPr id="171011" name="Content Placeholder 5">
            <a:extLst>
              <a:ext uri="{FF2B5EF4-FFF2-40B4-BE49-F238E27FC236}">
                <a16:creationId xmlns:a16="http://schemas.microsoft.com/office/drawing/2014/main" id="{AA0E2644-B321-0059-3E50-24325DEBC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905000"/>
            <a:ext cx="6705600" cy="3810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2">
            <a:extLst>
              <a:ext uri="{FF2B5EF4-FFF2-40B4-BE49-F238E27FC236}">
                <a16:creationId xmlns:a16="http://schemas.microsoft.com/office/drawing/2014/main" id="{D711260B-51B2-8376-F1F7-DAD2913A8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Parathyroid Physiology and Labs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7EDF5AC-2CE9-62C2-B55D-0E28F933A6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Regulate serum calcium in the blood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Produces parathyroid hormone (PTH) that monitors serum calcium feedback mechanism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Stimulus to PTH secretion is decrease in level of blood calcium.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When serum calcium level decreases, parathyroid glands are stimulated to release PTH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16837E1-8B35-2C41-E101-F3A176E62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Parathyroid Physiology and Labs (cont’d)</a:t>
            </a:r>
            <a:endParaRPr 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6E50AE1-498D-F59E-E76C-E62C845B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Serum calcium level </a:t>
            </a:r>
            <a:r>
              <a:rPr lang="en-US" sz="2400" i="1" dirty="0"/>
              <a:t>increases; </a:t>
            </a:r>
            <a:r>
              <a:rPr lang="en-US" sz="2400" dirty="0"/>
              <a:t>parathyroid activity decreases.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PTH acts on bone, kidney, and intestine to enhance calcium absorption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*Unexplained hypercalcemia detected on routine blood chemistry screening is most common referrals for parathyroid sonography.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Symptomatic renal stones, ulcers, and bone pain are other indications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7355</TotalTime>
  <Words>1180</Words>
  <Application>Microsoft Office PowerPoint</Application>
  <PresentationFormat>Widescreen</PresentationFormat>
  <Paragraphs>212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Wingdings</vt:lpstr>
      <vt:lpstr>Retrospect</vt:lpstr>
      <vt:lpstr>Parathyroid Gland</vt:lpstr>
      <vt:lpstr>Objectives:</vt:lpstr>
      <vt:lpstr>PARATHYROID GLANDS</vt:lpstr>
      <vt:lpstr>Anatomy of the Parathyroid Gland</vt:lpstr>
      <vt:lpstr>Anatomy of the Parathyroid Gland</vt:lpstr>
      <vt:lpstr>Anatomy of the Parathyroid Gland (cont’d)</vt:lpstr>
      <vt:lpstr>Anatomy of the Parathyroid Gland</vt:lpstr>
      <vt:lpstr>Parathyroid Physiology and Labs</vt:lpstr>
      <vt:lpstr>Parathyroid Physiology and Labs (cont’d)</vt:lpstr>
      <vt:lpstr>Hypocalcemia</vt:lpstr>
      <vt:lpstr>Hypercalcemia</vt:lpstr>
      <vt:lpstr>Sonographic Evaluation of the Parathyroid Gland</vt:lpstr>
      <vt:lpstr>Sonographic Evaluation of the Parathyroid Gland</vt:lpstr>
      <vt:lpstr>Pathology of the Parathyroid Gland</vt:lpstr>
      <vt:lpstr> Primary Hyperparathyroidism</vt:lpstr>
      <vt:lpstr> Hyperplasia </vt:lpstr>
      <vt:lpstr>Hyperplasia</vt:lpstr>
      <vt:lpstr>Hyperplasia (cont’d)</vt:lpstr>
      <vt:lpstr>Hyperplasia</vt:lpstr>
      <vt:lpstr>Adenoma </vt:lpstr>
      <vt:lpstr>Adenoma</vt:lpstr>
      <vt:lpstr>Adenoma (cont’d)</vt:lpstr>
      <vt:lpstr> Adenomas</vt:lpstr>
      <vt:lpstr>Parathyroid Carcinoma </vt:lpstr>
      <vt:lpstr>Parathyroid Carcinoma</vt:lpstr>
      <vt:lpstr>Secondary Hyperparathyroidism</vt:lpstr>
      <vt:lpstr>Secondary Hyperparathyroidism (cont’d)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Parathyroid Gland</dc:title>
  <dc:creator>Verdekal, Aubrey</dc:creator>
  <cp:lastModifiedBy>Verdekal, Aubrey</cp:lastModifiedBy>
  <cp:revision>5</cp:revision>
  <dcterms:created xsi:type="dcterms:W3CDTF">2024-02-29T16:33:06Z</dcterms:created>
  <dcterms:modified xsi:type="dcterms:W3CDTF">2024-04-30T12:17:27Z</dcterms:modified>
</cp:coreProperties>
</file>