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4" r:id="rId5"/>
    <p:sldId id="288" r:id="rId6"/>
    <p:sldId id="260" r:id="rId7"/>
    <p:sldId id="261" r:id="rId8"/>
    <p:sldId id="262" r:id="rId9"/>
    <p:sldId id="257" r:id="rId10"/>
    <p:sldId id="263" r:id="rId11"/>
    <p:sldId id="265" r:id="rId12"/>
    <p:sldId id="266" r:id="rId13"/>
    <p:sldId id="267" r:id="rId14"/>
    <p:sldId id="268" r:id="rId15"/>
    <p:sldId id="269" r:id="rId16"/>
    <p:sldId id="274" r:id="rId17"/>
    <p:sldId id="270" r:id="rId18"/>
    <p:sldId id="272" r:id="rId19"/>
    <p:sldId id="275" r:id="rId20"/>
    <p:sldId id="276" r:id="rId21"/>
    <p:sldId id="277" r:id="rId22"/>
    <p:sldId id="278" r:id="rId23"/>
    <p:sldId id="279" r:id="rId24"/>
    <p:sldId id="280" r:id="rId25"/>
    <p:sldId id="286" r:id="rId26"/>
    <p:sldId id="284" r:id="rId27"/>
    <p:sldId id="281" r:id="rId28"/>
    <p:sldId id="285" r:id="rId29"/>
    <p:sldId id="287" r:id="rId30"/>
    <p:sldId id="294" r:id="rId31"/>
    <p:sldId id="282" r:id="rId32"/>
    <p:sldId id="283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3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556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D2929D0-9BF8-4835-BF94-2EE0DF35F9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1FCE2B98-BA63-4263-907F-5A1113582DFD}" type="datetimeFigureOut">
              <a:rPr lang="en-US" smtClean="0"/>
              <a:pPr/>
              <a:t>7/29/2020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E2B98-BA63-4263-907F-5A1113582DFD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929D0-9BF8-4835-BF94-2EE0DF35F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E2B98-BA63-4263-907F-5A1113582DFD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929D0-9BF8-4835-BF94-2EE0DF35F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E2B98-BA63-4263-907F-5A1113582DFD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929D0-9BF8-4835-BF94-2EE0DF35F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E2B98-BA63-4263-907F-5A1113582DFD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929D0-9BF8-4835-BF94-2EE0DF35F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E2B98-BA63-4263-907F-5A1113582DFD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929D0-9BF8-4835-BF94-2EE0DF35F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E2B98-BA63-4263-907F-5A1113582DFD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929D0-9BF8-4835-BF94-2EE0DF35F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E2B98-BA63-4263-907F-5A1113582DFD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929D0-9BF8-4835-BF94-2EE0DF35F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E2B98-BA63-4263-907F-5A1113582DFD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929D0-9BF8-4835-BF94-2EE0DF35F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E2B98-BA63-4263-907F-5A1113582DFD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929D0-9BF8-4835-BF94-2EE0DF35F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E2B98-BA63-4263-907F-5A1113582DFD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929D0-9BF8-4835-BF94-2EE0DF35F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1FCE2B98-BA63-4263-907F-5A1113582DFD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DD2929D0-9BF8-4835-BF94-2EE0DF35F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990601"/>
            <a:ext cx="7772400" cy="2819399"/>
          </a:xfrm>
        </p:spPr>
        <p:txBody>
          <a:bodyPr/>
          <a:lstStyle/>
          <a:p>
            <a:r>
              <a:rPr lang="en-US" sz="8800" b="1" dirty="0">
                <a:solidFill>
                  <a:srgbClr val="000000"/>
                </a:solidFill>
              </a:rPr>
              <a:t>Abdominal Cavity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914400" y="4648200"/>
            <a:ext cx="7467600" cy="1828800"/>
          </a:xfrm>
        </p:spPr>
        <p:txBody>
          <a:bodyPr/>
          <a:lstStyle/>
          <a:p>
            <a:r>
              <a:rPr lang="en-US" sz="7200" b="1" dirty="0">
                <a:solidFill>
                  <a:srgbClr val="000000"/>
                </a:solidFill>
              </a:rPr>
              <a:t>Chapter 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ag peritone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pPr algn="ctr"/>
            <a:r>
              <a:rPr lang="en-US" sz="6000" b="1" dirty="0" err="1">
                <a:solidFill>
                  <a:srgbClr val="000000"/>
                </a:solidFill>
              </a:rPr>
              <a:t>Epiploic</a:t>
            </a:r>
            <a:r>
              <a:rPr lang="en-US" sz="6000" b="1" dirty="0">
                <a:solidFill>
                  <a:srgbClr val="000000"/>
                </a:solidFill>
              </a:rPr>
              <a:t> Foramen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296400" cy="4267200"/>
          </a:xfrm>
        </p:spPr>
        <p:txBody>
          <a:bodyPr/>
          <a:lstStyle/>
          <a:p>
            <a:r>
              <a:rPr lang="en-US" sz="3600" b="1" dirty="0" err="1">
                <a:solidFill>
                  <a:srgbClr val="000000"/>
                </a:solidFill>
              </a:rPr>
              <a:t>Epiploic</a:t>
            </a:r>
            <a:r>
              <a:rPr lang="en-US" sz="3600" b="1" dirty="0">
                <a:solidFill>
                  <a:srgbClr val="000000"/>
                </a:solidFill>
              </a:rPr>
              <a:t> foramen of Winslow</a:t>
            </a:r>
          </a:p>
          <a:p>
            <a:pPr lvl="1"/>
            <a:r>
              <a:rPr lang="en-US" sz="3200" b="1" dirty="0">
                <a:solidFill>
                  <a:srgbClr val="000000"/>
                </a:solidFill>
              </a:rPr>
              <a:t>Area where the following communicates</a:t>
            </a:r>
          </a:p>
          <a:p>
            <a:pPr lvl="2"/>
            <a:r>
              <a:rPr lang="en-US" sz="3200" b="1" dirty="0">
                <a:solidFill>
                  <a:srgbClr val="000000"/>
                </a:solidFill>
              </a:rPr>
              <a:t>Greater Sac</a:t>
            </a:r>
          </a:p>
          <a:p>
            <a:pPr lvl="2"/>
            <a:r>
              <a:rPr lang="en-US" sz="3200" b="1" dirty="0">
                <a:solidFill>
                  <a:srgbClr val="000000"/>
                </a:solidFill>
              </a:rPr>
              <a:t>Lesser Sac</a:t>
            </a:r>
          </a:p>
          <a:p>
            <a:pPr lvl="1"/>
            <a:r>
              <a:rPr lang="en-US" sz="3200" b="1" dirty="0">
                <a:solidFill>
                  <a:srgbClr val="000000"/>
                </a:solidFill>
              </a:rPr>
              <a:t>Located: </a:t>
            </a:r>
          </a:p>
          <a:p>
            <a:pPr lvl="2"/>
            <a:r>
              <a:rPr lang="en-US" sz="3200" b="1" dirty="0">
                <a:solidFill>
                  <a:srgbClr val="000000"/>
                </a:solidFill>
              </a:rPr>
              <a:t>Superiorly &amp; posteriorly</a:t>
            </a:r>
          </a:p>
          <a:p>
            <a:pPr lvl="2"/>
            <a:r>
              <a:rPr lang="en-US" sz="3200" b="1" dirty="0">
                <a:solidFill>
                  <a:srgbClr val="000000"/>
                </a:solidFill>
              </a:rPr>
              <a:t>Inferior to liver</a:t>
            </a:r>
          </a:p>
          <a:p>
            <a:pPr lvl="1">
              <a:buNone/>
            </a:pPr>
            <a:r>
              <a:rPr lang="en-US" sz="3200" b="1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>
                <a:solidFill>
                  <a:srgbClr val="000000"/>
                </a:solidFill>
              </a:rPr>
              <a:t>Mesentery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000000"/>
                </a:solidFill>
              </a:rPr>
              <a:t>Double layer of peritoneum </a:t>
            </a:r>
          </a:p>
          <a:p>
            <a:r>
              <a:rPr lang="en-US" sz="4000" b="1" dirty="0">
                <a:solidFill>
                  <a:srgbClr val="000000"/>
                </a:solidFill>
              </a:rPr>
              <a:t>Encloses the intestine &amp; attaches it to the abdominal wall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EA7FBE1B-F228-4E02-84F6-C83127B825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962400"/>
            <a:ext cx="5867400" cy="28321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>
                <a:solidFill>
                  <a:srgbClr val="000000"/>
                </a:solidFill>
              </a:rPr>
              <a:t>Omentum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0000"/>
                </a:solidFill>
              </a:rPr>
              <a:t>A mesentery (double layer of peritoneum)</a:t>
            </a:r>
          </a:p>
          <a:p>
            <a:r>
              <a:rPr lang="en-US" sz="3600" b="1" dirty="0">
                <a:solidFill>
                  <a:srgbClr val="000000"/>
                </a:solidFill>
              </a:rPr>
              <a:t>Attached to the stomach</a:t>
            </a:r>
          </a:p>
          <a:p>
            <a:r>
              <a:rPr lang="en-US" sz="3600" b="1" dirty="0">
                <a:solidFill>
                  <a:srgbClr val="000000"/>
                </a:solidFill>
              </a:rPr>
              <a:t>Visible only when fluid is present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>
                <a:solidFill>
                  <a:srgbClr val="000000"/>
                </a:solidFill>
              </a:rPr>
              <a:t>Greater Omentum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0000"/>
                </a:solidFill>
              </a:rPr>
              <a:t>Fatty fold of peritoneum</a:t>
            </a:r>
          </a:p>
          <a:p>
            <a:r>
              <a:rPr lang="en-US" sz="3600" b="1" dirty="0">
                <a:solidFill>
                  <a:srgbClr val="000000"/>
                </a:solidFill>
              </a:rPr>
              <a:t>Drapes down from the greater curvature of the stomach</a:t>
            </a:r>
          </a:p>
          <a:p>
            <a:r>
              <a:rPr lang="en-US" sz="3600" b="1" dirty="0">
                <a:solidFill>
                  <a:srgbClr val="000000"/>
                </a:solidFill>
              </a:rPr>
              <a:t>Connects the stomach with</a:t>
            </a:r>
          </a:p>
          <a:p>
            <a:pPr lvl="1"/>
            <a:r>
              <a:rPr lang="en-US" sz="3600" b="1" dirty="0">
                <a:solidFill>
                  <a:srgbClr val="000000"/>
                </a:solidFill>
              </a:rPr>
              <a:t>Spleen</a:t>
            </a:r>
          </a:p>
          <a:p>
            <a:pPr lvl="1"/>
            <a:r>
              <a:rPr lang="en-US" sz="3600" b="1" dirty="0">
                <a:solidFill>
                  <a:srgbClr val="000000"/>
                </a:solidFill>
              </a:rPr>
              <a:t>Transverse colon</a:t>
            </a:r>
          </a:p>
        </p:txBody>
      </p:sp>
      <p:pic>
        <p:nvPicPr>
          <p:cNvPr id="5" name="Picture 4" descr="A picture containing indoor, table, bed&#10;&#10;Description automatically generated">
            <a:extLst>
              <a:ext uri="{FF2B5EF4-FFF2-40B4-BE49-F238E27FC236}">
                <a16:creationId xmlns:a16="http://schemas.microsoft.com/office/drawing/2014/main" id="{529A91E6-B965-43EB-AAC8-32938F160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419600"/>
            <a:ext cx="32004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>
                <a:solidFill>
                  <a:srgbClr val="000000"/>
                </a:solidFill>
              </a:rPr>
              <a:t>Lesser Omentum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0000"/>
                </a:solidFill>
              </a:rPr>
              <a:t>Attaches the duodenum and lesser curve of the stomach to</a:t>
            </a:r>
          </a:p>
          <a:p>
            <a:pPr lvl="1"/>
            <a:r>
              <a:rPr lang="en-US" sz="3600" b="1" dirty="0">
                <a:solidFill>
                  <a:srgbClr val="000000"/>
                </a:solidFill>
              </a:rPr>
              <a:t>Liver 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F2E135C-D728-43AA-B516-0FC867D49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41687"/>
            <a:ext cx="5257800" cy="322421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>
                <a:solidFill>
                  <a:srgbClr val="000000"/>
                </a:solidFill>
              </a:rPr>
              <a:t>Falciform Ligament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0000"/>
                </a:solidFill>
              </a:rPr>
              <a:t>Extends from umbilicus to the diaphragm in a parasagittal plane</a:t>
            </a:r>
          </a:p>
          <a:p>
            <a:r>
              <a:rPr lang="en-US" sz="3600" b="1" dirty="0">
                <a:solidFill>
                  <a:srgbClr val="000000"/>
                </a:solidFill>
              </a:rPr>
              <a:t>Contains the ligamentum teres</a:t>
            </a:r>
          </a:p>
          <a:p>
            <a:r>
              <a:rPr lang="en-US" sz="3600" b="1" dirty="0">
                <a:solidFill>
                  <a:srgbClr val="000000"/>
                </a:solidFill>
              </a:rPr>
              <a:t>Divides the liver into </a:t>
            </a:r>
          </a:p>
          <a:p>
            <a:pPr lvl="1"/>
            <a:r>
              <a:rPr lang="en-US" sz="3600" b="1" dirty="0">
                <a:solidFill>
                  <a:srgbClr val="000000"/>
                </a:solidFill>
              </a:rPr>
              <a:t>Left lobe</a:t>
            </a:r>
          </a:p>
          <a:p>
            <a:pPr lvl="1"/>
            <a:r>
              <a:rPr lang="en-US" sz="3600" b="1" dirty="0">
                <a:solidFill>
                  <a:srgbClr val="000000"/>
                </a:solidFill>
              </a:rPr>
              <a:t>Right lobe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>
                <a:solidFill>
                  <a:srgbClr val="000000"/>
                </a:solidFill>
              </a:rPr>
              <a:t>Ligamentum Teres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114800"/>
          </a:xfrm>
        </p:spPr>
        <p:txBody>
          <a:bodyPr/>
          <a:lstStyle/>
          <a:p>
            <a:r>
              <a:rPr lang="en-US" sz="3600" b="1" dirty="0">
                <a:solidFill>
                  <a:srgbClr val="000000"/>
                </a:solidFill>
              </a:rPr>
              <a:t>Also know as the Round ligament</a:t>
            </a:r>
          </a:p>
          <a:p>
            <a:pPr lvl="1"/>
            <a:r>
              <a:rPr lang="en-US" sz="3600" b="1" dirty="0">
                <a:solidFill>
                  <a:srgbClr val="000000"/>
                </a:solidFill>
              </a:rPr>
              <a:t>Within the Falciform ligament</a:t>
            </a:r>
          </a:p>
          <a:p>
            <a:r>
              <a:rPr lang="en-US" sz="3600" b="1" dirty="0">
                <a:solidFill>
                  <a:srgbClr val="000000"/>
                </a:solidFill>
              </a:rPr>
              <a:t>The obliterated umbilical vein</a:t>
            </a:r>
          </a:p>
          <a:p>
            <a:r>
              <a:rPr lang="en-US" sz="3600" b="1" dirty="0">
                <a:solidFill>
                  <a:srgbClr val="000000"/>
                </a:solidFill>
              </a:rPr>
              <a:t>Attaches the internal surface of the umbilicus </a:t>
            </a:r>
          </a:p>
          <a:p>
            <a:r>
              <a:rPr lang="en-US" sz="3600" b="1" dirty="0">
                <a:solidFill>
                  <a:srgbClr val="000000"/>
                </a:solidFill>
              </a:rPr>
              <a:t>Lying within the falciform ligament</a:t>
            </a:r>
          </a:p>
          <a:p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rans falciform liga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alciform- teres ligame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algn="ctr"/>
            <a:r>
              <a:rPr lang="en-US" sz="6000" b="1" dirty="0">
                <a:solidFill>
                  <a:srgbClr val="000000"/>
                </a:solidFill>
              </a:rPr>
              <a:t>Peritoneum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r>
              <a:rPr lang="en-US" sz="3600" b="1" dirty="0">
                <a:solidFill>
                  <a:srgbClr val="000000"/>
                </a:solidFill>
              </a:rPr>
              <a:t>Thin serous membrane that lines the walls of the abdominal cavity</a:t>
            </a:r>
          </a:p>
          <a:p>
            <a:r>
              <a:rPr lang="en-US" sz="3600" b="1" dirty="0">
                <a:solidFill>
                  <a:srgbClr val="000000"/>
                </a:solidFill>
              </a:rPr>
              <a:t>2 layers:	</a:t>
            </a:r>
          </a:p>
          <a:p>
            <a:pPr lvl="1"/>
            <a:r>
              <a:rPr lang="en-US" sz="3600" b="1" dirty="0">
                <a:solidFill>
                  <a:srgbClr val="000000"/>
                </a:solidFill>
              </a:rPr>
              <a:t>Parietal – lines abdominal wall</a:t>
            </a:r>
          </a:p>
          <a:p>
            <a:pPr lvl="1"/>
            <a:r>
              <a:rPr lang="en-US" sz="3600" b="1" dirty="0">
                <a:solidFill>
                  <a:srgbClr val="000000"/>
                </a:solidFill>
              </a:rPr>
              <a:t>Visceral – covers the organs</a:t>
            </a:r>
          </a:p>
          <a:p>
            <a:r>
              <a:rPr lang="en-US" sz="4000" b="1" dirty="0">
                <a:solidFill>
                  <a:srgbClr val="000000"/>
                </a:solidFill>
              </a:rPr>
              <a:t>Layers are separated by a film of serous fluid for lubrication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algn="ctr"/>
            <a:r>
              <a:rPr lang="en-US" sz="6000" b="1" dirty="0">
                <a:solidFill>
                  <a:srgbClr val="000000"/>
                </a:solidFill>
              </a:rPr>
              <a:t>Ligamentum Teres</a:t>
            </a:r>
            <a:endParaRPr lang="en-US" sz="6000" dirty="0"/>
          </a:p>
        </p:txBody>
      </p:sp>
      <p:pic>
        <p:nvPicPr>
          <p:cNvPr id="4" name="Content Placeholder 3" descr="ligament of ter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33400" y="1295400"/>
            <a:ext cx="9677400" cy="5715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pPr algn="ctr"/>
            <a:r>
              <a:rPr lang="en-US" sz="6000" b="1" dirty="0">
                <a:solidFill>
                  <a:srgbClr val="000000"/>
                </a:solidFill>
              </a:rPr>
              <a:t>Ligamentum Venosum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0000"/>
                </a:solidFill>
              </a:rPr>
              <a:t>Separates the left lobe of liver from the caudate lobe</a:t>
            </a:r>
          </a:p>
          <a:p>
            <a:r>
              <a:rPr lang="en-US" sz="3600" b="1" dirty="0">
                <a:solidFill>
                  <a:srgbClr val="000000"/>
                </a:solidFill>
              </a:rPr>
              <a:t>Seen:</a:t>
            </a:r>
          </a:p>
          <a:p>
            <a:pPr lvl="1"/>
            <a:r>
              <a:rPr lang="en-US" sz="3600" b="1" dirty="0">
                <a:solidFill>
                  <a:srgbClr val="000000"/>
                </a:solidFill>
              </a:rPr>
              <a:t>Anterior to caudate lobe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f006-008AB-A028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 b="1" dirty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CT venos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>
                <a:solidFill>
                  <a:srgbClr val="000000"/>
                </a:solidFill>
              </a:rPr>
              <a:t>Subphrenic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724400"/>
          </a:xfrm>
        </p:spPr>
        <p:txBody>
          <a:bodyPr/>
          <a:lstStyle/>
          <a:p>
            <a:r>
              <a:rPr lang="en-US" sz="3600" b="1" dirty="0">
                <a:solidFill>
                  <a:srgbClr val="000000"/>
                </a:solidFill>
              </a:rPr>
              <a:t>Located between</a:t>
            </a:r>
          </a:p>
          <a:p>
            <a:pPr lvl="1"/>
            <a:r>
              <a:rPr lang="en-US" sz="3600" b="1" dirty="0">
                <a:solidFill>
                  <a:srgbClr val="000000"/>
                </a:solidFill>
              </a:rPr>
              <a:t>Diaphragm</a:t>
            </a:r>
          </a:p>
          <a:p>
            <a:pPr lvl="1"/>
            <a:r>
              <a:rPr lang="en-US" sz="3600" b="1" dirty="0">
                <a:solidFill>
                  <a:srgbClr val="000000"/>
                </a:solidFill>
              </a:rPr>
              <a:t>Anterior portion of liver</a:t>
            </a:r>
          </a:p>
          <a:p>
            <a:r>
              <a:rPr lang="en-US" sz="3600" b="1" dirty="0">
                <a:solidFill>
                  <a:srgbClr val="000000"/>
                </a:solidFill>
              </a:rPr>
              <a:t>Divided by the falciform ligament into:</a:t>
            </a:r>
          </a:p>
          <a:p>
            <a:pPr lvl="1"/>
            <a:r>
              <a:rPr lang="en-US" sz="3600" b="1" dirty="0">
                <a:solidFill>
                  <a:srgbClr val="000000"/>
                </a:solidFill>
              </a:rPr>
              <a:t>Right compartment</a:t>
            </a:r>
          </a:p>
          <a:p>
            <a:pPr lvl="1"/>
            <a:r>
              <a:rPr lang="en-US" sz="3600" b="1" dirty="0">
                <a:solidFill>
                  <a:srgbClr val="000000"/>
                </a:solidFill>
              </a:rPr>
              <a:t>Left  compartment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ubphrenic spac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4" descr="f003-021A-A028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>
                <a:solidFill>
                  <a:srgbClr val="000000"/>
                </a:solidFill>
              </a:rPr>
              <a:t>Subhepatic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Located posterior and inferior between the liver and abdominal viscera</a:t>
            </a:r>
          </a:p>
          <a:p>
            <a:r>
              <a:rPr lang="en-US" b="1" dirty="0">
                <a:solidFill>
                  <a:srgbClr val="000000"/>
                </a:solidFill>
              </a:rPr>
              <a:t>Right Subhepatic Space</a:t>
            </a:r>
          </a:p>
          <a:p>
            <a:pPr lvl="1"/>
            <a:r>
              <a:rPr lang="en-US" sz="3200" b="1" dirty="0">
                <a:solidFill>
                  <a:srgbClr val="000000"/>
                </a:solidFill>
              </a:rPr>
              <a:t>Located between liver and kidney</a:t>
            </a:r>
          </a:p>
          <a:p>
            <a:pPr lvl="2"/>
            <a:r>
              <a:rPr lang="en-US" sz="3200" b="1" dirty="0">
                <a:solidFill>
                  <a:srgbClr val="000000"/>
                </a:solidFill>
              </a:rPr>
              <a:t>Contains Morison’s Pouch</a:t>
            </a:r>
          </a:p>
          <a:p>
            <a:pPr lvl="1"/>
            <a:r>
              <a:rPr lang="en-US" sz="3200" b="1" dirty="0">
                <a:solidFill>
                  <a:srgbClr val="000000"/>
                </a:solidFill>
              </a:rPr>
              <a:t>Deepest part of abdominal cavity</a:t>
            </a:r>
          </a:p>
          <a:p>
            <a:pPr lvl="1"/>
            <a:r>
              <a:rPr lang="en-US" sz="3200" b="1" dirty="0">
                <a:solidFill>
                  <a:srgbClr val="000000"/>
                </a:solidFill>
              </a:rPr>
              <a:t>Common site for fluid collection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ubhepatic spac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f003-021B-A028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>
                <a:solidFill>
                  <a:srgbClr val="000000"/>
                </a:solidFill>
              </a:rPr>
              <a:t>Peritoneum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Forms a cavity that encloses: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Liver (except for the bare area)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Gallbladder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Spleen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Stomach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Ovaries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Majority of intestines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1" name="Picture 5" descr="optigo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448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algn="ctr"/>
            <a:r>
              <a:rPr lang="en-US" sz="6000" b="1" dirty="0">
                <a:solidFill>
                  <a:srgbClr val="000000"/>
                </a:solidFill>
              </a:rPr>
              <a:t>Paracolic Gutters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95800"/>
          </a:xfrm>
        </p:spPr>
        <p:txBody>
          <a:bodyPr/>
          <a:lstStyle/>
          <a:p>
            <a:r>
              <a:rPr lang="en-US" sz="3600" b="1" dirty="0">
                <a:solidFill>
                  <a:srgbClr val="000000"/>
                </a:solidFill>
              </a:rPr>
              <a:t>Trough-like spaces located lateral to the:</a:t>
            </a:r>
          </a:p>
          <a:p>
            <a:pPr lvl="1"/>
            <a:r>
              <a:rPr lang="en-US" sz="3600" b="1" dirty="0">
                <a:solidFill>
                  <a:srgbClr val="000000"/>
                </a:solidFill>
              </a:rPr>
              <a:t>Ascending colon - Right</a:t>
            </a:r>
          </a:p>
          <a:p>
            <a:pPr lvl="1"/>
            <a:r>
              <a:rPr lang="en-US" sz="3600" b="1" dirty="0">
                <a:solidFill>
                  <a:srgbClr val="000000"/>
                </a:solidFill>
              </a:rPr>
              <a:t>Descending colon - Left</a:t>
            </a:r>
          </a:p>
          <a:p>
            <a:r>
              <a:rPr lang="en-US" sz="3600" b="1" dirty="0">
                <a:solidFill>
                  <a:srgbClr val="000000"/>
                </a:solidFill>
              </a:rPr>
              <a:t>Right paracolic gutter</a:t>
            </a:r>
          </a:p>
          <a:p>
            <a:pPr lvl="1"/>
            <a:r>
              <a:rPr lang="en-US" sz="3600" b="1" dirty="0">
                <a:solidFill>
                  <a:srgbClr val="000000"/>
                </a:solidFill>
              </a:rPr>
              <a:t>Deeper of the two</a:t>
            </a:r>
          </a:p>
          <a:p>
            <a:pPr lvl="1"/>
            <a:r>
              <a:rPr lang="en-US" sz="3600" b="1" dirty="0">
                <a:solidFill>
                  <a:srgbClr val="000000"/>
                </a:solidFill>
              </a:rPr>
              <a:t>Common site for fluid collections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algn="ctr"/>
            <a:r>
              <a:rPr lang="en-US" sz="6000" b="1" dirty="0">
                <a:solidFill>
                  <a:srgbClr val="000000"/>
                </a:solidFill>
              </a:rPr>
              <a:t>Retroperitoneum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305800" cy="5105400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Posterior to the peritoneum</a:t>
            </a:r>
          </a:p>
          <a:p>
            <a:r>
              <a:rPr lang="en-US" b="1" dirty="0">
                <a:solidFill>
                  <a:srgbClr val="000000"/>
                </a:solidFill>
              </a:rPr>
              <a:t>Structures</a:t>
            </a:r>
          </a:p>
          <a:p>
            <a:pPr lvl="1"/>
            <a:r>
              <a:rPr lang="en-US" sz="3200" b="1" dirty="0">
                <a:solidFill>
                  <a:srgbClr val="000000"/>
                </a:solidFill>
              </a:rPr>
              <a:t>Kidneys		</a:t>
            </a:r>
          </a:p>
          <a:p>
            <a:pPr lvl="1"/>
            <a:r>
              <a:rPr lang="en-US" sz="3200" b="1" dirty="0">
                <a:solidFill>
                  <a:srgbClr val="000000"/>
                </a:solidFill>
              </a:rPr>
              <a:t>Ureters		</a:t>
            </a:r>
          </a:p>
          <a:p>
            <a:pPr lvl="1"/>
            <a:r>
              <a:rPr lang="en-US" sz="3200" b="1" dirty="0">
                <a:solidFill>
                  <a:srgbClr val="000000"/>
                </a:solidFill>
              </a:rPr>
              <a:t>Adrenal glands	</a:t>
            </a:r>
          </a:p>
          <a:p>
            <a:pPr lvl="1"/>
            <a:r>
              <a:rPr lang="en-US" sz="3200" b="1" dirty="0">
                <a:solidFill>
                  <a:srgbClr val="000000"/>
                </a:solidFill>
              </a:rPr>
              <a:t>Pancreas		</a:t>
            </a:r>
          </a:p>
          <a:p>
            <a:pPr lvl="1"/>
            <a:r>
              <a:rPr lang="en-US" sz="3200" b="1" dirty="0">
                <a:solidFill>
                  <a:srgbClr val="000000"/>
                </a:solidFill>
              </a:rPr>
              <a:t>Aorta			</a:t>
            </a:r>
          </a:p>
          <a:p>
            <a:pPr lvl="1"/>
            <a:r>
              <a:rPr lang="en-US" sz="3200" b="1" dirty="0">
                <a:solidFill>
                  <a:srgbClr val="000000"/>
                </a:solidFill>
              </a:rPr>
              <a:t>Ascending and Descending colon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495800" cy="3657600"/>
          </a:xfrm>
        </p:spPr>
        <p:txBody>
          <a:bodyPr/>
          <a:lstStyle/>
          <a:p>
            <a:r>
              <a:rPr lang="en-US" sz="3200" b="1" dirty="0">
                <a:solidFill>
                  <a:srgbClr val="000000"/>
                </a:solidFill>
              </a:rPr>
              <a:t>IVC</a:t>
            </a:r>
          </a:p>
          <a:p>
            <a:r>
              <a:rPr lang="en-US" sz="3200" b="1" dirty="0">
                <a:solidFill>
                  <a:srgbClr val="000000"/>
                </a:solidFill>
              </a:rPr>
              <a:t>Bladder</a:t>
            </a:r>
          </a:p>
          <a:p>
            <a:r>
              <a:rPr lang="en-US" sz="3200" b="1" dirty="0">
                <a:solidFill>
                  <a:srgbClr val="000000"/>
                </a:solidFill>
              </a:rPr>
              <a:t>Uterus</a:t>
            </a:r>
          </a:p>
          <a:p>
            <a:r>
              <a:rPr lang="en-US" sz="3200" b="1" dirty="0">
                <a:solidFill>
                  <a:srgbClr val="000000"/>
                </a:solidFill>
              </a:rPr>
              <a:t>Prostate</a:t>
            </a:r>
          </a:p>
          <a:p>
            <a:r>
              <a:rPr lang="en-US" sz="3200" b="1" dirty="0">
                <a:solidFill>
                  <a:srgbClr val="000000"/>
                </a:solidFill>
              </a:rPr>
              <a:t>Duodenum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6000" b="1" dirty="0">
              <a:solidFill>
                <a:srgbClr val="000000"/>
              </a:solidFill>
            </a:endParaRPr>
          </a:p>
        </p:txBody>
      </p:sp>
      <p:pic>
        <p:nvPicPr>
          <p:cNvPr id="7" name="Content Placeholder 6" descr="retroperitoneal spa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</p:spPr>
        <p:txBody>
          <a:bodyPr/>
          <a:lstStyle/>
          <a:p>
            <a:pPr algn="ctr"/>
            <a:r>
              <a:rPr lang="en-US" sz="6000" b="1" dirty="0">
                <a:solidFill>
                  <a:srgbClr val="000000"/>
                </a:solidFill>
              </a:rPr>
              <a:t>Anterior Pararenal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382000" cy="3886200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Located between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Anterior surface of renal fascia (</a:t>
            </a:r>
            <a:r>
              <a:rPr lang="en-US" b="1" dirty="0" err="1">
                <a:solidFill>
                  <a:srgbClr val="000000"/>
                </a:solidFill>
              </a:rPr>
              <a:t>Gerota’s</a:t>
            </a:r>
            <a:r>
              <a:rPr lang="en-US" b="1" dirty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Posterior area of peritoneum</a:t>
            </a:r>
          </a:p>
          <a:p>
            <a:r>
              <a:rPr lang="en-US" b="1" dirty="0">
                <a:solidFill>
                  <a:srgbClr val="000000"/>
                </a:solidFill>
              </a:rPr>
              <a:t>Structures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Pancreas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Duodenum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Ascending and Descending colon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>
                <a:solidFill>
                  <a:srgbClr val="000000"/>
                </a:solidFill>
              </a:rPr>
              <a:t>Posterior Pararenal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43400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Located between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Posterior renal fascia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Muscles of the posterior abdominal wall</a:t>
            </a:r>
          </a:p>
          <a:p>
            <a:r>
              <a:rPr lang="en-US" b="1" dirty="0">
                <a:solidFill>
                  <a:srgbClr val="000000"/>
                </a:solidFill>
              </a:rPr>
              <a:t>Structures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Fat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Vessels</a:t>
            </a:r>
          </a:p>
          <a:p>
            <a:pPr lvl="1">
              <a:buNone/>
            </a:pPr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algn="ctr"/>
            <a:r>
              <a:rPr lang="en-US" sz="6000" b="1" dirty="0">
                <a:solidFill>
                  <a:srgbClr val="000000"/>
                </a:solidFill>
              </a:rPr>
              <a:t>Perirenal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Located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Directly around kidneys</a:t>
            </a:r>
          </a:p>
          <a:p>
            <a:r>
              <a:rPr lang="en-US" b="1" dirty="0">
                <a:solidFill>
                  <a:srgbClr val="000000"/>
                </a:solidFill>
              </a:rPr>
              <a:t>Enclosed by renal fascia</a:t>
            </a:r>
          </a:p>
          <a:p>
            <a:r>
              <a:rPr lang="en-US" b="1" dirty="0">
                <a:solidFill>
                  <a:srgbClr val="000000"/>
                </a:solidFill>
              </a:rPr>
              <a:t>Structures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kidneys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Adrenal gland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Lymph nodes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Blood vessels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Perirenal fat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etroperitone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>
                <a:solidFill>
                  <a:srgbClr val="000000"/>
                </a:solidFill>
              </a:rPr>
              <a:t>Bare Area</a:t>
            </a:r>
          </a:p>
        </p:txBody>
      </p:sp>
      <p:pic>
        <p:nvPicPr>
          <p:cNvPr id="4" name="Content Placeholder 3" descr="Sag peritone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28800"/>
            <a:ext cx="9144000" cy="50292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T subphrenic-bare are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>
                <a:solidFill>
                  <a:srgbClr val="000000"/>
                </a:solidFill>
              </a:rPr>
              <a:t>Peritoneal Cavity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82000" cy="4953000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Males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Closed cavity</a:t>
            </a:r>
          </a:p>
          <a:p>
            <a:r>
              <a:rPr lang="en-US" b="1" dirty="0">
                <a:solidFill>
                  <a:srgbClr val="000000"/>
                </a:solidFill>
              </a:rPr>
              <a:t>Females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Communicates with the exterior through the:</a:t>
            </a:r>
          </a:p>
          <a:p>
            <a:pPr lvl="3"/>
            <a:r>
              <a:rPr lang="en-US" b="1" dirty="0">
                <a:solidFill>
                  <a:srgbClr val="000000"/>
                </a:solidFill>
              </a:rPr>
              <a:t>Vagina</a:t>
            </a:r>
          </a:p>
          <a:p>
            <a:pPr lvl="3"/>
            <a:r>
              <a:rPr lang="en-US" b="1" dirty="0">
                <a:solidFill>
                  <a:srgbClr val="000000"/>
                </a:solidFill>
              </a:rPr>
              <a:t>Cervix </a:t>
            </a:r>
          </a:p>
          <a:p>
            <a:pPr lvl="3"/>
            <a:r>
              <a:rPr lang="en-US" b="1" dirty="0">
                <a:solidFill>
                  <a:srgbClr val="000000"/>
                </a:solidFill>
              </a:rPr>
              <a:t>Uterus</a:t>
            </a:r>
          </a:p>
          <a:p>
            <a:pPr lvl="3"/>
            <a:r>
              <a:rPr lang="en-US" b="1" dirty="0">
                <a:solidFill>
                  <a:srgbClr val="000000"/>
                </a:solidFill>
              </a:rPr>
              <a:t>Ovaries </a:t>
            </a:r>
          </a:p>
          <a:p>
            <a:pPr lvl="3"/>
            <a:r>
              <a:rPr lang="en-US" b="1" dirty="0">
                <a:solidFill>
                  <a:srgbClr val="000000"/>
                </a:solidFill>
              </a:rPr>
              <a:t>Fallopian Tubes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algn="ctr"/>
            <a:r>
              <a:rPr lang="en-US" sz="6000" b="1" dirty="0">
                <a:solidFill>
                  <a:srgbClr val="000000"/>
                </a:solidFill>
              </a:rPr>
              <a:t>Peritoneal Cavity</a:t>
            </a:r>
            <a:endParaRPr lang="en-US" sz="6000" dirty="0"/>
          </a:p>
        </p:txBody>
      </p:sp>
      <p:pic>
        <p:nvPicPr>
          <p:cNvPr id="4" name="Content Placeholder 3" descr="male peritoneu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4191000" cy="5410200"/>
          </a:xfrm>
        </p:spPr>
      </p:pic>
      <p:pic>
        <p:nvPicPr>
          <p:cNvPr id="7" name="Content Placeholder 6" descr="female peritoneu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1447800"/>
            <a:ext cx="3962400" cy="5410200"/>
          </a:xfrm>
        </p:spPr>
      </p:pic>
      <p:sp>
        <p:nvSpPr>
          <p:cNvPr id="8" name="TextBox 7"/>
          <p:cNvSpPr txBox="1"/>
          <p:nvPr/>
        </p:nvSpPr>
        <p:spPr>
          <a:xfrm>
            <a:off x="1981200" y="11430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Male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1143000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Female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algn="ctr"/>
            <a:r>
              <a:rPr lang="en-US" sz="6000" b="1" dirty="0">
                <a:solidFill>
                  <a:srgbClr val="000000"/>
                </a:solidFill>
              </a:rPr>
              <a:t>Peritoneal Cavity</a:t>
            </a:r>
            <a:endParaRPr lang="en-US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991600" cy="5181600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Greater Sac</a:t>
            </a:r>
          </a:p>
          <a:p>
            <a:pPr lvl="1"/>
            <a:r>
              <a:rPr lang="en-US" sz="3200" b="1" dirty="0">
                <a:solidFill>
                  <a:srgbClr val="000000"/>
                </a:solidFill>
              </a:rPr>
              <a:t>Located between:  </a:t>
            </a:r>
          </a:p>
          <a:p>
            <a:pPr lvl="2"/>
            <a:r>
              <a:rPr lang="en-US" sz="3200" b="1" dirty="0">
                <a:solidFill>
                  <a:srgbClr val="000000"/>
                </a:solidFill>
              </a:rPr>
              <a:t>Inner surface of the anterior wall  </a:t>
            </a:r>
          </a:p>
          <a:p>
            <a:pPr lvl="2"/>
            <a:r>
              <a:rPr lang="en-US" sz="3200" b="1" dirty="0">
                <a:solidFill>
                  <a:srgbClr val="000000"/>
                </a:solidFill>
              </a:rPr>
              <a:t>Outer surface of the abdominal viscera</a:t>
            </a:r>
          </a:p>
          <a:p>
            <a:r>
              <a:rPr lang="en-US" b="1" dirty="0">
                <a:solidFill>
                  <a:srgbClr val="000000"/>
                </a:solidFill>
              </a:rPr>
              <a:t>Lesser Sac (</a:t>
            </a:r>
            <a:r>
              <a:rPr lang="en-US" b="1" dirty="0" err="1">
                <a:solidFill>
                  <a:srgbClr val="000000"/>
                </a:solidFill>
              </a:rPr>
              <a:t>omental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bursae</a:t>
            </a:r>
            <a:r>
              <a:rPr lang="en-US" b="1" dirty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sz="3200" b="1" dirty="0">
                <a:solidFill>
                  <a:srgbClr val="000000"/>
                </a:solidFill>
              </a:rPr>
              <a:t>Located between:  </a:t>
            </a:r>
          </a:p>
          <a:p>
            <a:pPr lvl="2"/>
            <a:r>
              <a:rPr lang="en-US" sz="3200" b="1" dirty="0">
                <a:solidFill>
                  <a:srgbClr val="000000"/>
                </a:solidFill>
              </a:rPr>
              <a:t>Posterior surface of the stomach </a:t>
            </a:r>
          </a:p>
          <a:p>
            <a:pPr lvl="2"/>
            <a:r>
              <a:rPr lang="en-US" sz="3200" b="1" dirty="0">
                <a:solidFill>
                  <a:srgbClr val="000000"/>
                </a:solidFill>
              </a:rPr>
              <a:t>Posterior abdominal wall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abd greater-lesser sa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5">
  <a:themeElements>
    <a:clrScheme name="Ocean 2">
      <a:dk1>
        <a:srgbClr val="000066"/>
      </a:dk1>
      <a:lt1>
        <a:srgbClr val="FFFFFF"/>
      </a:lt1>
      <a:dk2>
        <a:srgbClr val="5D93FF"/>
      </a:dk2>
      <a:lt2>
        <a:srgbClr val="FFFFFF"/>
      </a:lt2>
      <a:accent1>
        <a:srgbClr val="6666FF"/>
      </a:accent1>
      <a:accent2>
        <a:srgbClr val="9999FF"/>
      </a:accent2>
      <a:accent3>
        <a:srgbClr val="B6C8F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Theme5</Template>
  <TotalTime>460</TotalTime>
  <Words>422</Words>
  <Application>Microsoft Office PowerPoint</Application>
  <PresentationFormat>On-screen Show (4:3)</PresentationFormat>
  <Paragraphs>141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Tahoma</vt:lpstr>
      <vt:lpstr>Wingdings</vt:lpstr>
      <vt:lpstr>Theme5</vt:lpstr>
      <vt:lpstr>Abdominal Cavity</vt:lpstr>
      <vt:lpstr>Peritoneum</vt:lpstr>
      <vt:lpstr>Peritoneum</vt:lpstr>
      <vt:lpstr>Bare Area</vt:lpstr>
      <vt:lpstr>PowerPoint Presentation</vt:lpstr>
      <vt:lpstr>Peritoneal Cavity</vt:lpstr>
      <vt:lpstr>Peritoneal Cavity</vt:lpstr>
      <vt:lpstr>Peritoneal Cavity</vt:lpstr>
      <vt:lpstr>PowerPoint Presentation</vt:lpstr>
      <vt:lpstr>PowerPoint Presentation</vt:lpstr>
      <vt:lpstr>Epiploic Foramen</vt:lpstr>
      <vt:lpstr>Mesentery</vt:lpstr>
      <vt:lpstr>Omentum</vt:lpstr>
      <vt:lpstr>Greater Omentum</vt:lpstr>
      <vt:lpstr>Lesser Omentum</vt:lpstr>
      <vt:lpstr>Falciform Ligament</vt:lpstr>
      <vt:lpstr>Ligamentum Teres</vt:lpstr>
      <vt:lpstr>PowerPoint Presentation</vt:lpstr>
      <vt:lpstr>PowerPoint Presentation</vt:lpstr>
      <vt:lpstr>Ligamentum Teres</vt:lpstr>
      <vt:lpstr>Ligamentum Venosum</vt:lpstr>
      <vt:lpstr>PowerPoint Presentation</vt:lpstr>
      <vt:lpstr>PowerPoint Presentation</vt:lpstr>
      <vt:lpstr>Subphrenic Spaces</vt:lpstr>
      <vt:lpstr>PowerPoint Presentation</vt:lpstr>
      <vt:lpstr>PowerPoint Presentation</vt:lpstr>
      <vt:lpstr>Subhepatic Spaces</vt:lpstr>
      <vt:lpstr>PowerPoint Presentation</vt:lpstr>
      <vt:lpstr>PowerPoint Presentation</vt:lpstr>
      <vt:lpstr>PowerPoint Presentation</vt:lpstr>
      <vt:lpstr>Paracolic Gutters</vt:lpstr>
      <vt:lpstr>Retroperitoneum </vt:lpstr>
      <vt:lpstr>PowerPoint Presentation</vt:lpstr>
      <vt:lpstr>Anterior Pararenal Space</vt:lpstr>
      <vt:lpstr>Posterior Pararenal Space</vt:lpstr>
      <vt:lpstr>Perirenal Spaces</vt:lpstr>
      <vt:lpstr>PowerPoint Presentation</vt:lpstr>
    </vt:vector>
  </TitlesOfParts>
  <Company>wccc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>lockel</dc:creator>
  <cp:lastModifiedBy>Shimp, Crystal</cp:lastModifiedBy>
  <cp:revision>54</cp:revision>
  <dcterms:created xsi:type="dcterms:W3CDTF">2009-10-14T17:55:38Z</dcterms:created>
  <dcterms:modified xsi:type="dcterms:W3CDTF">2020-07-29T16:42:49Z</dcterms:modified>
</cp:coreProperties>
</file>