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53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257" r:id="rId9"/>
    <p:sldId id="326" r:id="rId10"/>
    <p:sldId id="323" r:id="rId11"/>
    <p:sldId id="322" r:id="rId12"/>
    <p:sldId id="321" r:id="rId13"/>
    <p:sldId id="320" r:id="rId14"/>
    <p:sldId id="319" r:id="rId15"/>
    <p:sldId id="318" r:id="rId16"/>
    <p:sldId id="317" r:id="rId17"/>
    <p:sldId id="327" r:id="rId18"/>
    <p:sldId id="357" r:id="rId19"/>
    <p:sldId id="328" r:id="rId20"/>
    <p:sldId id="329" r:id="rId21"/>
    <p:sldId id="330" r:id="rId22"/>
    <p:sldId id="331" r:id="rId23"/>
    <p:sldId id="332" r:id="rId24"/>
    <p:sldId id="367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58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9" r:id="rId48"/>
    <p:sldId id="354" r:id="rId49"/>
    <p:sldId id="355" r:id="rId50"/>
    <p:sldId id="356" r:id="rId51"/>
    <p:sldId id="36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D922-E7AE-462F-8728-DFE3022D4734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76DD-2958-40BA-9B15-7DAD863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046C-3EC0-4C0C-AFA8-BB4E331249A4}" type="datetime1">
              <a:rPr lang="en-US" smtClean="0"/>
              <a:t>11/30/2020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1C7A-C71A-41D6-AC43-E8E2EB8CC811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AC5E-F25A-4215-954B-521CE9EEFDBE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0B5A57-A618-4DED-BDFE-4C515BA7EDD4}" type="datetime1">
              <a:rPr lang="en-US" smtClean="0"/>
              <a:t>11/30/2020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CD99-BEC0-41FD-9E2A-0DD0B77ED626}" type="datetime1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7EA4-49FA-4E30-BFE7-24F893FE6426}" type="datetime1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D13E-2496-4375-B08B-C39C7AE60F5A}" type="datetime1">
              <a:rPr lang="en-US" smtClean="0"/>
              <a:t>11/30/2020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11CC-7E6E-4412-855C-52E99E49EB84}" type="datetime1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8ADC-8DFE-469D-B036-8666600F8F86}" type="datetime1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FD24A4-3985-4270-B807-E458F60C1934}" type="datetime1">
              <a:rPr lang="en-US" smtClean="0"/>
              <a:t>11/30/2020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8B37-26CB-4487-96A4-5EE8B238B4AD}" type="datetime1">
              <a:rPr lang="en-US" smtClean="0"/>
              <a:t>11/30/2020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673967-98CB-413D-992C-F5DF1BFE82FA}" type="datetime1">
              <a:rPr lang="en-US" smtClean="0"/>
              <a:t>11/30/2020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384778-E93A-4FD1-9E96-4546A8BF0D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305800" cy="1524000"/>
          </a:xfrm>
        </p:spPr>
        <p:txBody>
          <a:bodyPr/>
          <a:lstStyle/>
          <a:p>
            <a:r>
              <a:rPr lang="en-US" sz="7200" b="1" dirty="0">
                <a:solidFill>
                  <a:schemeClr val="bg1"/>
                </a:solidFill>
              </a:rPr>
              <a:t>Chapter 10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33732"/>
            <a:ext cx="8458200" cy="2376268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Lower Extremity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Longest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sz="4000" b="1" dirty="0">
                <a:solidFill>
                  <a:schemeClr val="bg1"/>
                </a:solidFill>
              </a:rPr>
              <a:t>Heaviest		Bone in the body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Strongest 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Femoral head</a:t>
            </a:r>
          </a:p>
          <a:p>
            <a:pPr lvl="1"/>
            <a:r>
              <a:rPr lang="en-US" sz="4000" b="1" dirty="0">
                <a:solidFill>
                  <a:schemeClr val="bg1"/>
                </a:solidFill>
              </a:rPr>
              <a:t>Fits into </a:t>
            </a:r>
            <a:r>
              <a:rPr lang="en-US" sz="4000" b="1" dirty="0" err="1">
                <a:solidFill>
                  <a:schemeClr val="bg1"/>
                </a:solidFill>
              </a:rPr>
              <a:t>acetabulum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Femur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95600" y="1981200"/>
            <a:ext cx="12954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95600" y="2590800"/>
            <a:ext cx="1295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4200" y="2590800"/>
            <a:ext cx="1066800" cy="609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coursewareobjects.elsevier.com/objects/elr/Kelley/sectionalanatomy2e/IC/images/01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  <p:pic>
        <p:nvPicPr>
          <p:cNvPr id="5124" name="Picture 4" descr="http://coursewareobjects.elsevier.com/objects/elr/Kelley/sectionalanatomy2e/IC/images/01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Knee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57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Bones that contribute to knee joint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Femur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Tibia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Patella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Fibula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oursewareobjects.elsevier.com/objects/elr/Kelley/sectionalanatomy2e/IC/images/01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399"/>
            <a:ext cx="4724400" cy="556260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Posterior aspect of knee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Popliteal Fossa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Tibia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“shin bone”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Medial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Thicker 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Fibula 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Lateral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Thinner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Lower Leg</a:t>
            </a:r>
          </a:p>
        </p:txBody>
      </p:sp>
      <p:pic>
        <p:nvPicPr>
          <p:cNvPr id="8194" name="Picture 2" descr="http://coursewareobjects.elsevier.com/objects/elr/Kelley/sectionalanatomy2e/IC/images/01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562600" cy="5410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Gastrocnemius</a:t>
            </a:r>
            <a:r>
              <a:rPr lang="en-US" sz="6000" b="1" dirty="0">
                <a:solidFill>
                  <a:schemeClr val="bg1"/>
                </a:solidFill>
              </a:rPr>
              <a:t> Muscle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64736" cy="4419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Superficial muscle located</a:t>
            </a:r>
          </a:p>
          <a:p>
            <a:pPr lvl="1"/>
            <a:r>
              <a:rPr lang="en-US" sz="4000" b="1" dirty="0">
                <a:solidFill>
                  <a:schemeClr val="bg1"/>
                </a:solidFill>
              </a:rPr>
              <a:t>Distal popliteal area</a:t>
            </a:r>
          </a:p>
          <a:p>
            <a:pPr lvl="1"/>
            <a:r>
              <a:rPr lang="en-US" sz="4000" b="1" dirty="0">
                <a:solidFill>
                  <a:schemeClr val="bg1"/>
                </a:solidFill>
              </a:rPr>
              <a:t>Proximal lower leg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coursewareobjects.elsevier.com/objects/elr/Kelley/sectionalanatomy2e/IC/images/01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</a:rPr>
              <a:t>Soleus</a:t>
            </a:r>
            <a:r>
              <a:rPr lang="en-US" sz="6000" b="1" dirty="0">
                <a:solidFill>
                  <a:schemeClr val="bg1"/>
                </a:solidFill>
              </a:rPr>
              <a:t> Muscle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59936" cy="449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Located beneath </a:t>
            </a:r>
            <a:r>
              <a:rPr lang="en-US" sz="3200" b="1" dirty="0" err="1">
                <a:solidFill>
                  <a:schemeClr val="bg1"/>
                </a:solidFill>
              </a:rPr>
              <a:t>gastrocnemius</a:t>
            </a:r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Deeper than </a:t>
            </a:r>
            <a:r>
              <a:rPr lang="en-US" sz="3000" b="1" dirty="0" err="1">
                <a:solidFill>
                  <a:schemeClr val="bg1"/>
                </a:solidFill>
              </a:rPr>
              <a:t>gastrocnemius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oursewareobjects.elsevier.com/objects/elr/Kelley/sectionalanatomy2e/IC/images/01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1"/>
            <a:ext cx="4495800" cy="5334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2B6F7F66-D3AC-42B3-96F3-A856F370D069}" type="slidenum">
              <a:rPr lang="en-US"/>
              <a:pPr/>
              <a:t>17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056187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Comic Sans MS" pitchFamily="66" charset="0"/>
              </a:rPr>
              <a:t>Lower Extremity Arteries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10400"/>
            <a:ext cx="8229600" cy="152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coursewareobjects.elsevier.com/objects/elr/HagenAnsert/diagnostic6e/IC/images/03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008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E536FD7C-B3CF-4DB6-8016-98F8009207BA}" type="slidenum">
              <a:rPr lang="en-US"/>
              <a:pPr/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Common Iliac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Terminal branches of the Aorta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Right Common Iliac 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Approximately 5 cm’s in length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Left Common Iliac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Approximately 4 cm’s in length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Common Iliac arteries divide into: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Internal Iliac 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External Iliac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085789"/>
              </p:ext>
            </p:extLst>
          </p:nvPr>
        </p:nvGraphicFramePr>
        <p:xfrm>
          <a:off x="152398" y="1524000"/>
          <a:ext cx="8867776" cy="470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Acr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Extremities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Acroanesthesia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Absence of sensation in the extremities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Ankyl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Stiff 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Ankylosis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Abnormal condition of</a:t>
                      </a:r>
                      <a:r>
                        <a:rPr lang="en-US" sz="2200" baseline="0" dirty="0"/>
                        <a:t> a stiff joint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Arthr</a:t>
                      </a:r>
                      <a:r>
                        <a:rPr lang="en-US" sz="2200" dirty="0"/>
                        <a:t>/o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Articul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Joint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Arthrocentesis 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Articular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Surgical puncture of a joint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Pertaining to a joint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/>
                        <a:t>Burs/o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Bursa, sac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Bursitis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Inflammation</a:t>
                      </a:r>
                      <a:r>
                        <a:rPr lang="en-US" sz="2200" baseline="0" dirty="0"/>
                        <a:t> of a bursa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96635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FCBA0F8C-415D-4F42-A52B-B20F3CF502C6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Internal Iliac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Also known as </a:t>
            </a:r>
            <a:r>
              <a:rPr lang="en-US" sz="3200" b="1" i="1" u="sng" dirty="0">
                <a:solidFill>
                  <a:schemeClr val="bg1"/>
                </a:solidFill>
              </a:rPr>
              <a:t>hypogastric artery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Descend into the pelvis dividing into: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Anterior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Supplies the: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Pelvis viscera and wall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Buttocks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Genital organs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Medial thigh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Perineum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7E60C700-8421-46DF-B806-975CE0679DA2}" type="slidenum">
              <a:rPr lang="en-US"/>
              <a:pPr/>
              <a:t>21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External Iliac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Larger than the Internal Iliac Artery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Branches into: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Inferior Epigastric Artery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</a:rPr>
              <a:t>Arises anteriorly just proximal to the inguinal ligament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</a:rPr>
              <a:t>Supplies the abdominal muscles and peritoneum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</a:rPr>
              <a:t>Used in TRAM or CABG procedures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Deep Circumflex Iliac Artery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</a:rPr>
              <a:t>Arises laterally near the inguinal ligament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</a:rPr>
              <a:t>Supplies the abdominal muscles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9D5905C-C73E-4C99-9427-E63AD76E0938}" type="slidenum">
              <a:rPr lang="en-US"/>
              <a:pPr/>
              <a:t>22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Common Femoral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315200" cy="45307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Is a continuation of the External Iliac Artery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Divides into:</a:t>
            </a:r>
          </a:p>
          <a:p>
            <a:pPr lvl="1"/>
            <a:r>
              <a:rPr lang="en-US" sz="4000" b="1" dirty="0">
                <a:solidFill>
                  <a:schemeClr val="bg1"/>
                </a:solidFill>
              </a:rPr>
              <a:t>Superficial Femoral</a:t>
            </a:r>
          </a:p>
          <a:p>
            <a:pPr lvl="1"/>
            <a:r>
              <a:rPr lang="en-US" sz="4000" b="1" dirty="0">
                <a:solidFill>
                  <a:schemeClr val="bg1"/>
                </a:solidFill>
              </a:rPr>
              <a:t>Deep Femoral or also known as </a:t>
            </a:r>
            <a:r>
              <a:rPr lang="en-US" sz="4000" b="1" dirty="0" err="1">
                <a:solidFill>
                  <a:schemeClr val="bg1"/>
                </a:solidFill>
              </a:rPr>
              <a:t>Profunda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Femoris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5954F4BE-1D02-4058-8459-3A747BE25208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Femoral Artery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4102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Descends along the </a:t>
            </a:r>
            <a:r>
              <a:rPr lang="en-US" sz="3200" b="1" dirty="0" err="1">
                <a:solidFill>
                  <a:schemeClr val="bg1"/>
                </a:solidFill>
              </a:rPr>
              <a:t>anteromedial</a:t>
            </a:r>
            <a:r>
              <a:rPr lang="en-US" sz="3200" b="1" dirty="0">
                <a:solidFill>
                  <a:schemeClr val="bg1"/>
                </a:solidFill>
              </a:rPr>
              <a:t> part of the thigh in the femoral triangle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Courses the length of the thigh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Passes through an opening in the adductor </a:t>
            </a:r>
            <a:r>
              <a:rPr lang="en-US" sz="3200" b="1" dirty="0" err="1">
                <a:solidFill>
                  <a:schemeClr val="bg1"/>
                </a:solidFill>
              </a:rPr>
              <a:t>magnus</a:t>
            </a:r>
            <a:r>
              <a:rPr lang="en-US" sz="3200" b="1" dirty="0">
                <a:solidFill>
                  <a:schemeClr val="bg1"/>
                </a:solidFill>
              </a:rPr>
              <a:t> (Also known as Adductor Canal or Hunter’s Canal)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Tunnel in the middle third of the thigh through which the femoral vessels reach the popliteal fossa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Enters the popliteal fossa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2A52F51-98BE-430C-9BD4-6ECC981A5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70" y="290393"/>
            <a:ext cx="5225030" cy="63483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C35E8F-22E2-4D60-9716-FABDFBD114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0F083E-1D78-4936-B83D-96D7445D2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28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F6549BC0-36F2-4EA1-9252-9EF1BF2C5753}" type="slidenum">
              <a:rPr lang="en-US"/>
              <a:pPr/>
              <a:t>25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Profunda</a:t>
            </a: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Femoris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Also know as Deep Femoral Artery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Large lateral branch arising approximately 3.5 cm distal to the inguinal ligament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Main blood supply to: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Adductor muscle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Extensor muscle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Flexor muscle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A085B245-E096-44CD-BC95-560E2F5ECFC1}" type="slidenum">
              <a:rPr lang="en-US"/>
              <a:pPr/>
              <a:t>26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Popliteal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772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Continuation of the Superficial Femoral Artery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As the SFA enters the popliteal fossa it becomes the popliteal artery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Popliteal divides into: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Anterior </a:t>
            </a:r>
            <a:r>
              <a:rPr lang="en-US" sz="3600" b="1" dirty="0" err="1">
                <a:solidFill>
                  <a:schemeClr val="bg1"/>
                </a:solidFill>
              </a:rPr>
              <a:t>Tibial</a:t>
            </a:r>
            <a:endParaRPr lang="en-US" sz="36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Posterior </a:t>
            </a:r>
            <a:r>
              <a:rPr lang="en-US" sz="3600" b="1" dirty="0" err="1">
                <a:solidFill>
                  <a:schemeClr val="bg1"/>
                </a:solidFill>
              </a:rPr>
              <a:t>Tibial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29B46A83-CAFD-4F00-8390-27CE4A57996F}" type="slidenum">
              <a:rPr lang="en-US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Anterior </a:t>
            </a:r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Tibial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First branch off of the distal Popliteal Artery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Terminal branch of the popliteal artery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Passes superficial to the </a:t>
            </a:r>
            <a:r>
              <a:rPr lang="en-US" sz="3200" b="1" dirty="0" err="1">
                <a:solidFill>
                  <a:schemeClr val="bg1"/>
                </a:solidFill>
              </a:rPr>
              <a:t>interosseous</a:t>
            </a:r>
            <a:r>
              <a:rPr lang="en-US" sz="3200" b="1" dirty="0">
                <a:solidFill>
                  <a:schemeClr val="bg1"/>
                </a:solidFill>
              </a:rPr>
              <a:t> membrane and courses anteriorly along the </a:t>
            </a:r>
            <a:r>
              <a:rPr lang="en-US" sz="3200" b="1" dirty="0" err="1">
                <a:solidFill>
                  <a:schemeClr val="bg1"/>
                </a:solidFill>
              </a:rPr>
              <a:t>interosseous</a:t>
            </a:r>
            <a:r>
              <a:rPr lang="en-US" sz="3200" b="1" dirty="0">
                <a:solidFill>
                  <a:schemeClr val="bg1"/>
                </a:solidFill>
              </a:rPr>
              <a:t> membrane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Distally – courses along the anterior aspect of the tibia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Becomes the </a:t>
            </a:r>
            <a:r>
              <a:rPr lang="en-US" sz="3200" b="1" dirty="0" err="1">
                <a:solidFill>
                  <a:schemeClr val="bg1"/>
                </a:solidFill>
              </a:rPr>
              <a:t>Dorsalis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Pedis</a:t>
            </a:r>
            <a:r>
              <a:rPr lang="en-US" sz="3200" b="1" dirty="0">
                <a:solidFill>
                  <a:schemeClr val="bg1"/>
                </a:solidFill>
              </a:rPr>
              <a:t> Artery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2F30998A-8311-4818-AE6E-FDD29495ED98}" type="slidenum">
              <a:rPr lang="en-US"/>
              <a:pPr/>
              <a:t>28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Dorsalis</a:t>
            </a: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Pedis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Continuation of the Anterior </a:t>
            </a:r>
            <a:r>
              <a:rPr lang="en-US" sz="3200" b="1" dirty="0" err="1">
                <a:solidFill>
                  <a:schemeClr val="bg1"/>
                </a:solidFill>
              </a:rPr>
              <a:t>Tibial</a:t>
            </a:r>
            <a:r>
              <a:rPr lang="en-US" sz="3200" b="1" dirty="0">
                <a:solidFill>
                  <a:schemeClr val="bg1"/>
                </a:solidFill>
              </a:rPr>
              <a:t> Artery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ATA becomes more superficial as it passes anteriorly to the lateral </a:t>
            </a:r>
            <a:r>
              <a:rPr lang="en-US" sz="3200" b="1" dirty="0" err="1">
                <a:solidFill>
                  <a:schemeClr val="bg1"/>
                </a:solidFill>
              </a:rPr>
              <a:t>malleolus</a:t>
            </a:r>
            <a:r>
              <a:rPr lang="en-US" sz="3200" b="1" dirty="0">
                <a:solidFill>
                  <a:schemeClr val="bg1"/>
                </a:solidFill>
              </a:rPr>
              <a:t> and becomes the DPA distal to the ankle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Transverses the dorsal aspect of the foot towards the base of the great toe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Branches: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Tarsal</a:t>
            </a:r>
          </a:p>
          <a:p>
            <a:pPr lvl="1">
              <a:lnSpc>
                <a:spcPct val="9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Arcuate</a:t>
            </a:r>
            <a:endParaRPr lang="en-US" sz="32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First dorsal metatarsal arteries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ABC7192E-52E6-4D50-8B5F-FE70177E023C}" type="slidenum">
              <a:rPr lang="en-US"/>
              <a:pPr/>
              <a:t>29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Tibioperoneal</a:t>
            </a: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 Trunk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Second branch of the distal Popliteal Artery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Sometimes referred to as the proximal segment of the Posterior </a:t>
            </a:r>
            <a:r>
              <a:rPr lang="en-US" sz="3600" b="1" dirty="0" err="1">
                <a:solidFill>
                  <a:schemeClr val="bg1"/>
                </a:solidFill>
              </a:rPr>
              <a:t>Tibial</a:t>
            </a:r>
            <a:r>
              <a:rPr lang="en-US" sz="3600" b="1" dirty="0">
                <a:solidFill>
                  <a:schemeClr val="bg1"/>
                </a:solidFill>
              </a:rPr>
              <a:t> Artery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Branches into: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Posterior </a:t>
            </a:r>
            <a:r>
              <a:rPr lang="en-US" sz="3600" b="1" dirty="0" err="1">
                <a:solidFill>
                  <a:schemeClr val="bg1"/>
                </a:solidFill>
              </a:rPr>
              <a:t>Tibial</a:t>
            </a:r>
            <a:r>
              <a:rPr lang="en-US" sz="3600" b="1" dirty="0">
                <a:solidFill>
                  <a:schemeClr val="bg1"/>
                </a:solidFill>
              </a:rPr>
              <a:t> Artery</a:t>
            </a:r>
          </a:p>
          <a:p>
            <a:pPr lvl="1"/>
            <a:r>
              <a:rPr lang="en-US" sz="3600" b="1" dirty="0" err="1">
                <a:solidFill>
                  <a:schemeClr val="bg1"/>
                </a:solidFill>
              </a:rPr>
              <a:t>Peroneal</a:t>
            </a:r>
            <a:r>
              <a:rPr lang="en-US" sz="3600" b="1" dirty="0">
                <a:solidFill>
                  <a:schemeClr val="bg1"/>
                </a:solidFill>
              </a:rPr>
              <a:t> Arteries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94223"/>
              </p:ext>
            </p:extLst>
          </p:nvPr>
        </p:nvGraphicFramePr>
        <p:xfrm>
          <a:off x="152398" y="1524000"/>
          <a:ext cx="8867776" cy="487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Chondr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Cartilage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Chondrodysplasia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Bad, painful, or difficult formation or growth of cartilage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Fasci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Fascia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Fasciodesis</a:t>
                      </a:r>
                      <a:r>
                        <a:rPr lang="en-US" sz="2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Binding</a:t>
                      </a:r>
                      <a:r>
                        <a:rPr lang="en-US" sz="2200" baseline="0" dirty="0"/>
                        <a:t> or surgical fixation of a fascia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Femor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Femur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Femorotibial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the femur and tibia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/>
                        <a:t>Ili/o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Iliolumbar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</a:t>
                      </a:r>
                      <a:r>
                        <a:rPr lang="en-US" sz="2200" baseline="0" dirty="0"/>
                        <a:t> to the ilium and lower back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Kinesi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Kinesiology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Study of</a:t>
                      </a:r>
                      <a:r>
                        <a:rPr lang="en-US" sz="2200" baseline="0" dirty="0"/>
                        <a:t> movement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2163754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3818C868-BB0C-43B8-BB96-03996F5262C5}" type="slidenum">
              <a:rPr lang="en-US"/>
              <a:pPr/>
              <a:t>30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Posterior </a:t>
            </a:r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Tibial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5410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One of the two branches of the </a:t>
            </a:r>
            <a:r>
              <a:rPr lang="en-US" sz="3200" b="1" dirty="0" err="1">
                <a:solidFill>
                  <a:schemeClr val="bg1"/>
                </a:solidFill>
              </a:rPr>
              <a:t>Tibioperoneal</a:t>
            </a:r>
            <a:r>
              <a:rPr lang="en-US" sz="3200" b="1" dirty="0">
                <a:solidFill>
                  <a:schemeClr val="bg1"/>
                </a:solidFill>
              </a:rPr>
              <a:t> Trunk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Begins between the tibia and fibula, extending downward and medially to the midpoint between the medial </a:t>
            </a:r>
            <a:r>
              <a:rPr lang="en-US" sz="3200" b="1" dirty="0" err="1">
                <a:solidFill>
                  <a:schemeClr val="bg1"/>
                </a:solidFill>
              </a:rPr>
              <a:t>malleolus</a:t>
            </a:r>
            <a:r>
              <a:rPr lang="en-US" sz="3200" b="1" dirty="0">
                <a:solidFill>
                  <a:schemeClr val="bg1"/>
                </a:solidFill>
              </a:rPr>
              <a:t> and the heel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Distal to medial </a:t>
            </a:r>
            <a:r>
              <a:rPr lang="en-US" sz="3200" b="1" dirty="0" err="1">
                <a:solidFill>
                  <a:schemeClr val="bg1"/>
                </a:solidFill>
              </a:rPr>
              <a:t>malleolus</a:t>
            </a:r>
            <a:r>
              <a:rPr lang="en-US" sz="3200" b="1" dirty="0">
                <a:solidFill>
                  <a:schemeClr val="bg1"/>
                </a:solidFill>
              </a:rPr>
              <a:t> divides into: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Medial Arteries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Plantar Arteries</a:t>
            </a:r>
          </a:p>
          <a:p>
            <a:pPr lvl="1"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* Feeds the sole of the foot *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F16DC2D4-FE64-4F22-B688-51232A71910D}" type="slidenum">
              <a:rPr lang="en-US"/>
              <a:pPr/>
              <a:t>31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Peroneal</a:t>
            </a: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Originates at the distal portion of the </a:t>
            </a:r>
            <a:r>
              <a:rPr lang="en-US" sz="3600" b="1" dirty="0" err="1">
                <a:solidFill>
                  <a:schemeClr val="bg1"/>
                </a:solidFill>
              </a:rPr>
              <a:t>Tibioperoneal</a:t>
            </a:r>
            <a:r>
              <a:rPr lang="en-US" sz="3600" b="1" dirty="0">
                <a:solidFill>
                  <a:schemeClr val="bg1"/>
                </a:solidFill>
              </a:rPr>
              <a:t> trunk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Passes obliquely to the fibula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Courses along the medial aspect of the fibula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Supplies blood to: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Lateral lower leg</a:t>
            </a:r>
          </a:p>
          <a:p>
            <a:pPr lvl="1"/>
            <a:r>
              <a:rPr lang="en-US" sz="3600" b="1" dirty="0" err="1">
                <a:solidFill>
                  <a:schemeClr val="bg1"/>
                </a:solidFill>
              </a:rPr>
              <a:t>Calcaneus</a:t>
            </a:r>
            <a:r>
              <a:rPr lang="en-US" sz="3600" b="1" dirty="0">
                <a:solidFill>
                  <a:schemeClr val="bg1"/>
                </a:solidFill>
              </a:rPr>
              <a:t> (Heel)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5F2492BF-9E9F-4F2B-89BC-BC1235195C50}" type="slidenum">
              <a:rPr lang="en-US"/>
              <a:pPr/>
              <a:t>32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Plantar Arch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Comprised of: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Digital arteries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Terminal branches of </a:t>
            </a:r>
            <a:r>
              <a:rPr lang="en-US" sz="2800" b="1" dirty="0" err="1">
                <a:solidFill>
                  <a:schemeClr val="bg1"/>
                </a:solidFill>
              </a:rPr>
              <a:t>Dorsalis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Pedis</a:t>
            </a:r>
            <a:r>
              <a:rPr lang="en-US" sz="2800" b="1" dirty="0">
                <a:solidFill>
                  <a:schemeClr val="bg1"/>
                </a:solidFill>
              </a:rPr>
              <a:t> and Posterior </a:t>
            </a:r>
            <a:r>
              <a:rPr lang="en-US" sz="2800" b="1" dirty="0" err="1">
                <a:solidFill>
                  <a:schemeClr val="bg1"/>
                </a:solidFill>
              </a:rPr>
              <a:t>Tibial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Deeply situated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Extends from the 5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metatarsal base to the proximal end of the 1</a:t>
            </a:r>
            <a:r>
              <a:rPr lang="en-US" sz="2800" b="1" baseline="30000" dirty="0">
                <a:solidFill>
                  <a:schemeClr val="bg1"/>
                </a:solidFill>
              </a:rPr>
              <a:t>st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intermetatarsal</a:t>
            </a:r>
            <a:r>
              <a:rPr lang="en-US" sz="2800" b="1" dirty="0">
                <a:solidFill>
                  <a:schemeClr val="bg1"/>
                </a:solidFill>
              </a:rPr>
              <a:t> space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Supply blood to:    (In the sole of the foot)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Skin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Fasciae</a:t>
            </a:r>
          </a:p>
          <a:p>
            <a:pPr lvl="1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Muscles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C9703DB0-3262-4A61-BCC8-F76E53317DC6}" type="slidenum">
              <a:rPr lang="en-US"/>
              <a:pPr/>
              <a:t>33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Plantar Arch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Deep Plantar Artery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Branch of the </a:t>
            </a:r>
            <a:r>
              <a:rPr lang="en-US" sz="3200" b="1" dirty="0" err="1">
                <a:solidFill>
                  <a:schemeClr val="bg1"/>
                </a:solidFill>
              </a:rPr>
              <a:t>Dorsalis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Pedis</a:t>
            </a:r>
            <a:r>
              <a:rPr lang="en-US" sz="3200" b="1" dirty="0">
                <a:solidFill>
                  <a:schemeClr val="bg1"/>
                </a:solidFill>
              </a:rPr>
              <a:t> Artery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Lateral Plantar Artery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Branch of the Posterior </a:t>
            </a:r>
            <a:r>
              <a:rPr lang="en-US" sz="3200" b="1" dirty="0" err="1">
                <a:solidFill>
                  <a:schemeClr val="bg1"/>
                </a:solidFill>
              </a:rPr>
              <a:t>Tibial</a:t>
            </a:r>
            <a:r>
              <a:rPr lang="en-US" sz="3200" b="1" dirty="0">
                <a:solidFill>
                  <a:schemeClr val="bg1"/>
                </a:solidFill>
              </a:rPr>
              <a:t> Artery  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*Deep Plantar Artery unites with the Lateral Plantar Artery to complete the plantar arch *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5A13AC8E-0291-498F-97C1-DAC59C6538E4}" type="slidenum">
              <a:rPr lang="en-US"/>
              <a:pPr/>
              <a:t>34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Digital</a:t>
            </a:r>
            <a:r>
              <a:rPr lang="en-US" sz="6000" dirty="0">
                <a:latin typeface="Comic Sans MS" pitchFamily="66" charset="0"/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8001000" cy="3997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Plantar and Dorsal metatarsals distribute blood to the digits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B20FDBB4-7EE6-4914-9CD6-323DA3481765}" type="slidenum">
              <a:rPr lang="en-US"/>
              <a:pPr/>
              <a:t>35</a:t>
            </a:fld>
            <a:endParaRPr lang="en-US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Lower Extremity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76400"/>
            <a:ext cx="8686800" cy="5181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Venous system divided into 3 systems: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Deep system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Superficial System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Communicating or Perforating veins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We will begin with the foot and work up the leg 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(Blood travels cephalad in the legs)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coursewareobjects.elsevier.com/objects/elr/HagenAnsert/diagnostic6e/IC/images/03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117764" name="Picture 4" descr="http://coursewareobjects.elsevier.com/objects/elr/HagenAnsert/diagnostic6e/IC/images/03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DEEP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571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SUPERFICIAL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D5E4F0B1-9FDB-4F18-A3BD-9EB2598611D5}" type="slidenum">
              <a:rPr lang="en-US"/>
              <a:pPr/>
              <a:t>37</a:t>
            </a:fld>
            <a:endParaRPr lang="en-US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Deep Veins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534400" cy="54102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Deep Digital Veins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Plantar digital and Dorsal digital veins join to form 4 Metatarsal veins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Metatarsal Veins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Connected by perforators to the Dorsal Veins to form the Deep Plantar Venous Arch</a:t>
            </a:r>
          </a:p>
          <a:p>
            <a:r>
              <a:rPr lang="en-US" sz="2800" b="1" u="sng" dirty="0" err="1">
                <a:solidFill>
                  <a:schemeClr val="bg1"/>
                </a:solidFill>
              </a:rPr>
              <a:t>Peroneal</a:t>
            </a:r>
            <a:r>
              <a:rPr lang="en-US" sz="2800" b="1" u="sng" dirty="0">
                <a:solidFill>
                  <a:schemeClr val="bg1"/>
                </a:solidFill>
              </a:rPr>
              <a:t> Veins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Paired veins that course along the lateral aspect of the leg near the fibula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Carries blood cephalad to the </a:t>
            </a:r>
            <a:r>
              <a:rPr lang="en-US" sz="2800" b="1" dirty="0" err="1">
                <a:solidFill>
                  <a:schemeClr val="bg1"/>
                </a:solidFill>
              </a:rPr>
              <a:t>tibioperoneal</a:t>
            </a:r>
            <a:r>
              <a:rPr lang="en-US" sz="2800" b="1" dirty="0">
                <a:solidFill>
                  <a:schemeClr val="bg1"/>
                </a:solidFill>
              </a:rPr>
              <a:t> trunk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Forms the common </a:t>
            </a:r>
            <a:r>
              <a:rPr lang="en-US" sz="2800" b="1" dirty="0" err="1">
                <a:solidFill>
                  <a:schemeClr val="bg1"/>
                </a:solidFill>
              </a:rPr>
              <a:t>peroneal</a:t>
            </a:r>
            <a:r>
              <a:rPr lang="en-US" sz="2800" b="1" dirty="0">
                <a:solidFill>
                  <a:schemeClr val="bg1"/>
                </a:solidFill>
              </a:rPr>
              <a:t> trunk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3FF9B09F-3EE7-42ED-8AA9-0324E46066A7}" type="slidenum">
              <a:rPr lang="en-US"/>
              <a:pPr/>
              <a:t>38</a:t>
            </a:fld>
            <a:endParaRPr lang="en-US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Posterior </a:t>
            </a:r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Tibial</a:t>
            </a: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 Veins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Paired veins formed by plantar veins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Course posterior to the tibia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Carries blood cephalad to the </a:t>
            </a:r>
            <a:r>
              <a:rPr lang="en-US" sz="3200" b="1" dirty="0" err="1">
                <a:solidFill>
                  <a:schemeClr val="bg1"/>
                </a:solidFill>
              </a:rPr>
              <a:t>tibioperoneal</a:t>
            </a:r>
            <a:r>
              <a:rPr lang="en-US" sz="3200" b="1" dirty="0">
                <a:solidFill>
                  <a:schemeClr val="bg1"/>
                </a:solidFill>
              </a:rPr>
              <a:t> trunk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Drains blood from the posterior aspect of the leg</a:t>
            </a:r>
          </a:p>
          <a:p>
            <a:r>
              <a:rPr lang="en-US" sz="3200" b="1" u="sng" dirty="0" err="1">
                <a:solidFill>
                  <a:schemeClr val="bg1"/>
                </a:solidFill>
              </a:rPr>
              <a:t>Tibioperoneal</a:t>
            </a:r>
            <a:r>
              <a:rPr lang="en-US" sz="3200" b="1" u="sng" dirty="0">
                <a:solidFill>
                  <a:schemeClr val="bg1"/>
                </a:solidFill>
              </a:rPr>
              <a:t> Trunk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Where the Common </a:t>
            </a:r>
            <a:r>
              <a:rPr lang="en-US" sz="3200" b="1" dirty="0" err="1">
                <a:solidFill>
                  <a:schemeClr val="bg1"/>
                </a:solidFill>
              </a:rPr>
              <a:t>Tibial</a:t>
            </a:r>
            <a:r>
              <a:rPr lang="en-US" sz="3200" b="1" dirty="0">
                <a:solidFill>
                  <a:schemeClr val="bg1"/>
                </a:solidFill>
              </a:rPr>
              <a:t> Trunk and the Common </a:t>
            </a:r>
            <a:r>
              <a:rPr lang="en-US" sz="3200" b="1" dirty="0" err="1">
                <a:solidFill>
                  <a:schemeClr val="bg1"/>
                </a:solidFill>
              </a:rPr>
              <a:t>Peroneal</a:t>
            </a:r>
            <a:r>
              <a:rPr lang="en-US" sz="3200" b="1" dirty="0">
                <a:solidFill>
                  <a:schemeClr val="bg1"/>
                </a:solidFill>
              </a:rPr>
              <a:t> Trunk converges</a:t>
            </a:r>
            <a:endParaRPr lang="en-US" sz="3200" b="1" u="sng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73C27727-5DAC-41E7-8113-7A50FAD984B1}" type="slidenum">
              <a:rPr lang="en-US"/>
              <a:pPr/>
              <a:t>39</a:t>
            </a:fld>
            <a:endParaRPr lang="en-US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omic Sans MS" pitchFamily="66" charset="0"/>
              </a:rPr>
              <a:t>Anterior </a:t>
            </a:r>
            <a:r>
              <a:rPr lang="en-US" sz="6000" dirty="0" err="1">
                <a:solidFill>
                  <a:schemeClr val="bg1"/>
                </a:solidFill>
                <a:latin typeface="Comic Sans MS" pitchFamily="66" charset="0"/>
              </a:rPr>
              <a:t>Tibial</a:t>
            </a:r>
            <a:r>
              <a:rPr lang="en-US" sz="6000" dirty="0">
                <a:solidFill>
                  <a:schemeClr val="bg1"/>
                </a:solidFill>
                <a:latin typeface="Comic Sans MS" pitchFamily="66" charset="0"/>
              </a:rPr>
              <a:t> Veins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Paired veins formed by the Dorsal </a:t>
            </a:r>
            <a:r>
              <a:rPr lang="en-US" sz="3200" b="1" dirty="0" err="1">
                <a:solidFill>
                  <a:schemeClr val="bg1"/>
                </a:solidFill>
              </a:rPr>
              <a:t>Pedis</a:t>
            </a:r>
            <a:r>
              <a:rPr lang="en-US" sz="3200" b="1" dirty="0">
                <a:solidFill>
                  <a:schemeClr val="bg1"/>
                </a:solidFill>
              </a:rPr>
              <a:t> veins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Lies lateral to the tibia (medial to fibula)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Drains blood from the front of the leg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Along with the </a:t>
            </a:r>
            <a:r>
              <a:rPr lang="en-US" sz="3200" b="1" dirty="0" err="1">
                <a:solidFill>
                  <a:schemeClr val="bg1"/>
                </a:solidFill>
              </a:rPr>
              <a:t>tibioperoneal</a:t>
            </a:r>
            <a:r>
              <a:rPr lang="en-US" sz="3200" b="1" dirty="0">
                <a:solidFill>
                  <a:schemeClr val="bg1"/>
                </a:solidFill>
              </a:rPr>
              <a:t> trunk veins join to form the popliteal vein just below the level of the knee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123011"/>
              </p:ext>
            </p:extLst>
          </p:nvPr>
        </p:nvGraphicFramePr>
        <p:xfrm>
          <a:off x="152399" y="1447800"/>
          <a:ext cx="8867776" cy="5280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9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Menisc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Meniscus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Meniscectomy</a:t>
                      </a:r>
                      <a:r>
                        <a:rPr lang="en-US" sz="2200" baseline="0" dirty="0"/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Excision</a:t>
                      </a:r>
                      <a:r>
                        <a:rPr lang="en-US" sz="2200" baseline="0" dirty="0"/>
                        <a:t> or surgical removal of a meniscus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Metatars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Metatarsals, ankle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Metatarsophalangeal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</a:t>
                      </a:r>
                      <a:r>
                        <a:rPr lang="en-US" sz="2200" baseline="0" dirty="0"/>
                        <a:t> to the ankle, metatarsals, and phalanges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Muscul</a:t>
                      </a:r>
                      <a:r>
                        <a:rPr lang="en-US" sz="2200" dirty="0"/>
                        <a:t>/o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My/o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Musculoskeletal 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Myocardial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the muscles and skeleton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Pertaining to heart muscle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4103133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54D540E8-4953-4CB6-A0A1-8E5C7F4D04F2}" type="slidenum">
              <a:rPr lang="en-US"/>
              <a:pPr/>
              <a:t>40</a:t>
            </a:fld>
            <a:endParaRPr lang="en-US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Popliteal Vein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5181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Formed by the anterior </a:t>
            </a:r>
            <a:r>
              <a:rPr lang="en-US" sz="3200" b="1" dirty="0" err="1">
                <a:solidFill>
                  <a:schemeClr val="bg1"/>
                </a:solidFill>
              </a:rPr>
              <a:t>tibial</a:t>
            </a:r>
            <a:r>
              <a:rPr lang="en-US" sz="3200" b="1" dirty="0">
                <a:solidFill>
                  <a:schemeClr val="bg1"/>
                </a:solidFill>
              </a:rPr>
              <a:t> and the </a:t>
            </a:r>
            <a:r>
              <a:rPr lang="en-US" sz="3200" b="1" dirty="0" err="1">
                <a:solidFill>
                  <a:schemeClr val="bg1"/>
                </a:solidFill>
              </a:rPr>
              <a:t>tibioperoneal</a:t>
            </a:r>
            <a:r>
              <a:rPr lang="en-US" sz="3200" b="1" dirty="0">
                <a:solidFill>
                  <a:schemeClr val="bg1"/>
                </a:solidFill>
              </a:rPr>
              <a:t> trunk just bed just below the knee</a:t>
            </a:r>
          </a:p>
          <a:p>
            <a:pPr lvl="1"/>
            <a:endParaRPr lang="en-US" sz="3200" b="1" dirty="0">
              <a:solidFill>
                <a:schemeClr val="bg1"/>
              </a:solidFill>
            </a:endParaRPr>
          </a:p>
          <a:p>
            <a:pPr lvl="1"/>
            <a:r>
              <a:rPr lang="en-US" sz="3200" b="1" u="sng" dirty="0" err="1">
                <a:solidFill>
                  <a:schemeClr val="bg1"/>
                </a:solidFill>
              </a:rPr>
              <a:t>Gastrocnemius</a:t>
            </a:r>
            <a:r>
              <a:rPr lang="en-US" sz="3200" b="1" u="sng" dirty="0">
                <a:solidFill>
                  <a:schemeClr val="bg1"/>
                </a:solidFill>
              </a:rPr>
              <a:t> Muscular Vein</a:t>
            </a:r>
          </a:p>
          <a:p>
            <a:pPr lvl="2"/>
            <a:r>
              <a:rPr lang="en-US" sz="3200" b="1" dirty="0">
                <a:solidFill>
                  <a:schemeClr val="bg1"/>
                </a:solidFill>
              </a:rPr>
              <a:t>Paired veins that drain the “muscle mass” of the calf</a:t>
            </a:r>
          </a:p>
          <a:p>
            <a:pPr lvl="2"/>
            <a:r>
              <a:rPr lang="en-US" sz="3200" b="1" dirty="0">
                <a:solidFill>
                  <a:schemeClr val="bg1"/>
                </a:solidFill>
              </a:rPr>
              <a:t>Drains in to the popliteal vein</a:t>
            </a:r>
          </a:p>
          <a:p>
            <a:pPr lvl="2"/>
            <a:r>
              <a:rPr lang="en-US" sz="3200" b="1" dirty="0">
                <a:solidFill>
                  <a:schemeClr val="bg1"/>
                </a:solidFill>
              </a:rPr>
              <a:t>Resemble a “dumb bell” shape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0BBEA79B-57EC-40A9-AAFF-774242DD728C}" type="slidenum">
              <a:rPr lang="en-US"/>
              <a:pPr/>
              <a:t>41</a:t>
            </a:fld>
            <a:endParaRPr lang="en-US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Soleal</a:t>
            </a: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 Sinusoids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Thin walled “reservoirs” that lie within the </a:t>
            </a:r>
            <a:r>
              <a:rPr lang="en-US" sz="3200" b="1" dirty="0" err="1">
                <a:solidFill>
                  <a:schemeClr val="bg1"/>
                </a:solidFill>
              </a:rPr>
              <a:t>soleal</a:t>
            </a:r>
            <a:r>
              <a:rPr lang="en-US" sz="3200" b="1" dirty="0">
                <a:solidFill>
                  <a:schemeClr val="bg1"/>
                </a:solidFill>
              </a:rPr>
              <a:t> muscle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Drains into the Posterior </a:t>
            </a:r>
            <a:r>
              <a:rPr lang="en-US" sz="3200" b="1" dirty="0" err="1">
                <a:solidFill>
                  <a:schemeClr val="bg1"/>
                </a:solidFill>
              </a:rPr>
              <a:t>Tibial</a:t>
            </a:r>
            <a:r>
              <a:rPr lang="en-US" sz="3200" b="1" dirty="0">
                <a:solidFill>
                  <a:schemeClr val="bg1"/>
                </a:solidFill>
              </a:rPr>
              <a:t> and </a:t>
            </a:r>
            <a:r>
              <a:rPr lang="en-US" sz="3200" b="1" dirty="0" err="1">
                <a:solidFill>
                  <a:schemeClr val="bg1"/>
                </a:solidFill>
              </a:rPr>
              <a:t>Peroneal</a:t>
            </a:r>
            <a:r>
              <a:rPr lang="en-US" sz="3200" b="1" dirty="0">
                <a:solidFill>
                  <a:schemeClr val="bg1"/>
                </a:solidFill>
              </a:rPr>
              <a:t> Veins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“Spindle Shaped” veins important for the “muscle pump” in the calf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** Frequent site of thrombus**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421FA5F8-9A6D-420A-ABDC-54C4C4A4E451}" type="slidenum">
              <a:rPr lang="en-US"/>
              <a:pPr/>
              <a:t>42</a:t>
            </a:fld>
            <a:endParaRPr lang="en-US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1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Femoral Vein 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This vein is part of the “DEEP” system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 continuation of the popliteal vein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Becomes the Femoral Vein (FV) when it passes through the adductor hiatus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Also know as adductor canal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A0283F7D-8DE3-4102-A2B1-BC969097FB92}" type="slidenum">
              <a:rPr lang="en-US"/>
              <a:pPr/>
              <a:t>43</a:t>
            </a:fld>
            <a:endParaRPr lang="en-US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Common Femoral 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600200"/>
            <a:ext cx="846455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continuation of the femoral vein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Formed by the FV and Deep Femoral Vein (</a:t>
            </a:r>
            <a:r>
              <a:rPr lang="en-US" sz="3600" b="1" dirty="0" err="1">
                <a:solidFill>
                  <a:schemeClr val="bg1"/>
                </a:solidFill>
              </a:rPr>
              <a:t>Profunda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Femoris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Becomes the External Iliac Vein (EIV) when it approaches the inguinal ligament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Lies in the femoral triangle (</a:t>
            </a:r>
            <a:r>
              <a:rPr lang="en-US" sz="3600" b="1" dirty="0" err="1">
                <a:solidFill>
                  <a:schemeClr val="bg1"/>
                </a:solidFill>
              </a:rPr>
              <a:t>Scarpa’s</a:t>
            </a:r>
            <a:r>
              <a:rPr lang="en-US" sz="3600" b="1" dirty="0">
                <a:solidFill>
                  <a:schemeClr val="bg1"/>
                </a:solidFill>
              </a:rPr>
              <a:t> triangle) medial to the Common Femoral Artery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33468609-26FF-4D7E-9BCB-5FF15F9C2A63}" type="slidenum">
              <a:rPr lang="en-US"/>
              <a:pPr/>
              <a:t>44</a:t>
            </a:fld>
            <a:endParaRPr lang="en-US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External Iliac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24000"/>
            <a:ext cx="8839200" cy="5181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continuation of the CFV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Becomes the External Iliac Vein when it passes through the inguinal ligament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Joins with the Internal Iliac Vein to form the Common Iliac Vein</a:t>
            </a:r>
          </a:p>
          <a:p>
            <a:endParaRPr lang="en-US" sz="2000" b="1" u="sng" dirty="0">
              <a:solidFill>
                <a:schemeClr val="bg1"/>
              </a:solidFill>
            </a:endParaRPr>
          </a:p>
          <a:p>
            <a:pPr lvl="1"/>
            <a:r>
              <a:rPr lang="en-US" sz="3600" b="1" u="sng" dirty="0">
                <a:solidFill>
                  <a:schemeClr val="bg1"/>
                </a:solidFill>
              </a:rPr>
              <a:t>Internal Iliac Vein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3600" b="1" dirty="0">
                <a:solidFill>
                  <a:schemeClr val="bg1"/>
                </a:solidFill>
              </a:rPr>
              <a:t>Drains the pelvis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B0DA4E60-B1B7-450D-A3D2-4EC1F6C41BEB}" type="slidenum">
              <a:rPr lang="en-US"/>
              <a:pPr/>
              <a:t>45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Common Iliac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Formed by the External Iliac and Internal Iliac veins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Left Common Iliac Vein courses behind the Right Iliac Artery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Pressure on the Left Common Iliac vein may account for a higher incidence of Deep Vein Thrombosis (DVT) and swelling of the left leg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C9CE6F2D-200E-4E8A-9E3A-115DEF6041A6}" type="slidenum">
              <a:rPr lang="en-US"/>
              <a:pPr/>
              <a:t>46</a:t>
            </a:fld>
            <a:endParaRPr lang="en-US"/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Inferior Vena Cava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Formed by the: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Right Common Iliac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Left Common Iliac </a:t>
            </a:r>
          </a:p>
          <a:p>
            <a:pPr lvl="2"/>
            <a:r>
              <a:rPr lang="en-US" sz="3600" b="1" dirty="0">
                <a:solidFill>
                  <a:schemeClr val="bg1"/>
                </a:solidFill>
              </a:rPr>
              <a:t>Commonly at the level of the 5</a:t>
            </a:r>
            <a:r>
              <a:rPr lang="en-US" sz="3600" b="1" baseline="30000" dirty="0">
                <a:solidFill>
                  <a:schemeClr val="bg1"/>
                </a:solidFill>
              </a:rPr>
              <a:t>th</a:t>
            </a:r>
            <a:r>
              <a:rPr lang="en-US" sz="3600" b="1" dirty="0">
                <a:solidFill>
                  <a:schemeClr val="bg1"/>
                </a:solidFill>
              </a:rPr>
              <a:t> Lumbar Vertebra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Carries blood to the right atrium of the heart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coursewareobjects.elsevier.com/objects/elr/HagenAnsert/diagnostic6e/IC/images/03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117764" name="Picture 4" descr="http://coursewareobjects.elsevier.com/objects/elr/HagenAnsert/diagnostic6e/IC/images/03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DEEP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571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SUPERFICIAL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C53220F0-9560-4EA5-82EF-BE6D282C02F4}" type="slidenum">
              <a:rPr lang="en-US"/>
              <a:pPr/>
              <a:t>48</a:t>
            </a:fld>
            <a:endParaRPr lang="en-US"/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Superficial Veins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540750" cy="5105400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Lesser </a:t>
            </a:r>
            <a:r>
              <a:rPr lang="en-US" sz="3600" b="1" u="sng" dirty="0" err="1">
                <a:solidFill>
                  <a:schemeClr val="bg1"/>
                </a:solidFill>
              </a:rPr>
              <a:t>Saphenous</a:t>
            </a:r>
            <a:r>
              <a:rPr lang="en-US" sz="3600" b="1" u="sng" dirty="0">
                <a:solidFill>
                  <a:schemeClr val="bg1"/>
                </a:solidFill>
              </a:rPr>
              <a:t> Vein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Begins posterior to lateral </a:t>
            </a:r>
            <a:r>
              <a:rPr lang="en-US" sz="3600" b="1" dirty="0" err="1">
                <a:solidFill>
                  <a:schemeClr val="bg1"/>
                </a:solidFill>
              </a:rPr>
              <a:t>malleolus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Courses midline along the back of the calf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Normally joins the Popliteal Vein</a:t>
            </a:r>
          </a:p>
          <a:p>
            <a:pPr lvl="2"/>
            <a:r>
              <a:rPr lang="en-US" sz="3600" b="1" dirty="0">
                <a:solidFill>
                  <a:schemeClr val="bg1"/>
                </a:solidFill>
              </a:rPr>
              <a:t>May continue up the posterior aspect of the thigh and unite with the Greater </a:t>
            </a:r>
            <a:r>
              <a:rPr lang="en-US" sz="3600" b="1" dirty="0" err="1">
                <a:solidFill>
                  <a:schemeClr val="bg1"/>
                </a:solidFill>
              </a:rPr>
              <a:t>Saphenous</a:t>
            </a:r>
            <a:endParaRPr lang="en-US" sz="3600" b="1" dirty="0">
              <a:solidFill>
                <a:schemeClr val="bg1"/>
              </a:solidFill>
            </a:endParaRPr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D85AE3A2-A38D-46A0-97A1-3149BCD0CE98}" type="slidenum">
              <a:rPr lang="en-US"/>
              <a:pPr/>
              <a:t>49</a:t>
            </a:fld>
            <a:endParaRPr lang="en-US"/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Greater </a:t>
            </a:r>
            <a:r>
              <a:rPr lang="en-US" sz="6000" b="1" dirty="0" err="1">
                <a:solidFill>
                  <a:schemeClr val="bg1"/>
                </a:solidFill>
                <a:latin typeface="Comic Sans MS" pitchFamily="66" charset="0"/>
              </a:rPr>
              <a:t>Saphenous</a:t>
            </a: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447800"/>
            <a:ext cx="87630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Formed from digital veins that become larger venous channels of the foot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Originates on the dorsum of the foot traveling medially to the </a:t>
            </a:r>
            <a:r>
              <a:rPr lang="en-US" sz="3600" b="1" dirty="0" err="1">
                <a:solidFill>
                  <a:schemeClr val="bg1"/>
                </a:solidFill>
              </a:rPr>
              <a:t>Saphenofemoral</a:t>
            </a:r>
            <a:r>
              <a:rPr lang="en-US" sz="3600" b="1" dirty="0">
                <a:solidFill>
                  <a:schemeClr val="bg1"/>
                </a:solidFill>
              </a:rPr>
              <a:t> Junction ending in the Common Femoral Vein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Often duplicated (can have 2 GSV’s)</a:t>
            </a:r>
          </a:p>
          <a:p>
            <a:r>
              <a:rPr lang="en-US" sz="3600" b="1" u="sng" dirty="0">
                <a:solidFill>
                  <a:schemeClr val="bg1"/>
                </a:solidFill>
              </a:rPr>
              <a:t>Longest vein in the body</a:t>
            </a:r>
          </a:p>
          <a:p>
            <a:endParaRPr lang="en-US" sz="4800" b="1" dirty="0"/>
          </a:p>
          <a:p>
            <a:endParaRPr lang="en-US" sz="48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46986"/>
              </p:ext>
            </p:extLst>
          </p:nvPr>
        </p:nvGraphicFramePr>
        <p:xfrm>
          <a:off x="152398" y="1053737"/>
          <a:ext cx="8867776" cy="5462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Oste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Osteolytic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the destruction of 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Patell</a:t>
                      </a:r>
                      <a:r>
                        <a:rPr lang="en-US" sz="2200" dirty="0"/>
                        <a:t>/a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Patell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Patella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Patellapexy</a:t>
                      </a:r>
                      <a:endParaRPr lang="en-US" sz="2200" dirty="0"/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Patelloptosis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Surgical fixation of the patella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Prolapse</a:t>
                      </a:r>
                      <a:r>
                        <a:rPr lang="en-US" sz="2200" baseline="0" dirty="0"/>
                        <a:t> of the patella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Pelv</a:t>
                      </a:r>
                      <a:r>
                        <a:rPr lang="en-US" sz="2200" dirty="0"/>
                        <a:t>/</a:t>
                      </a:r>
                      <a:r>
                        <a:rPr lang="en-US" sz="2200" dirty="0" err="1"/>
                        <a:t>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Pelvis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Pelvimeter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Measuring instrument for</a:t>
                      </a:r>
                      <a:r>
                        <a:rPr lang="en-US" sz="2200" baseline="0" dirty="0"/>
                        <a:t> the pelvis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Phalang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Phalanges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Phalangitis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Inflammation of the phalanges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/>
                        <a:t>Pub/o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Pubis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Pubofemoral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</a:t>
                      </a:r>
                      <a:r>
                        <a:rPr lang="en-US" sz="2200" baseline="0" dirty="0"/>
                        <a:t> to the pubis and femur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6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2721302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C2DD1917-B861-4EC5-B238-F28F189A962F}" type="slidenum">
              <a:rPr lang="en-US"/>
              <a:pPr/>
              <a:t>50</a:t>
            </a:fld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Communicating Veins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00"/>
            <a:ext cx="8610600" cy="4800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Also known as Perforating Veins or Perforators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Forms the communication between the superficial and deep venous systems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Carries blood from the superficial veins into the deep system via the Perforators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Contains valves that prevent bidirectional flow     </a:t>
            </a:r>
          </a:p>
          <a:p>
            <a:pPr lvl="1"/>
            <a:r>
              <a:rPr lang="en-US" sz="3000" b="1" dirty="0">
                <a:solidFill>
                  <a:schemeClr val="bg1"/>
                </a:solidFill>
              </a:rPr>
              <a:t>As long as they are functioning properly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coursewareobjects.elsevier.com/objects/elr/HagenAnsert/diagnostic6e/IC/images/03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</p:spPr>
      </p:pic>
      <p:pic>
        <p:nvPicPr>
          <p:cNvPr id="117764" name="Picture 4" descr="http://coursewareobjects.elsevier.com/objects/elr/HagenAnsert/diagnostic6e/IC/images/03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DEEP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571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SUPERFICIAL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75103"/>
              </p:ext>
            </p:extLst>
          </p:nvPr>
        </p:nvGraphicFramePr>
        <p:xfrm>
          <a:off x="152398" y="1428435"/>
          <a:ext cx="8867776" cy="478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Sacr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Sacrum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Sacrodynia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Pain of the sacrum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Sthen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Myasthenia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Condition of absence of muscle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Synov</a:t>
                      </a:r>
                      <a:r>
                        <a:rPr lang="en-US" sz="2200" dirty="0"/>
                        <a:t>/o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Synovi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Synovial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Synovectomy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Synovioma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Surgical</a:t>
                      </a:r>
                      <a:r>
                        <a:rPr lang="en-US" sz="2200" baseline="0" dirty="0"/>
                        <a:t> removal of a synovial membrane</a:t>
                      </a:r>
                    </a:p>
                    <a:p>
                      <a:endParaRPr lang="en-US" sz="2200" baseline="0" dirty="0"/>
                    </a:p>
                    <a:p>
                      <a:r>
                        <a:rPr lang="en-US" sz="2200" baseline="0" dirty="0"/>
                        <a:t>Tumor of a synovial membrane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/>
                        <a:t>Tars/o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Ankle (tarsal bones)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Tarsometatarsal</a:t>
                      </a:r>
                      <a:r>
                        <a:rPr lang="en-US" sz="2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the ankle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486" y="76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70702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56512"/>
              </p:ext>
            </p:extLst>
          </p:nvPr>
        </p:nvGraphicFramePr>
        <p:xfrm>
          <a:off x="150222" y="1981200"/>
          <a:ext cx="8867776" cy="3847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2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/>
                        <a:t>Ten/o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Tend/o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Tendin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Tendon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Tenodynia</a:t>
                      </a:r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Tendotome</a:t>
                      </a:r>
                      <a:endParaRPr lang="en-US" sz="2200" dirty="0"/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Tendinous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Pain of a tendon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Cutting instrument for a tendon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Pertaining to a tendon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73">
                <a:tc>
                  <a:txBody>
                    <a:bodyPr/>
                    <a:lstStyle/>
                    <a:p>
                      <a:r>
                        <a:rPr lang="en-US" sz="2200" dirty="0" err="1"/>
                        <a:t>Tibi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Tibia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Tibiofibular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the </a:t>
                      </a:r>
                      <a:r>
                        <a:rPr lang="en-US" sz="2200" dirty="0" err="1"/>
                        <a:t>tibula</a:t>
                      </a:r>
                      <a:r>
                        <a:rPr lang="en-US" sz="2200" dirty="0"/>
                        <a:t> and fibula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31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319849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Hip</a:t>
            </a:r>
          </a:p>
          <a:p>
            <a:pPr lvl="1"/>
            <a:r>
              <a:rPr lang="en-US" sz="4400" b="1" dirty="0" err="1">
                <a:solidFill>
                  <a:schemeClr val="bg1"/>
                </a:solidFill>
              </a:rPr>
              <a:t>Acetabulum</a:t>
            </a:r>
            <a:endParaRPr lang="en-US" sz="4400" b="1" dirty="0">
              <a:solidFill>
                <a:schemeClr val="bg1"/>
              </a:solidFill>
            </a:endParaRPr>
          </a:p>
          <a:p>
            <a:pPr lvl="2"/>
            <a:r>
              <a:rPr lang="en-US" sz="4400" b="1" dirty="0">
                <a:solidFill>
                  <a:schemeClr val="bg1"/>
                </a:solidFill>
              </a:rPr>
              <a:t>Cup-like cavity created by</a:t>
            </a:r>
          </a:p>
          <a:p>
            <a:pPr lvl="3"/>
            <a:r>
              <a:rPr lang="en-US" sz="4400" b="1" dirty="0">
                <a:solidFill>
                  <a:schemeClr val="bg1"/>
                </a:solidFill>
              </a:rPr>
              <a:t>Ilium</a:t>
            </a:r>
          </a:p>
          <a:p>
            <a:pPr lvl="3"/>
            <a:r>
              <a:rPr lang="en-US" sz="4400" b="1" dirty="0" err="1">
                <a:solidFill>
                  <a:schemeClr val="bg1"/>
                </a:solidFill>
              </a:rPr>
              <a:t>Ischium</a:t>
            </a:r>
            <a:endParaRPr lang="en-US" sz="4400" b="1" dirty="0">
              <a:solidFill>
                <a:schemeClr val="bg1"/>
              </a:solidFill>
            </a:endParaRPr>
          </a:p>
          <a:p>
            <a:pPr lvl="3"/>
            <a:r>
              <a:rPr lang="en-US" sz="4400" b="1" dirty="0">
                <a:solidFill>
                  <a:schemeClr val="bg1"/>
                </a:solidFill>
              </a:rPr>
              <a:t>Pubis</a:t>
            </a:r>
          </a:p>
          <a:p>
            <a:pPr lvl="3"/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Bony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oursewareobjects.elsevier.com/objects/elr/Kelley/sectionalanatomy2e/IC/images/0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9340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384778-E93A-4FD1-9E96-4546A8BF0D5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465</TotalTime>
  <Words>1667</Words>
  <Application>Microsoft Office PowerPoint</Application>
  <PresentationFormat>On-screen Show (4:3)</PresentationFormat>
  <Paragraphs>464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Comic Sans MS</vt:lpstr>
      <vt:lpstr>Constantia</vt:lpstr>
      <vt:lpstr>Wingdings</vt:lpstr>
      <vt:lpstr>Wingdings 2</vt:lpstr>
      <vt:lpstr>Paper</vt:lpstr>
      <vt:lpstr>Lower Extremity</vt:lpstr>
      <vt:lpstr>New Terminology</vt:lpstr>
      <vt:lpstr>New Terminology</vt:lpstr>
      <vt:lpstr>New Terminology</vt:lpstr>
      <vt:lpstr>New Terminology</vt:lpstr>
      <vt:lpstr>New Terminology</vt:lpstr>
      <vt:lpstr>New Terminology</vt:lpstr>
      <vt:lpstr>Bony Anatomy</vt:lpstr>
      <vt:lpstr>PowerPoint Presentation</vt:lpstr>
      <vt:lpstr>Femur</vt:lpstr>
      <vt:lpstr>PowerPoint Presentation</vt:lpstr>
      <vt:lpstr>Knee</vt:lpstr>
      <vt:lpstr>Popliteal Fossa</vt:lpstr>
      <vt:lpstr>Lower Leg</vt:lpstr>
      <vt:lpstr>Gastrocnemius Muscle </vt:lpstr>
      <vt:lpstr>Soleus Muscle</vt:lpstr>
      <vt:lpstr>Lower Extremity Arteries</vt:lpstr>
      <vt:lpstr>PowerPoint Presentation</vt:lpstr>
      <vt:lpstr>Common Iliac </vt:lpstr>
      <vt:lpstr>Internal Iliac</vt:lpstr>
      <vt:lpstr>External Iliac</vt:lpstr>
      <vt:lpstr>Common Femoral</vt:lpstr>
      <vt:lpstr>Femoral Artery</vt:lpstr>
      <vt:lpstr>PowerPoint Presentation</vt:lpstr>
      <vt:lpstr>Profunda Femoris</vt:lpstr>
      <vt:lpstr>Popliteal</vt:lpstr>
      <vt:lpstr>Anterior Tibial</vt:lpstr>
      <vt:lpstr>Dorsalis Pedis</vt:lpstr>
      <vt:lpstr>Tibioperoneal Trunk</vt:lpstr>
      <vt:lpstr>Posterior Tibial</vt:lpstr>
      <vt:lpstr>Peroneal </vt:lpstr>
      <vt:lpstr>Plantar Arch</vt:lpstr>
      <vt:lpstr>Plantar Arch</vt:lpstr>
      <vt:lpstr>Digital </vt:lpstr>
      <vt:lpstr>Lower Extremity </vt:lpstr>
      <vt:lpstr>PowerPoint Presentation</vt:lpstr>
      <vt:lpstr>Deep Veins</vt:lpstr>
      <vt:lpstr>Posterior Tibial Veins</vt:lpstr>
      <vt:lpstr>Anterior Tibial Veins</vt:lpstr>
      <vt:lpstr>Popliteal Vein</vt:lpstr>
      <vt:lpstr>Soleal Sinusoids</vt:lpstr>
      <vt:lpstr>Femoral Vein </vt:lpstr>
      <vt:lpstr>Common Femoral </vt:lpstr>
      <vt:lpstr>External Iliac</vt:lpstr>
      <vt:lpstr>Common Iliac</vt:lpstr>
      <vt:lpstr>Inferior Vena Cava</vt:lpstr>
      <vt:lpstr>PowerPoint Presentation</vt:lpstr>
      <vt:lpstr>Superficial Veins</vt:lpstr>
      <vt:lpstr>Greater Saphenous</vt:lpstr>
      <vt:lpstr>Communicating Veins</vt:lpstr>
      <vt:lpstr>PowerPoint Presentation</vt:lpstr>
    </vt:vector>
  </TitlesOfParts>
  <Company>wccc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Extremity</dc:title>
  <dc:creator>lockel</dc:creator>
  <cp:lastModifiedBy>Shimp, Crystal</cp:lastModifiedBy>
  <cp:revision>21</cp:revision>
  <dcterms:created xsi:type="dcterms:W3CDTF">2010-04-15T18:39:09Z</dcterms:created>
  <dcterms:modified xsi:type="dcterms:W3CDTF">2020-11-30T13:45:32Z</dcterms:modified>
</cp:coreProperties>
</file>