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7" r:id="rId10"/>
    <p:sldId id="268" r:id="rId11"/>
    <p:sldId id="261" r:id="rId12"/>
    <p:sldId id="265" r:id="rId13"/>
    <p:sldId id="266" r:id="rId14"/>
    <p:sldId id="262" r:id="rId15"/>
    <p:sldId id="263" r:id="rId16"/>
    <p:sldId id="270" r:id="rId17"/>
    <p:sldId id="271" r:id="rId18"/>
    <p:sldId id="264" r:id="rId19"/>
    <p:sldId id="269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70A4E-372C-4FA3-8110-09D7343F0B76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A3B7-9FF8-4C04-8ED3-77423932F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796D-2CDB-46E3-9FE7-F91C9C9CA05E}" type="datetime1">
              <a:rPr lang="en-US" smtClean="0"/>
              <a:t>7/21/2020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4F2D-9046-4111-9322-5982F62A80B6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537C-F426-4CF2-8029-4E026389C8CC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7D1B2C-93F3-4F4B-87BD-6FAECAEA9DF8}" type="datetime1">
              <a:rPr lang="en-US" smtClean="0"/>
              <a:t>7/21/2020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6BB89-D923-40B4-A9C8-3EBE3229108C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A4057-DE2A-4DAA-BB97-376EC044CF44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C975-BE72-492F-811F-A1A2A324E3BF}" type="datetime1">
              <a:rPr lang="en-US" smtClean="0"/>
              <a:t>7/21/2020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8F1A-6555-4A44-8D3C-3FF4DC548D33}" type="datetime1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8A27-F836-46AC-9B62-5D8607B83490}" type="datetime1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6F59A2-F07A-4081-A06E-00ABFD2E8116}" type="datetime1">
              <a:rPr lang="en-US" smtClean="0"/>
              <a:t>7/21/2020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2CF8-ECBD-4B69-BB0B-E6AD1EF1E09D}" type="datetime1">
              <a:rPr lang="en-US" smtClean="0"/>
              <a:t>7/21/2020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285A82-6CC9-40DE-8520-4426237F0698}" type="datetime1">
              <a:rPr lang="en-US" smtClean="0"/>
              <a:t>7/21/2020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6FE2C2B-0D7A-43E3-8108-70FD5F967B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7200" b="1" dirty="0"/>
              <a:t>Chapter 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3622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chemeClr val="tx1"/>
                </a:solidFill>
              </a:rPr>
              <a:t>Spleen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11-004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l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-section spl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x-section spleen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ncreas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leen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0u002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Spleen Coronal Long Axis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0u002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304800"/>
            <a:ext cx="564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Spleen Transverse Axis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leen long 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leen trans 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17544"/>
              </p:ext>
            </p:extLst>
          </p:nvPr>
        </p:nvGraphicFramePr>
        <p:xfrm>
          <a:off x="1" y="1524000"/>
          <a:ext cx="9143998" cy="505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/>
                        <a:t>Aden/o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Adenoma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Tumor of a gland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/>
                        <a:t>Adenoid/o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Adenoid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Adenoidectomy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Excision or surgical removal of an adenoid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Angi</a:t>
                      </a:r>
                      <a:r>
                        <a:rPr lang="en-US" sz="2200" dirty="0"/>
                        <a:t>/o</a:t>
                      </a:r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Vas/o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Angiasthenia</a:t>
                      </a:r>
                      <a:endParaRPr lang="en-US" sz="2200" dirty="0"/>
                    </a:p>
                    <a:p>
                      <a:endParaRPr lang="en-US" sz="2200" dirty="0"/>
                    </a:p>
                    <a:p>
                      <a:endParaRPr lang="en-US" sz="2200" dirty="0"/>
                    </a:p>
                    <a:p>
                      <a:r>
                        <a:rPr lang="en-US" sz="2200" dirty="0" err="1"/>
                        <a:t>Vasorrhaphy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Absence of vessel strength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Suturing of a vessel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Bacteri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Bacteria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Bacteriemia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Condition</a:t>
                      </a:r>
                      <a:r>
                        <a:rPr lang="en-US" sz="2200" baseline="0" dirty="0"/>
                        <a:t> of bacteria in the blood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Immun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Immune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Immunopathology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Study of immune</a:t>
                      </a:r>
                      <a:r>
                        <a:rPr lang="en-US" sz="2200" baseline="0" dirty="0"/>
                        <a:t> disease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17709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634E28-113D-4BAA-908F-702A8B233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Filtration: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Filters and traps germs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Makes antibodies to know what needs to be disposed 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Immune response: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Destroys germs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Keeps track of immune cells for the body to know when to make more of a certain kind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0B618F-C008-4487-B846-1FC3636E36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17BD21-7185-4BD6-B69B-1E1F54B6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Nodes</a:t>
            </a:r>
          </a:p>
        </p:txBody>
      </p:sp>
    </p:spTree>
    <p:extLst>
      <p:ext uri="{BB962C8B-B14F-4D97-AF65-F5344CB8AC3E}">
        <p14:creationId xmlns:p14="http://schemas.microsoft.com/office/powerpoint/2010/main" val="72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E4B273-195C-4B6A-9D37-C7C209E414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20ABA3-D748-48AE-9D97-AEF21830C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a Lymph Node</a:t>
            </a:r>
          </a:p>
        </p:txBody>
      </p:sp>
      <p:pic>
        <p:nvPicPr>
          <p:cNvPr id="9" name="Content Placeholder 8" descr="A picture containing fruit, drawing&#10;&#10;Description automatically generated">
            <a:extLst>
              <a:ext uri="{FF2B5EF4-FFF2-40B4-BE49-F238E27FC236}">
                <a16:creationId xmlns:a16="http://schemas.microsoft.com/office/drawing/2014/main" id="{60043959-7F54-4F13-B7BC-7C047BF97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19165"/>
            <a:ext cx="6229350" cy="4114800"/>
          </a:xfrm>
        </p:spPr>
      </p:pic>
    </p:spTree>
    <p:extLst>
      <p:ext uri="{BB962C8B-B14F-4D97-AF65-F5344CB8AC3E}">
        <p14:creationId xmlns:p14="http://schemas.microsoft.com/office/powerpoint/2010/main" val="371268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3692D7-9D8D-4AF6-A500-4EC38615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62400"/>
          </a:xfrm>
        </p:spPr>
        <p:txBody>
          <a:bodyPr/>
          <a:lstStyle/>
          <a:p>
            <a:r>
              <a:rPr lang="en-US" sz="3200" dirty="0"/>
              <a:t>bean or oval shape</a:t>
            </a:r>
          </a:p>
          <a:p>
            <a:r>
              <a:rPr lang="en-US" sz="3200" dirty="0"/>
              <a:t>low echogenicity</a:t>
            </a:r>
          </a:p>
          <a:p>
            <a:r>
              <a:rPr lang="en-US" sz="3200" dirty="0"/>
              <a:t>Homogenous echotexture</a:t>
            </a:r>
          </a:p>
          <a:p>
            <a:r>
              <a:rPr lang="en-US" sz="3200" dirty="0"/>
              <a:t>smooth border</a:t>
            </a:r>
          </a:p>
          <a:p>
            <a:r>
              <a:rPr lang="en-US" sz="3200" dirty="0"/>
              <a:t>hyperechoic hilum with internal blood flow</a:t>
            </a:r>
          </a:p>
          <a:p>
            <a:r>
              <a:rPr lang="en-US" sz="3200" dirty="0"/>
              <a:t>&lt;2cm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43797-EED0-4EB0-B00C-19E8580E0CA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4D6783-B775-4DDD-87FD-B94064939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/>
              <a:t>Lymph Nodes </a:t>
            </a:r>
            <a:br>
              <a:rPr lang="en-US" dirty="0"/>
            </a:br>
            <a:r>
              <a:rPr lang="en-US" dirty="0"/>
              <a:t>Sonographic Appearance</a:t>
            </a:r>
          </a:p>
        </p:txBody>
      </p:sp>
    </p:spTree>
    <p:extLst>
      <p:ext uri="{BB962C8B-B14F-4D97-AF65-F5344CB8AC3E}">
        <p14:creationId xmlns:p14="http://schemas.microsoft.com/office/powerpoint/2010/main" val="889765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D4CF2-EA58-4FEC-9C11-8A76DD14BA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2220EA-35BC-4A8A-9B65-FEEA0875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 Nodes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57D5E73B-EE7D-4820-ADC7-277D178CC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29" y="1866898"/>
            <a:ext cx="4579446" cy="3800475"/>
          </a:xfrm>
          <a:prstGeom prst="rect">
            <a:avLst/>
          </a:prstGeom>
        </p:spPr>
      </p:pic>
      <p:pic>
        <p:nvPicPr>
          <p:cNvPr id="6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89379018-5C8A-4105-A2F4-564E5040F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66899"/>
            <a:ext cx="4581684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14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589038"/>
              </p:ext>
            </p:extLst>
          </p:nvPr>
        </p:nvGraphicFramePr>
        <p:xfrm>
          <a:off x="1" y="1524000"/>
          <a:ext cx="9143998" cy="5147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/>
                        <a:t>Lymph/o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</a:t>
                      </a:r>
                      <a:r>
                        <a:rPr lang="en-US" sz="2200" baseline="0" dirty="0"/>
                        <a:t> tumor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Lymphaden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 gland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Lymphadenocele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Hernia of a lymphatic vessel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Lymphangi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Lymphatic</a:t>
                      </a:r>
                      <a:r>
                        <a:rPr lang="en-US" sz="2200" baseline="0" dirty="0"/>
                        <a:t> vessel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Lymphangiectasis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Dilation of</a:t>
                      </a:r>
                      <a:r>
                        <a:rPr lang="en-US" sz="2200" baseline="0" dirty="0"/>
                        <a:t> a lymphatic vessel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Lymphocyt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 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Lymphocytosis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Abnormal condition of lymph cells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Myel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Bone marrow, spinal 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Myeloma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Tumor of the bone marrow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/>
                        <a:t>Path/o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Pathophobia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Fear of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361463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125657"/>
              </p:ext>
            </p:extLst>
          </p:nvPr>
        </p:nvGraphicFramePr>
        <p:xfrm>
          <a:off x="1" y="1524000"/>
          <a:ext cx="9143998" cy="472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Ser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Serum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serum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Splen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Spleen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Splenomegaly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Enlargement</a:t>
                      </a:r>
                      <a:r>
                        <a:rPr lang="en-US" sz="2200" baseline="0" dirty="0"/>
                        <a:t> of the spleen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Thym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Thymus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Thymocyte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Thymus cell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Tonsill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Tonsil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Tonsillitis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Inflammation of the tonsil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428">
                <a:tc>
                  <a:txBody>
                    <a:bodyPr/>
                    <a:lstStyle/>
                    <a:p>
                      <a:r>
                        <a:rPr lang="en-US" sz="2200" dirty="0" err="1"/>
                        <a:t>Tox</a:t>
                      </a:r>
                      <a:r>
                        <a:rPr lang="en-US" sz="2200" dirty="0"/>
                        <a:t>/o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Toxic/o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Poison, toxin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Toxoid</a:t>
                      </a:r>
                    </a:p>
                    <a:p>
                      <a:endParaRPr lang="en-US" sz="2200" dirty="0"/>
                    </a:p>
                    <a:p>
                      <a:r>
                        <a:rPr lang="en-US" sz="2200" dirty="0"/>
                        <a:t>Toxicogenic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Resembling</a:t>
                      </a:r>
                      <a:r>
                        <a:rPr lang="en-US" sz="2200" baseline="0" dirty="0"/>
                        <a:t> poison</a:t>
                      </a:r>
                    </a:p>
                    <a:p>
                      <a:endParaRPr lang="en-US" sz="2200" baseline="0" dirty="0"/>
                    </a:p>
                    <a:p>
                      <a:r>
                        <a:rPr lang="en-US" sz="2200" baseline="0" dirty="0"/>
                        <a:t>Creating poison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New Terminology</a:t>
            </a:r>
          </a:p>
        </p:txBody>
      </p:sp>
    </p:spTree>
    <p:extLst>
      <p:ext uri="{BB962C8B-B14F-4D97-AF65-F5344CB8AC3E}">
        <p14:creationId xmlns:p14="http://schemas.microsoft.com/office/powerpoint/2010/main" val="40912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Largest lymph organ</a:t>
            </a:r>
          </a:p>
          <a:p>
            <a:r>
              <a:rPr lang="en-US" sz="3200" b="1" dirty="0"/>
              <a:t>Highly vascular</a:t>
            </a:r>
          </a:p>
          <a:p>
            <a:r>
              <a:rPr lang="en-US" sz="3200" b="1" dirty="0"/>
              <a:t>Spongy parenchyma</a:t>
            </a:r>
          </a:p>
          <a:p>
            <a:r>
              <a:rPr lang="en-US" sz="3200" b="1" dirty="0"/>
              <a:t>Intraperitoneal organ</a:t>
            </a:r>
          </a:p>
          <a:p>
            <a:pPr lvl="1"/>
            <a:r>
              <a:rPr lang="en-US" sz="3200" b="1" dirty="0"/>
              <a:t>Covered entirely with peritoneum</a:t>
            </a:r>
          </a:p>
          <a:p>
            <a:pPr lvl="2"/>
            <a:r>
              <a:rPr lang="en-US" sz="3200" b="1" dirty="0"/>
              <a:t>Except for its small bare area</a:t>
            </a:r>
          </a:p>
          <a:p>
            <a:pPr lvl="3"/>
            <a:r>
              <a:rPr lang="en-US" sz="3200" b="1" dirty="0"/>
              <a:t>Splenic hilum</a:t>
            </a:r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Spleen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Posterior to stomach</a:t>
            </a:r>
          </a:p>
          <a:p>
            <a:r>
              <a:rPr lang="en-US" sz="3200" b="1" dirty="0"/>
              <a:t>In LUQ</a:t>
            </a:r>
          </a:p>
          <a:p>
            <a:r>
              <a:rPr lang="en-US" sz="3200" b="1" dirty="0"/>
              <a:t>Medial border</a:t>
            </a:r>
          </a:p>
          <a:p>
            <a:pPr lvl="1"/>
            <a:r>
              <a:rPr lang="en-US" sz="3000" b="1" dirty="0"/>
              <a:t>Left kidney</a:t>
            </a:r>
          </a:p>
          <a:p>
            <a:pPr lvl="1"/>
            <a:r>
              <a:rPr lang="en-US" sz="3000" b="1" dirty="0"/>
              <a:t>Splenic flexure</a:t>
            </a:r>
          </a:p>
          <a:p>
            <a:pPr lvl="1"/>
            <a:r>
              <a:rPr lang="en-US" sz="3000" b="1" dirty="0"/>
              <a:t>Pancreatic tail</a:t>
            </a:r>
          </a:p>
          <a:p>
            <a:r>
              <a:rPr lang="en-US" sz="3200" b="1" dirty="0"/>
              <a:t>Posterior border</a:t>
            </a:r>
          </a:p>
          <a:p>
            <a:pPr lvl="1"/>
            <a:r>
              <a:rPr lang="en-US" sz="3000" b="1" dirty="0"/>
              <a:t>Diaphragm</a:t>
            </a:r>
          </a:p>
          <a:p>
            <a:pPr lvl="1"/>
            <a:r>
              <a:rPr lang="en-US" sz="3000" b="1" dirty="0"/>
              <a:t>Pleura</a:t>
            </a:r>
          </a:p>
          <a:p>
            <a:pPr lvl="1"/>
            <a:r>
              <a:rPr lang="en-US" sz="3000" b="1" dirty="0"/>
              <a:t>Left lung</a:t>
            </a:r>
          </a:p>
          <a:p>
            <a:pPr lvl="1"/>
            <a:r>
              <a:rPr lang="en-US" sz="3000" b="1" dirty="0"/>
              <a:t>Ribs</a:t>
            </a:r>
          </a:p>
          <a:p>
            <a:pPr lvl="1"/>
            <a:endParaRPr lang="en-US" sz="3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Spleen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91000"/>
          </a:xfrm>
        </p:spPr>
        <p:txBody>
          <a:bodyPr>
            <a:normAutofit/>
          </a:bodyPr>
          <a:lstStyle/>
          <a:p>
            <a:r>
              <a:rPr lang="en-US" sz="4400" b="1" dirty="0"/>
              <a:t>Splenic Artery (1)</a:t>
            </a:r>
          </a:p>
          <a:p>
            <a:r>
              <a:rPr lang="en-US" sz="4400" b="1" dirty="0"/>
              <a:t>Splenic Vein (1)</a:t>
            </a:r>
          </a:p>
          <a:p>
            <a:r>
              <a:rPr lang="en-US" sz="4400" b="1" dirty="0"/>
              <a:t>Hilum</a:t>
            </a:r>
          </a:p>
          <a:p>
            <a:pPr lvl="1"/>
            <a:r>
              <a:rPr lang="en-US" sz="4400" b="1" dirty="0"/>
              <a:t>Where artery enters</a:t>
            </a:r>
          </a:p>
          <a:p>
            <a:pPr lvl="1"/>
            <a:r>
              <a:rPr lang="en-US" sz="4400" b="1" dirty="0"/>
              <a:t>Where vein exits</a:t>
            </a:r>
          </a:p>
          <a:p>
            <a:pPr lvl="1"/>
            <a:endParaRPr lang="en-US" sz="3000" b="1" dirty="0"/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Splenic Vasculature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Functions to produce WBC</a:t>
            </a:r>
          </a:p>
          <a:p>
            <a:r>
              <a:rPr lang="en-US" sz="4400" b="1" dirty="0"/>
              <a:t>Filters abnormal blood cells from blood</a:t>
            </a:r>
          </a:p>
          <a:p>
            <a:r>
              <a:rPr lang="en-US" sz="4400" b="1" dirty="0"/>
              <a:t>Stores iron from RBC</a:t>
            </a:r>
          </a:p>
          <a:p>
            <a:r>
              <a:rPr lang="en-US" sz="4400" b="1" dirty="0"/>
              <a:t>Initiate immune response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Spleen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f011-002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6FE2C2B-0D7A-43E3-8108-70FD5F967B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378</Words>
  <Application>Microsoft Office PowerPoint</Application>
  <PresentationFormat>On-screen Show (4:3)</PresentationFormat>
  <Paragraphs>166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Paper</vt:lpstr>
      <vt:lpstr>Spleen</vt:lpstr>
      <vt:lpstr>New Terminology</vt:lpstr>
      <vt:lpstr>New Terminology</vt:lpstr>
      <vt:lpstr>New Terminology</vt:lpstr>
      <vt:lpstr>Spleen</vt:lpstr>
      <vt:lpstr>Spleen</vt:lpstr>
      <vt:lpstr>Splenic Vasculature </vt:lpstr>
      <vt:lpstr>Spleen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Lymph Nodes</vt:lpstr>
      <vt:lpstr>Anatomy of a Lymph Node</vt:lpstr>
      <vt:lpstr>Lymph Nodes  Sonographic Appearance</vt:lpstr>
      <vt:lpstr>Lymph Nodes</vt:lpstr>
    </vt:vector>
  </TitlesOfParts>
  <Company>wccc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Spleen</dc:title>
  <dc:creator>lockel</dc:creator>
  <cp:lastModifiedBy>Shimp, Crystal</cp:lastModifiedBy>
  <cp:revision>13</cp:revision>
  <dcterms:created xsi:type="dcterms:W3CDTF">2009-10-28T19:27:29Z</dcterms:created>
  <dcterms:modified xsi:type="dcterms:W3CDTF">2020-07-21T17:37:53Z</dcterms:modified>
</cp:coreProperties>
</file>