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sldIdLst>
    <p:sldId id="256" r:id="rId2"/>
    <p:sldId id="305" r:id="rId3"/>
    <p:sldId id="306" r:id="rId4"/>
    <p:sldId id="308" r:id="rId5"/>
    <p:sldId id="260" r:id="rId6"/>
    <p:sldId id="262" r:id="rId7"/>
    <p:sldId id="261" r:id="rId8"/>
    <p:sldId id="257" r:id="rId9"/>
    <p:sldId id="258" r:id="rId10"/>
    <p:sldId id="259" r:id="rId11"/>
    <p:sldId id="263" r:id="rId12"/>
    <p:sldId id="264" r:id="rId13"/>
    <p:sldId id="265" r:id="rId14"/>
    <p:sldId id="266" r:id="rId15"/>
    <p:sldId id="267" r:id="rId16"/>
    <p:sldId id="271" r:id="rId17"/>
    <p:sldId id="269" r:id="rId18"/>
    <p:sldId id="270" r:id="rId19"/>
    <p:sldId id="272" r:id="rId20"/>
    <p:sldId id="273" r:id="rId21"/>
    <p:sldId id="277" r:id="rId22"/>
    <p:sldId id="278" r:id="rId23"/>
    <p:sldId id="276" r:id="rId24"/>
    <p:sldId id="275" r:id="rId25"/>
    <p:sldId id="279" r:id="rId26"/>
    <p:sldId id="280" r:id="rId27"/>
    <p:sldId id="274" r:id="rId28"/>
    <p:sldId id="282" r:id="rId29"/>
    <p:sldId id="309" r:id="rId30"/>
    <p:sldId id="285" r:id="rId31"/>
    <p:sldId id="286" r:id="rId32"/>
    <p:sldId id="283" r:id="rId33"/>
    <p:sldId id="284" r:id="rId34"/>
    <p:sldId id="301" r:id="rId35"/>
    <p:sldId id="302" r:id="rId36"/>
    <p:sldId id="297" r:id="rId37"/>
    <p:sldId id="298" r:id="rId38"/>
    <p:sldId id="281" r:id="rId39"/>
    <p:sldId id="294" r:id="rId40"/>
    <p:sldId id="300" r:id="rId41"/>
    <p:sldId id="295" r:id="rId42"/>
    <p:sldId id="299" r:id="rId43"/>
    <p:sldId id="296" r:id="rId44"/>
    <p:sldId id="304" r:id="rId45"/>
    <p:sldId id="303" r:id="rId46"/>
    <p:sldId id="292" r:id="rId47"/>
    <p:sldId id="287" r:id="rId48"/>
    <p:sldId id="293" r:id="rId49"/>
    <p:sldId id="288" r:id="rId50"/>
    <p:sldId id="29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FC809-19B4-4E5C-868F-0847FFCB515E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00EAC-A0E3-47E3-956B-BE6A442F4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2880C28-9382-46A2-A237-38377B3D4B15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8B7586-0F4A-40D0-B75A-DBA28CAD8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A8BD2B-3373-4467-BD63-A3B8485007B7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7586-0F4A-40D0-B75A-DBA28CAD8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BBB328-A7AF-48F8-9531-EEB9A86D50A6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7586-0F4A-40D0-B75A-DBA28CAD8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F0955B-31B8-40B4-909A-021B001B8D11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7586-0F4A-40D0-B75A-DBA28CAD8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A9B6A3-91EF-46B5-9ABF-BBCA10E32DCD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7586-0F4A-40D0-B75A-DBA28CAD8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68D2B1-A81C-4613-A528-CF22B8A0226F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7586-0F4A-40D0-B75A-DBA28CAD8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02199B-46FE-424F-8ADB-C17422576794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7586-0F4A-40D0-B75A-DBA28CAD8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D211F-73EA-411B-9B87-75B041283AE4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7586-0F4A-40D0-B75A-DBA28CAD8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DDCA-E7E9-4670-8575-F11628CF44CB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7586-0F4A-40D0-B75A-DBA28CAD8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E2681-0ED0-49E6-8EC4-447B4396754B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7586-0F4A-40D0-B75A-DBA28CAD8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FA5C5-289B-494A-9A9A-27963AA8A5F1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7586-0F4A-40D0-B75A-DBA28CAD8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0636E8A-40B9-48F3-9B97-8B934BB1B0C1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88B7586-0F4A-40D0-B75A-DBA28CAD8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828801"/>
            <a:ext cx="7772400" cy="1771650"/>
          </a:xfrm>
        </p:spPr>
        <p:txBody>
          <a:bodyPr>
            <a:noAutofit/>
          </a:bodyPr>
          <a:lstStyle/>
          <a:p>
            <a:r>
              <a:rPr lang="en-US" sz="9600" b="1" dirty="0"/>
              <a:t>Liver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en-US" sz="9600" b="1" dirty="0"/>
              <a:t>Chapter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06-004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Glisson’s Capsule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/>
              <a:t>Surrounds the liver</a:t>
            </a:r>
          </a:p>
          <a:p>
            <a:r>
              <a:rPr lang="en-US" sz="4800" b="1" dirty="0"/>
              <a:t>Strong connective tissue capsule</a:t>
            </a:r>
          </a:p>
          <a:p>
            <a:r>
              <a:rPr lang="en-US" sz="4800" b="1" dirty="0"/>
              <a:t>Gives shape and stability to soft hepatic tissue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/>
              <a:t>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Entirely covered by peritoneum</a:t>
            </a:r>
          </a:p>
          <a:p>
            <a:pPr lvl="1"/>
            <a:r>
              <a:rPr lang="en-US" sz="3600" b="1" dirty="0"/>
              <a:t>Except</a:t>
            </a:r>
          </a:p>
          <a:p>
            <a:pPr lvl="2"/>
            <a:r>
              <a:rPr lang="en-US" sz="3600" b="1" dirty="0"/>
              <a:t>Gallbladder fossa</a:t>
            </a:r>
          </a:p>
          <a:p>
            <a:pPr lvl="2"/>
            <a:r>
              <a:rPr lang="en-US" sz="3600" b="1" dirty="0"/>
              <a:t>Surface in proximity to IVC</a:t>
            </a:r>
          </a:p>
          <a:p>
            <a:pPr lvl="2"/>
            <a:r>
              <a:rPr lang="en-US" sz="3600" b="1" dirty="0"/>
              <a:t>Bare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6000" b="1" dirty="0"/>
              <a:t>FISSURES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9144000" cy="5029200"/>
          </a:xfrm>
        </p:spPr>
        <p:txBody>
          <a:bodyPr/>
          <a:lstStyle/>
          <a:p>
            <a:r>
              <a:rPr lang="en-US" b="1" dirty="0"/>
              <a:t>Umbilical Fissure </a:t>
            </a:r>
            <a:r>
              <a:rPr lang="en-US" sz="2400" b="1" dirty="0"/>
              <a:t>(Fissure for Ligamentum Teres)</a:t>
            </a:r>
          </a:p>
          <a:p>
            <a:pPr lvl="1"/>
            <a:r>
              <a:rPr lang="en-US" sz="3200" b="1" dirty="0"/>
              <a:t>Divides the left lobe into</a:t>
            </a:r>
          </a:p>
          <a:p>
            <a:pPr lvl="2"/>
            <a:r>
              <a:rPr lang="en-US" sz="3200" b="1" dirty="0"/>
              <a:t>Medial Segment</a:t>
            </a:r>
          </a:p>
          <a:p>
            <a:pPr lvl="2"/>
            <a:r>
              <a:rPr lang="en-US" sz="3200" b="1" dirty="0"/>
              <a:t>Lateral Segment</a:t>
            </a:r>
          </a:p>
          <a:p>
            <a:r>
              <a:rPr lang="en-US" b="1" dirty="0"/>
              <a:t>Fissure for the Ligamentum Venosum</a:t>
            </a:r>
          </a:p>
          <a:p>
            <a:pPr lvl="1"/>
            <a:r>
              <a:rPr lang="en-US" b="1" dirty="0"/>
              <a:t>Separates the caudate from the left lobe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FISSURES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Transverse Fissure (Portal)</a:t>
            </a:r>
          </a:p>
          <a:p>
            <a:pPr lvl="1"/>
            <a:r>
              <a:rPr lang="en-US" b="1" dirty="0"/>
              <a:t>Contains portions of Right &amp; Left Portal Veins</a:t>
            </a:r>
          </a:p>
          <a:p>
            <a:r>
              <a:rPr lang="en-US" b="1" dirty="0"/>
              <a:t>Interlobar Fissure </a:t>
            </a:r>
            <a:r>
              <a:rPr lang="en-US" sz="2800" b="1" dirty="0"/>
              <a:t>(Main Lobar Fissure)</a:t>
            </a:r>
          </a:p>
          <a:p>
            <a:pPr lvl="1"/>
            <a:r>
              <a:rPr lang="en-US" b="1" dirty="0"/>
              <a:t>Fissure for the gallbladder</a:t>
            </a:r>
          </a:p>
          <a:p>
            <a:pPr lvl="2"/>
            <a:r>
              <a:rPr lang="en-US" b="1" dirty="0"/>
              <a:t>Divides the right &amp; left lobe</a:t>
            </a:r>
          </a:p>
          <a:p>
            <a:pPr lvl="1"/>
            <a:r>
              <a:rPr lang="en-US" b="1" dirty="0"/>
              <a:t>Imaginary line drawn through the GB fossa and the middle hepatic vein (MHV) to the IVC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ssu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006-007A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06-007B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f006-007C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06-008AB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371600"/>
          </a:xfrm>
        </p:spPr>
        <p:txBody>
          <a:bodyPr/>
          <a:lstStyle/>
          <a:p>
            <a:r>
              <a:rPr lang="en-US" sz="6000" dirty="0"/>
              <a:t>New Terminology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205753"/>
              </p:ext>
            </p:extLst>
          </p:nvPr>
        </p:nvGraphicFramePr>
        <p:xfrm>
          <a:off x="76200" y="990600"/>
          <a:ext cx="8991600" cy="585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6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</a:t>
                      </a:r>
                      <a:r>
                        <a:rPr lang="en-US" sz="2400" baseline="0" dirty="0"/>
                        <a:t> Form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200" dirty="0" err="1"/>
                        <a:t>Bil</a:t>
                      </a:r>
                      <a:r>
                        <a:rPr lang="en-US" sz="2200" dirty="0"/>
                        <a:t>/</a:t>
                      </a:r>
                      <a:r>
                        <a:rPr lang="en-US" sz="2200" dirty="0" err="1"/>
                        <a:t>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Biliary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Pertaining to bile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200" dirty="0" err="1"/>
                        <a:t>Chol</a:t>
                      </a:r>
                      <a:r>
                        <a:rPr lang="en-US" sz="2200" dirty="0"/>
                        <a:t>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Bile/gall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Cholecystitis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Inflammation of the gallbladder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200" dirty="0" err="1"/>
                        <a:t>Cholangi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Bile 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Cholangiography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Process of recording a bile 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200" dirty="0" err="1"/>
                        <a:t>Choledoch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Common</a:t>
                      </a:r>
                      <a:r>
                        <a:rPr lang="en-US" sz="2200" baseline="0" dirty="0"/>
                        <a:t> bile duct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Choledocholith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Stone of the common bile 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200" dirty="0" err="1"/>
                        <a:t>Duoden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Duodenum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Duodenoscopy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Visual exam of the duodenum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200" dirty="0"/>
                        <a:t>Enter/o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Small intestine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Enteritis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Inflammation</a:t>
                      </a:r>
                      <a:r>
                        <a:rPr lang="en-US" sz="2200" baseline="0" dirty="0"/>
                        <a:t> of the small intestine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6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4" name="Picture 4" descr="f006-008B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00400" y="533400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Angling through RLL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Lig</a:t>
            </a:r>
            <a:r>
              <a:rPr lang="en-US" b="1" dirty="0">
                <a:solidFill>
                  <a:srgbClr val="FF0000"/>
                </a:solidFill>
              </a:rPr>
              <a:t> of Venosum</a:t>
            </a:r>
          </a:p>
          <a:p>
            <a:r>
              <a:rPr lang="en-US" b="1" dirty="0">
                <a:solidFill>
                  <a:srgbClr val="FF0000"/>
                </a:solidFill>
              </a:rPr>
              <a:t>Separates</a:t>
            </a:r>
          </a:p>
          <a:p>
            <a:r>
              <a:rPr lang="en-US" b="1" dirty="0">
                <a:solidFill>
                  <a:srgbClr val="FF0000"/>
                </a:solidFill>
              </a:rPr>
              <a:t>LLL/Caudate</a:t>
            </a:r>
          </a:p>
          <a:p>
            <a:r>
              <a:rPr lang="en-US" b="1" dirty="0">
                <a:solidFill>
                  <a:srgbClr val="FF0000"/>
                </a:solidFill>
              </a:rPr>
              <a:t>Don’t let this </a:t>
            </a:r>
          </a:p>
          <a:p>
            <a:r>
              <a:rPr lang="en-US" b="1" dirty="0">
                <a:solidFill>
                  <a:srgbClr val="FF0000"/>
                </a:solidFill>
              </a:rPr>
              <a:t>Image confuse</a:t>
            </a:r>
          </a:p>
          <a:p>
            <a:r>
              <a:rPr lang="en-US" b="1" dirty="0">
                <a:solidFill>
                  <a:srgbClr val="FF0000"/>
                </a:solidFill>
              </a:rPr>
              <a:t>You!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/>
              <a:t>Lobes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Right Lobe</a:t>
            </a:r>
          </a:p>
          <a:p>
            <a:pPr lvl="1"/>
            <a:r>
              <a:rPr lang="en-US" sz="3200" b="1" dirty="0"/>
              <a:t>Largest</a:t>
            </a:r>
          </a:p>
          <a:p>
            <a:pPr lvl="1"/>
            <a:r>
              <a:rPr lang="en-US" sz="3200" b="1" dirty="0"/>
              <a:t>Most Lateral</a:t>
            </a:r>
          </a:p>
          <a:p>
            <a:r>
              <a:rPr lang="en-US" b="1" dirty="0"/>
              <a:t>Left Lobe</a:t>
            </a:r>
          </a:p>
          <a:p>
            <a:pPr lvl="1"/>
            <a:r>
              <a:rPr lang="en-US" sz="3200" b="1" dirty="0"/>
              <a:t>Most anterior</a:t>
            </a:r>
          </a:p>
          <a:p>
            <a:pPr lvl="1"/>
            <a:r>
              <a:rPr lang="en-US" sz="3200" b="1" dirty="0"/>
              <a:t>Extends across the midline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sz="7200" b="1" dirty="0"/>
              <a:t>Lobes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b="1" dirty="0"/>
              <a:t>Caudate</a:t>
            </a:r>
          </a:p>
          <a:p>
            <a:pPr lvl="1"/>
            <a:r>
              <a:rPr lang="en-US" b="1" dirty="0"/>
              <a:t>Smallest lobe</a:t>
            </a:r>
          </a:p>
          <a:p>
            <a:pPr lvl="1"/>
            <a:r>
              <a:rPr lang="en-US" b="1" dirty="0"/>
              <a:t>On the </a:t>
            </a:r>
            <a:r>
              <a:rPr lang="en-US" b="1" u="sng" dirty="0"/>
              <a:t>superior</a:t>
            </a:r>
            <a:r>
              <a:rPr lang="en-US" b="1" dirty="0"/>
              <a:t> </a:t>
            </a:r>
            <a:r>
              <a:rPr lang="en-US" sz="1600" b="1" dirty="0"/>
              <a:t>(book says inferior) </a:t>
            </a:r>
            <a:r>
              <a:rPr lang="en-US" b="1" dirty="0"/>
              <a:t>and posterior liver surface</a:t>
            </a:r>
          </a:p>
          <a:p>
            <a:pPr lvl="1"/>
            <a:r>
              <a:rPr lang="en-US" b="1" dirty="0"/>
              <a:t>Lies between IVC &amp; Ligamentum Venosum</a:t>
            </a:r>
          </a:p>
          <a:p>
            <a:r>
              <a:rPr lang="en-US" b="1" dirty="0"/>
              <a:t>Quadrate</a:t>
            </a:r>
          </a:p>
          <a:p>
            <a:pPr lvl="1"/>
            <a:r>
              <a:rPr lang="en-US" b="1" dirty="0" err="1"/>
              <a:t>Anteroinferior</a:t>
            </a:r>
            <a:r>
              <a:rPr lang="en-US" b="1" dirty="0"/>
              <a:t> surface of the Left Lobe</a:t>
            </a:r>
          </a:p>
          <a:p>
            <a:pPr lvl="1"/>
            <a:r>
              <a:rPr lang="en-US" b="1" dirty="0"/>
              <a:t>Lies between GB and Ligamentum Teres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T lobes of l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adrate lo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6000" b="1" dirty="0"/>
              <a:t>Segmental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419600"/>
          </a:xfrm>
        </p:spPr>
        <p:txBody>
          <a:bodyPr/>
          <a:lstStyle/>
          <a:p>
            <a:r>
              <a:rPr lang="en-US" sz="4000" b="1" dirty="0"/>
              <a:t>Current practice</a:t>
            </a:r>
          </a:p>
          <a:p>
            <a:pPr lvl="1"/>
            <a:r>
              <a:rPr lang="en-US" sz="3200" b="1" dirty="0"/>
              <a:t>Divides liver into 8 segments</a:t>
            </a:r>
          </a:p>
          <a:p>
            <a:r>
              <a:rPr lang="en-US" sz="4000" b="1" dirty="0"/>
              <a:t>Based on the branching </a:t>
            </a:r>
          </a:p>
          <a:p>
            <a:pPr lvl="1"/>
            <a:r>
              <a:rPr lang="en-US" sz="3200" b="1" dirty="0"/>
              <a:t>Portal veins  (supplies blood)</a:t>
            </a:r>
          </a:p>
          <a:p>
            <a:pPr lvl="1"/>
            <a:r>
              <a:rPr lang="en-US" sz="3200" b="1" dirty="0"/>
              <a:t>Hepatic veins (drains blood)</a:t>
            </a:r>
          </a:p>
          <a:p>
            <a:r>
              <a:rPr lang="en-US" sz="4000" b="1" dirty="0"/>
              <a:t>Each segment can function independently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sz="6000" b="1" dirty="0"/>
              <a:t>Segmental Anatomy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r>
              <a:rPr lang="en-US" b="1" dirty="0"/>
              <a:t>Main Hepatic Veins divide</a:t>
            </a:r>
          </a:p>
          <a:p>
            <a:pPr lvl="1"/>
            <a:r>
              <a:rPr lang="en-US" b="1" dirty="0"/>
              <a:t>Liver longitudinally into 4 sections</a:t>
            </a:r>
          </a:p>
          <a:p>
            <a:r>
              <a:rPr lang="en-US" b="1" dirty="0"/>
              <a:t>MHV divides liver into Right/Left</a:t>
            </a:r>
          </a:p>
          <a:p>
            <a:r>
              <a:rPr lang="en-US" b="1" dirty="0"/>
              <a:t>RHV divides RLL into Anterior/Posterior</a:t>
            </a:r>
          </a:p>
          <a:p>
            <a:r>
              <a:rPr lang="en-US" b="1" dirty="0"/>
              <a:t>LHV divides LLL into Medial/Lateral</a:t>
            </a:r>
          </a:p>
          <a:p>
            <a:endParaRPr lang="en-US" b="1" dirty="0"/>
          </a:p>
          <a:p>
            <a:r>
              <a:rPr lang="en-US" b="1" dirty="0"/>
              <a:t>Portal Veins divide transversely</a:t>
            </a:r>
          </a:p>
          <a:p>
            <a:pPr lvl="1"/>
            <a:r>
              <a:rPr lang="en-US" b="1" dirty="0"/>
              <a:t>Right and Left Portal Veins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iver Seg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06-006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C31-5B9E-47D7-BC5B-C26F494F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/>
              <a:t>Segmental Anatomy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F5C239-4403-437E-B320-B6E7B101B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259" y="1524000"/>
            <a:ext cx="4248705" cy="25704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3DBCA-3158-4555-A46C-02B71B5D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EA242-15BC-45C6-982D-02FDAA66254B}"/>
              </a:ext>
            </a:extLst>
          </p:cNvPr>
          <p:cNvSpPr/>
          <p:nvPr/>
        </p:nvSpPr>
        <p:spPr>
          <a:xfrm>
            <a:off x="4800600" y="1305757"/>
            <a:ext cx="403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Tucked in thumb = Segment I (Caudate Lobe)</a:t>
            </a:r>
          </a:p>
          <a:p>
            <a:endParaRPr lang="en-US" sz="1200" dirty="0"/>
          </a:p>
          <a:p>
            <a:r>
              <a:rPr lang="en-US" sz="1200" dirty="0"/>
              <a:t>Line of Proximal Interphalangeal (PIP) joints =    Plane of portal vein, separating liver into upper and lower segments.</a:t>
            </a:r>
          </a:p>
          <a:p>
            <a:endParaRPr lang="en-US" sz="1200" dirty="0"/>
          </a:p>
          <a:p>
            <a:r>
              <a:rPr lang="en-US" sz="1200" dirty="0" err="1"/>
              <a:t>Interdigitary</a:t>
            </a:r>
            <a:r>
              <a:rPr lang="en-US" sz="1200" dirty="0"/>
              <a:t> spaces = Intersegmental planes (hepatic fissures – left, middle and right) in which corresponding hepatic veins run and divide liver </a:t>
            </a:r>
            <a:r>
              <a:rPr lang="en-US" sz="1200" dirty="0" err="1"/>
              <a:t>sagitally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2nd finger = Left medial segment = Segment IV 	</a:t>
            </a:r>
          </a:p>
          <a:p>
            <a:r>
              <a:rPr lang="en-US" sz="1200" dirty="0"/>
              <a:t>Proximal phalanx = Segment Iva	</a:t>
            </a:r>
          </a:p>
          <a:p>
            <a:endParaRPr lang="en-US" sz="1200" dirty="0"/>
          </a:p>
          <a:p>
            <a:r>
              <a:rPr lang="en-US" sz="1200" dirty="0"/>
              <a:t>Distal phalanx = Segment </a:t>
            </a:r>
            <a:r>
              <a:rPr lang="en-US" sz="1200" dirty="0" err="1"/>
              <a:t>IVb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Distal phalanx of 3rd finger = Right inferior anterior segment = Segment V</a:t>
            </a:r>
          </a:p>
          <a:p>
            <a:endParaRPr lang="en-US" sz="1200" dirty="0"/>
          </a:p>
          <a:p>
            <a:r>
              <a:rPr lang="en-US" sz="1200" dirty="0"/>
              <a:t>Distal phalanx of 4th finger = Right inferior posterior segment = Segment VI</a:t>
            </a:r>
          </a:p>
          <a:p>
            <a:endParaRPr lang="en-US" sz="1200" dirty="0"/>
          </a:p>
          <a:p>
            <a:r>
              <a:rPr lang="en-US" sz="1200" dirty="0"/>
              <a:t>Proximal phalanx of 4th finger = Right superior posterior segment = Segment VII</a:t>
            </a:r>
          </a:p>
          <a:p>
            <a:endParaRPr lang="en-US" sz="1200" dirty="0"/>
          </a:p>
          <a:p>
            <a:r>
              <a:rPr lang="en-US" sz="1200" dirty="0"/>
              <a:t>Proximal phalanx of 3rd finger = Right superior anterior segment = Segment VIII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AD7E9-D607-46EA-8190-1A9E5DABA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59" y="4360598"/>
            <a:ext cx="3922451" cy="19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371600"/>
          </a:xfrm>
        </p:spPr>
        <p:txBody>
          <a:bodyPr/>
          <a:lstStyle/>
          <a:p>
            <a:r>
              <a:rPr lang="en-US" sz="6000" dirty="0"/>
              <a:t>New Terminology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242613"/>
              </p:ext>
            </p:extLst>
          </p:nvPr>
        </p:nvGraphicFramePr>
        <p:xfrm>
          <a:off x="19396" y="990600"/>
          <a:ext cx="9067800" cy="5804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2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6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6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</a:t>
                      </a:r>
                      <a:r>
                        <a:rPr lang="en-US" sz="2400" baseline="0" dirty="0"/>
                        <a:t> Form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100"/>
                        <a:t>Espohag/o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Esophagus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err="1"/>
                        <a:t>Esophagostenosis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Narrowing or stricture of the esophagus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100" dirty="0" err="1"/>
                        <a:t>Gastr</a:t>
                      </a:r>
                      <a:r>
                        <a:rPr lang="en-US" sz="21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Stomach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Gastralgia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Pain of the stomach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100" dirty="0" err="1"/>
                        <a:t>Hepat</a:t>
                      </a:r>
                      <a:r>
                        <a:rPr lang="en-US" sz="21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Liver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Hepatitis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Inflammation</a:t>
                      </a:r>
                      <a:r>
                        <a:rPr lang="en-US" sz="2100" baseline="0" dirty="0"/>
                        <a:t> of the liver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100" dirty="0"/>
                        <a:t>Ile/o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Ileum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Ileotomy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Cutting or incision</a:t>
                      </a:r>
                      <a:r>
                        <a:rPr lang="en-US" sz="2100" baseline="0"/>
                        <a:t> of the ileum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100"/>
                        <a:t>Jejun/o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Jejunum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Jejunostomy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Mouth-like opening into the jejunum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100" dirty="0" err="1"/>
                        <a:t>Lapar</a:t>
                      </a:r>
                      <a:r>
                        <a:rPr lang="en-US" sz="21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Abdomen, abdominal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Laparoscope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Instrument used to view inside the abdominal cavity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54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v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257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epatic ivc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Portal 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648200"/>
          </a:xfrm>
        </p:spPr>
        <p:txBody>
          <a:bodyPr/>
          <a:lstStyle/>
          <a:p>
            <a:r>
              <a:rPr lang="en-US" b="1" dirty="0"/>
              <a:t>Supplies liver with nutrient-rich blood</a:t>
            </a:r>
          </a:p>
          <a:p>
            <a:r>
              <a:rPr lang="en-US" b="1" dirty="0"/>
              <a:t>Main Portal Vein (MPV)</a:t>
            </a:r>
          </a:p>
          <a:p>
            <a:pPr lvl="1"/>
            <a:r>
              <a:rPr lang="en-US" sz="3200" b="1" dirty="0"/>
              <a:t>Formed by:</a:t>
            </a:r>
          </a:p>
          <a:p>
            <a:pPr lvl="2"/>
            <a:r>
              <a:rPr lang="en-US" sz="3200" b="1" dirty="0"/>
              <a:t>Superior Mesenteric Vein (SMV)</a:t>
            </a:r>
          </a:p>
          <a:p>
            <a:pPr lvl="2"/>
            <a:r>
              <a:rPr lang="en-US" sz="3200" b="1" dirty="0"/>
              <a:t>Splenic Vein (SV)</a:t>
            </a:r>
          </a:p>
          <a:p>
            <a:pPr lvl="1"/>
            <a:r>
              <a:rPr lang="en-US" sz="3200" b="1" dirty="0"/>
              <a:t>Enters Liver at Porta Hepatis</a:t>
            </a:r>
          </a:p>
          <a:p>
            <a:pPr lvl="2"/>
            <a:r>
              <a:rPr lang="en-US" sz="3200" b="1" dirty="0"/>
              <a:t>Branches into Right &amp; Left Portal Veins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rtal Ve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006u001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rtal both ve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686800" cy="5638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rtal vein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rtal vein 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4" name="Picture 4" descr="f006-010B-A028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6000" b="1" dirty="0"/>
              <a:t>Vasculature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sz="4000" b="1" dirty="0"/>
              <a:t>Dual blood supply</a:t>
            </a:r>
          </a:p>
          <a:p>
            <a:pPr lvl="1"/>
            <a:r>
              <a:rPr lang="en-US" sz="3200" b="1" dirty="0"/>
              <a:t>Common Hepatic Artery </a:t>
            </a:r>
          </a:p>
          <a:p>
            <a:pPr lvl="2"/>
            <a:r>
              <a:rPr lang="en-US" sz="3200" b="1" dirty="0"/>
              <a:t>Arterial blood</a:t>
            </a:r>
          </a:p>
          <a:p>
            <a:pPr lvl="2"/>
            <a:r>
              <a:rPr lang="en-US" sz="3200" b="1" dirty="0"/>
              <a:t>20-25%  </a:t>
            </a:r>
          </a:p>
          <a:p>
            <a:pPr lvl="1"/>
            <a:r>
              <a:rPr lang="en-US" sz="3200" b="1" dirty="0"/>
              <a:t>Portal Vein </a:t>
            </a:r>
          </a:p>
          <a:p>
            <a:pPr lvl="2"/>
            <a:r>
              <a:rPr lang="en-US" sz="3200" b="1" dirty="0"/>
              <a:t>Nutrient-rich venous blood</a:t>
            </a:r>
          </a:p>
          <a:p>
            <a:pPr lvl="2"/>
            <a:r>
              <a:rPr lang="en-US" sz="3200" b="1" dirty="0"/>
              <a:t>75-80%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15554"/>
            <a:ext cx="8229600" cy="1371600"/>
          </a:xfrm>
        </p:spPr>
        <p:txBody>
          <a:bodyPr/>
          <a:lstStyle/>
          <a:p>
            <a:r>
              <a:rPr lang="en-US" sz="6000" dirty="0"/>
              <a:t>New Terminology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440802"/>
              </p:ext>
            </p:extLst>
          </p:nvPr>
        </p:nvGraphicFramePr>
        <p:xfrm>
          <a:off x="76200" y="1219200"/>
          <a:ext cx="8991600" cy="537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6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</a:t>
                      </a:r>
                      <a:r>
                        <a:rPr lang="en-US" sz="2400" baseline="0" dirty="0"/>
                        <a:t> Form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200" dirty="0" err="1"/>
                        <a:t>Pancreat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Pancreatitis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Inflammation of</a:t>
                      </a:r>
                      <a:r>
                        <a:rPr lang="en-US" sz="2200" baseline="0" dirty="0"/>
                        <a:t> the pancreas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200" dirty="0" err="1"/>
                        <a:t>Phag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Eating</a:t>
                      </a:r>
                      <a:r>
                        <a:rPr lang="en-US" sz="2200" baseline="0" dirty="0"/>
                        <a:t>, swallowing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Phagocyte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Eating cell (type</a:t>
                      </a:r>
                      <a:r>
                        <a:rPr lang="en-US" sz="2200" baseline="0" dirty="0"/>
                        <a:t> of WBC)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200" dirty="0" err="1"/>
                        <a:t>Pylor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Pylorus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Pylorostenosis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Narrowing or stricture of the pylorus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200" dirty="0"/>
                        <a:t>Sigmoid/o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Sigmoid colon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Sigmoidoscope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Viewing instrument for the sigmoid</a:t>
                      </a:r>
                      <a:r>
                        <a:rPr lang="en-US" sz="2200" baseline="0" dirty="0"/>
                        <a:t> colon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039">
                <a:tc>
                  <a:txBody>
                    <a:bodyPr/>
                    <a:lstStyle/>
                    <a:p>
                      <a:r>
                        <a:rPr lang="en-US" sz="2200" dirty="0" err="1"/>
                        <a:t>Steat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Steatorrhea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Flow or discharge of fat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62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-CA-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6000" b="1" dirty="0"/>
              <a:t>Hepatic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724400"/>
          </a:xfrm>
        </p:spPr>
        <p:txBody>
          <a:bodyPr/>
          <a:lstStyle/>
          <a:p>
            <a:r>
              <a:rPr lang="en-US" b="1" dirty="0"/>
              <a:t>Common Hepatic Artery</a:t>
            </a:r>
          </a:p>
          <a:p>
            <a:pPr lvl="1"/>
            <a:r>
              <a:rPr lang="en-US" b="1" dirty="0"/>
              <a:t>Branch off the Celiac Artery</a:t>
            </a:r>
          </a:p>
          <a:p>
            <a:pPr lvl="1"/>
            <a:r>
              <a:rPr lang="en-US" b="1" dirty="0"/>
              <a:t>Continues to form the Proper Hepatic Artery</a:t>
            </a:r>
          </a:p>
          <a:p>
            <a:pPr lvl="1"/>
            <a:r>
              <a:rPr lang="en-US" b="1" dirty="0"/>
              <a:t>Branches into</a:t>
            </a:r>
          </a:p>
          <a:p>
            <a:pPr lvl="2"/>
            <a:r>
              <a:rPr lang="en-US" sz="2800" b="1" dirty="0"/>
              <a:t>Right Hepatic Artery</a:t>
            </a:r>
          </a:p>
          <a:p>
            <a:pPr lvl="3"/>
            <a:r>
              <a:rPr lang="en-US" sz="2800" b="1" dirty="0"/>
              <a:t>Larger, supplies majority of right lobe</a:t>
            </a:r>
          </a:p>
          <a:p>
            <a:pPr lvl="2"/>
            <a:r>
              <a:rPr lang="en-US" sz="2800" b="1" dirty="0"/>
              <a:t>Left Hepatic Artery</a:t>
            </a:r>
          </a:p>
          <a:p>
            <a:pPr lvl="3"/>
            <a:r>
              <a:rPr lang="en-US" sz="2800" b="1" dirty="0"/>
              <a:t>Smaller, supplies caudate, quadrate, medial &amp; lateral segments of left lobe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a-celiac ax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sz="6600" b="1" dirty="0"/>
              <a:t>Hepatic 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b="1" dirty="0"/>
              <a:t>3 major Hepatic Veins</a:t>
            </a:r>
          </a:p>
          <a:p>
            <a:pPr lvl="1"/>
            <a:r>
              <a:rPr lang="en-US" b="1" dirty="0"/>
              <a:t>Right (largest)</a:t>
            </a:r>
          </a:p>
          <a:p>
            <a:pPr lvl="1"/>
            <a:r>
              <a:rPr lang="en-US" b="1" dirty="0"/>
              <a:t>Middle</a:t>
            </a:r>
          </a:p>
          <a:p>
            <a:pPr lvl="1"/>
            <a:r>
              <a:rPr lang="en-US" b="1" dirty="0"/>
              <a:t>Left (smallest)</a:t>
            </a:r>
          </a:p>
          <a:p>
            <a:pPr lvl="1"/>
            <a:endParaRPr lang="en-US" b="1" dirty="0"/>
          </a:p>
          <a:p>
            <a:r>
              <a:rPr lang="en-US" b="1" dirty="0"/>
              <a:t>Frequently the middle and left converge to form a common trunk before emptying into the IVC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06-009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patic ve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7200" b="1" dirty="0"/>
              <a:t>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181600"/>
          </a:xfrm>
        </p:spPr>
        <p:txBody>
          <a:bodyPr/>
          <a:lstStyle/>
          <a:p>
            <a:r>
              <a:rPr lang="en-US" b="1" dirty="0"/>
              <a:t>Largest organ of the abdomen</a:t>
            </a:r>
          </a:p>
          <a:p>
            <a:r>
              <a:rPr lang="en-US" b="1" dirty="0"/>
              <a:t>Bordered by the Right hemidiaphragm </a:t>
            </a:r>
          </a:p>
          <a:p>
            <a:pPr lvl="1"/>
            <a:r>
              <a:rPr lang="en-US" b="1" dirty="0"/>
              <a:t>Superiorly</a:t>
            </a:r>
          </a:p>
          <a:p>
            <a:pPr lvl="1"/>
            <a:r>
              <a:rPr lang="en-US" b="1" dirty="0"/>
              <a:t>Laterally</a:t>
            </a:r>
          </a:p>
          <a:p>
            <a:pPr lvl="1"/>
            <a:r>
              <a:rPr lang="en-US" b="1" dirty="0"/>
              <a:t>Anteriorly</a:t>
            </a:r>
          </a:p>
          <a:p>
            <a:r>
              <a:rPr lang="en-US" b="1" dirty="0"/>
              <a:t>Medial surface is bordered by</a:t>
            </a:r>
          </a:p>
          <a:p>
            <a:pPr lvl="1"/>
            <a:r>
              <a:rPr lang="en-US" b="1" dirty="0"/>
              <a:t>Stomach</a:t>
            </a:r>
          </a:p>
          <a:p>
            <a:pPr lvl="1"/>
            <a:r>
              <a:rPr lang="en-US" b="1" dirty="0"/>
              <a:t>Duodenum</a:t>
            </a:r>
          </a:p>
          <a:p>
            <a:pPr lvl="1"/>
            <a:r>
              <a:rPr lang="en-US" b="1" dirty="0"/>
              <a:t>Transverse Colon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/>
              <a:t>LIVER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r>
              <a:rPr lang="en-US" sz="4000" b="1" dirty="0"/>
              <a:t>Inferior surface is bordered by</a:t>
            </a:r>
          </a:p>
          <a:p>
            <a:pPr lvl="1"/>
            <a:r>
              <a:rPr lang="en-US" sz="4000" b="1" dirty="0"/>
              <a:t>Hepatic Flexure</a:t>
            </a:r>
          </a:p>
          <a:p>
            <a:r>
              <a:rPr lang="en-US" sz="4000" b="1" dirty="0"/>
              <a:t>Posterior surface is  bordered by</a:t>
            </a:r>
          </a:p>
          <a:p>
            <a:pPr lvl="1"/>
            <a:r>
              <a:rPr lang="en-US" sz="4000" b="1" dirty="0"/>
              <a:t>Right Kidney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terior view of abdominal visc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f006-002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06-005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7586-0F4A-40D0-B75A-DBA28CAD8A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Textured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4934</TotalTime>
  <Words>741</Words>
  <Application>Microsoft Office PowerPoint</Application>
  <PresentationFormat>On-screen Show (4:3)</PresentationFormat>
  <Paragraphs>263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Tahoma</vt:lpstr>
      <vt:lpstr>Wingdings</vt:lpstr>
      <vt:lpstr>Theme4</vt:lpstr>
      <vt:lpstr>Liver </vt:lpstr>
      <vt:lpstr>New Terminology</vt:lpstr>
      <vt:lpstr>New Terminology</vt:lpstr>
      <vt:lpstr>New Terminology</vt:lpstr>
      <vt:lpstr>LIVER</vt:lpstr>
      <vt:lpstr>LIVER</vt:lpstr>
      <vt:lpstr>PowerPoint Presentation</vt:lpstr>
      <vt:lpstr>PowerPoint Presentation</vt:lpstr>
      <vt:lpstr>PowerPoint Presentation</vt:lpstr>
      <vt:lpstr>PowerPoint Presentation</vt:lpstr>
      <vt:lpstr>Glisson’s Capsule</vt:lpstr>
      <vt:lpstr>LIVER</vt:lpstr>
      <vt:lpstr>FISSURES</vt:lpstr>
      <vt:lpstr>FISSURES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Lobes</vt:lpstr>
      <vt:lpstr>Lobes</vt:lpstr>
      <vt:lpstr>PowerPoint Presentation</vt:lpstr>
      <vt:lpstr>PowerPoint Presentation</vt:lpstr>
      <vt:lpstr>Segmental Anatomy</vt:lpstr>
      <vt:lpstr>Segmental Anatomy</vt:lpstr>
      <vt:lpstr>PowerPoint Presentation</vt:lpstr>
      <vt:lpstr>PowerPoint Presentation</vt:lpstr>
      <vt:lpstr>Segmental Anatomy</vt:lpstr>
      <vt:lpstr>PowerPoint Presentation</vt:lpstr>
      <vt:lpstr>PowerPoint Presentation</vt:lpstr>
      <vt:lpstr>Portal Veins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Vasculature</vt:lpstr>
      <vt:lpstr>PowerPoint Presentation</vt:lpstr>
      <vt:lpstr>Hepatic Artery</vt:lpstr>
      <vt:lpstr>PowerPoint Presentation</vt:lpstr>
      <vt:lpstr>Hepatic Veins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lockel</dc:creator>
  <cp:lastModifiedBy>Shimp, Crystal</cp:lastModifiedBy>
  <cp:revision>70</cp:revision>
  <dcterms:created xsi:type="dcterms:W3CDTF">2009-10-19T14:35:00Z</dcterms:created>
  <dcterms:modified xsi:type="dcterms:W3CDTF">2020-08-05T16:14:24Z</dcterms:modified>
</cp:coreProperties>
</file>