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1"/>
  </p:notesMasterIdLst>
  <p:sldIdLst>
    <p:sldId id="256" r:id="rId2"/>
    <p:sldId id="292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86" r:id="rId18"/>
    <p:sldId id="264" r:id="rId19"/>
    <p:sldId id="270" r:id="rId20"/>
    <p:sldId id="265" r:id="rId21"/>
    <p:sldId id="266" r:id="rId22"/>
    <p:sldId id="267" r:id="rId23"/>
    <p:sldId id="268" r:id="rId24"/>
    <p:sldId id="269" r:id="rId25"/>
    <p:sldId id="278" r:id="rId26"/>
    <p:sldId id="279" r:id="rId27"/>
    <p:sldId id="280" r:id="rId28"/>
    <p:sldId id="287" r:id="rId29"/>
    <p:sldId id="263" r:id="rId30"/>
    <p:sldId id="282" r:id="rId31"/>
    <p:sldId id="281" r:id="rId32"/>
    <p:sldId id="283" r:id="rId33"/>
    <p:sldId id="284" r:id="rId34"/>
    <p:sldId id="285" r:id="rId35"/>
    <p:sldId id="295" r:id="rId36"/>
    <p:sldId id="288" r:id="rId37"/>
    <p:sldId id="290" r:id="rId38"/>
    <p:sldId id="291" r:id="rId39"/>
    <p:sldId id="28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97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4F8D-620E-4BBC-B23B-CED7C98457CE}" type="datetimeFigureOut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CE67F-9E33-4A15-A7B5-1267BCCF5D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56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379F9-6B65-4866-88A9-DCA46AE4EE48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19462-9B0E-4656-81E2-914EEA439498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15F09-061A-44A7-9583-AF9D652326F1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E3D7F-DE33-42AE-8948-0E63680BEA72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FB06-7B7A-4C04-96F1-1627CB4896F1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C5A73-C040-4630-A3EE-E75911362A35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1A285-2167-4E16-B5E8-5475939999BC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0DB9-3E53-484C-884E-04725FC7077A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448C6-3673-4EAE-9F0A-A42B67C40991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F353B-112F-42A8-A6FD-B94B0B13D8AD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852C7-50D0-467A-8D8A-4D402098DD51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B20DE-ECBE-4248-9E1A-546983E62C5A}" type="datetime1">
              <a:rPr lang="en-US" smtClean="0"/>
              <a:pPr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119C-BE52-479F-9B46-9759DABC17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3657600"/>
          </a:xfrm>
        </p:spPr>
        <p:txBody>
          <a:bodyPr>
            <a:noAutofit/>
          </a:bodyPr>
          <a:lstStyle/>
          <a:p>
            <a:r>
              <a:rPr lang="en-US" sz="7200" b="1" dirty="0"/>
              <a:t>Abdominal Aorta &amp;</a:t>
            </a:r>
            <a:br>
              <a:rPr lang="en-US" sz="7200" b="1" dirty="0"/>
            </a:br>
            <a:r>
              <a:rPr lang="en-US" sz="7200" b="1" dirty="0"/>
              <a:t> IVC</a:t>
            </a:r>
            <a:br>
              <a:rPr lang="en-US" sz="7200" b="1" dirty="0"/>
            </a:br>
            <a:r>
              <a:rPr lang="en-US" sz="7200" b="1" dirty="0"/>
              <a:t> (Branches)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524000"/>
          </a:xfrm>
        </p:spPr>
        <p:txBody>
          <a:bodyPr>
            <a:normAutofit/>
          </a:bodyPr>
          <a:lstStyle/>
          <a:p>
            <a:r>
              <a:rPr lang="en-US" sz="7200" b="1" dirty="0"/>
              <a:t>Chapter 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4-008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4-009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4-010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4-011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4-012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4-013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4-015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4-016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orta 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orta long m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New Terminology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145240"/>
              </p:ext>
            </p:extLst>
          </p:nvPr>
        </p:nvGraphicFramePr>
        <p:xfrm>
          <a:off x="76200" y="965753"/>
          <a:ext cx="8991600" cy="5892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18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574">
                <a:tc>
                  <a:txBody>
                    <a:bodyPr/>
                    <a:lstStyle/>
                    <a:p>
                      <a:r>
                        <a:rPr lang="en-US" sz="2200" dirty="0" err="1"/>
                        <a:t>Angi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Angioedema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Swelling</a:t>
                      </a:r>
                      <a:r>
                        <a:rPr lang="en-US" sz="2200" baseline="0" dirty="0"/>
                        <a:t> of a vessel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74">
                <a:tc>
                  <a:txBody>
                    <a:bodyPr/>
                    <a:lstStyle/>
                    <a:p>
                      <a:r>
                        <a:rPr lang="en-US" sz="2200" dirty="0"/>
                        <a:t>Vas/o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Vasorrhaphy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Suturing of a vessel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74">
                <a:tc>
                  <a:txBody>
                    <a:bodyPr/>
                    <a:lstStyle/>
                    <a:p>
                      <a:r>
                        <a:rPr lang="en-US" sz="2200" dirty="0" err="1"/>
                        <a:t>Aort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Aortostenosis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Narrowing or stricture of the aorta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74">
                <a:tc>
                  <a:txBody>
                    <a:bodyPr/>
                    <a:lstStyle/>
                    <a:p>
                      <a:r>
                        <a:rPr lang="en-US" sz="2200" dirty="0" err="1"/>
                        <a:t>Arteri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Artery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Arteriorsclerosis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Abnormal condition of hardening of an</a:t>
                      </a:r>
                      <a:r>
                        <a:rPr lang="en-US" sz="2200" baseline="0" dirty="0"/>
                        <a:t> artery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574">
                <a:tc>
                  <a:txBody>
                    <a:bodyPr/>
                    <a:lstStyle/>
                    <a:p>
                      <a:r>
                        <a:rPr lang="en-US" sz="2200" dirty="0" err="1"/>
                        <a:t>Ather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Thick, fatty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Atheroma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Thick, fatty tumor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37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eliac ax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eliac axis 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ma 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renal arteries m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IMA c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5-007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5-005E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5-005F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4-079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eliac-sma lo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New Terminology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396737"/>
              </p:ext>
            </p:extLst>
          </p:nvPr>
        </p:nvGraphicFramePr>
        <p:xfrm>
          <a:off x="76200" y="1345515"/>
          <a:ext cx="8991600" cy="5010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8183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Combining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Meaning of New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574">
                <a:tc>
                  <a:txBody>
                    <a:bodyPr/>
                    <a:lstStyle/>
                    <a:p>
                      <a:r>
                        <a:rPr lang="en-US" sz="2200" dirty="0"/>
                        <a:t>Hem/o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Hemolytic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Pertaining to the destruction</a:t>
                      </a:r>
                      <a:r>
                        <a:rPr lang="en-US" sz="2200" baseline="0" dirty="0"/>
                        <a:t> of blood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74">
                <a:tc>
                  <a:txBody>
                    <a:bodyPr/>
                    <a:lstStyle/>
                    <a:p>
                      <a:r>
                        <a:rPr lang="en-US" sz="2200" dirty="0" err="1"/>
                        <a:t>Hemat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Blood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Hematemesis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Vomiting</a:t>
                      </a:r>
                      <a:r>
                        <a:rPr lang="en-US" sz="2200" baseline="0" dirty="0"/>
                        <a:t> of blood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74">
                <a:tc>
                  <a:txBody>
                    <a:bodyPr/>
                    <a:lstStyle/>
                    <a:p>
                      <a:r>
                        <a:rPr lang="en-US" sz="2200" dirty="0" err="1"/>
                        <a:t>Phleb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Phleborrhexis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Rupture of a vein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74">
                <a:tc>
                  <a:txBody>
                    <a:bodyPr/>
                    <a:lstStyle/>
                    <a:p>
                      <a:r>
                        <a:rPr lang="en-US" sz="2200" dirty="0" err="1"/>
                        <a:t>Ven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Vein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Venostasis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Stopping of a vein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6574">
                <a:tc>
                  <a:txBody>
                    <a:bodyPr/>
                    <a:lstStyle/>
                    <a:p>
                      <a:r>
                        <a:rPr lang="en-US" sz="2200" dirty="0" err="1"/>
                        <a:t>Vascul</a:t>
                      </a:r>
                      <a:r>
                        <a:rPr lang="en-US" sz="2200" dirty="0"/>
                        <a:t>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Blood</a:t>
                      </a:r>
                      <a:r>
                        <a:rPr lang="en-US" sz="2200" baseline="0" dirty="0"/>
                        <a:t> vessel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/>
                        <a:t>Vasculogenesis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/>
                        <a:t>Creation of a blood vessel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0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5-015B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f005-013-A028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1" dirty="0"/>
              <a:t>IVC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r>
              <a:rPr lang="en-US" sz="3600" b="1" dirty="0"/>
              <a:t>Largest vein of body</a:t>
            </a:r>
          </a:p>
          <a:p>
            <a:r>
              <a:rPr lang="en-US" sz="3600" b="1" dirty="0"/>
              <a:t>Formed at level of L5 at union of:</a:t>
            </a:r>
          </a:p>
          <a:p>
            <a:pPr lvl="1"/>
            <a:r>
              <a:rPr lang="en-US" sz="3600" b="1" dirty="0"/>
              <a:t>Right common iliac vein</a:t>
            </a:r>
          </a:p>
          <a:p>
            <a:pPr lvl="1"/>
            <a:r>
              <a:rPr lang="en-US" sz="3600" b="1" dirty="0"/>
              <a:t>Left common iliac vein</a:t>
            </a:r>
          </a:p>
          <a:p>
            <a:r>
              <a:rPr lang="en-US" sz="3600" b="1" dirty="0"/>
              <a:t>Enters right atrium</a:t>
            </a:r>
          </a:p>
          <a:p>
            <a:pPr lvl="1"/>
            <a:r>
              <a:rPr lang="en-US" b="1" dirty="0"/>
              <a:t>Distal aspect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1219199"/>
          </a:xfrm>
        </p:spPr>
        <p:txBody>
          <a:bodyPr/>
          <a:lstStyle/>
          <a:p>
            <a:r>
              <a:rPr lang="en-US" sz="7200" b="1" dirty="0"/>
              <a:t>Tributaries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835525"/>
          </a:xfrm>
        </p:spPr>
        <p:txBody>
          <a:bodyPr/>
          <a:lstStyle/>
          <a:p>
            <a:r>
              <a:rPr lang="en-US" b="1" dirty="0"/>
              <a:t>Lumbar </a:t>
            </a:r>
          </a:p>
          <a:p>
            <a:r>
              <a:rPr lang="en-US" b="1" dirty="0"/>
              <a:t>Inferior phrenic</a:t>
            </a:r>
          </a:p>
          <a:p>
            <a:pPr lvl="1"/>
            <a:r>
              <a:rPr lang="en-US" b="1" dirty="0"/>
              <a:t>Left – often doubled and drains into either</a:t>
            </a:r>
          </a:p>
          <a:p>
            <a:pPr lvl="2"/>
            <a:r>
              <a:rPr lang="en-US" b="1" dirty="0"/>
              <a:t>Left suprarenal</a:t>
            </a:r>
          </a:p>
          <a:p>
            <a:pPr lvl="2"/>
            <a:r>
              <a:rPr lang="en-US" b="1" dirty="0"/>
              <a:t>Left renal</a:t>
            </a:r>
          </a:p>
          <a:p>
            <a:pPr lvl="1"/>
            <a:r>
              <a:rPr lang="en-US" b="1" dirty="0"/>
              <a:t>Right drains directly into IVC</a:t>
            </a:r>
          </a:p>
          <a:p>
            <a:r>
              <a:rPr lang="en-US" b="1" dirty="0"/>
              <a:t>Gonadal</a:t>
            </a:r>
          </a:p>
          <a:p>
            <a:pPr lvl="1"/>
            <a:r>
              <a:rPr lang="en-US" b="1" dirty="0"/>
              <a:t>Right drains directly into IVC</a:t>
            </a:r>
          </a:p>
          <a:p>
            <a:pPr lvl="1"/>
            <a:r>
              <a:rPr lang="en-US" b="1" dirty="0"/>
              <a:t>Left empties into left renal vein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dirty="0"/>
              <a:t>Tributaries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Renal</a:t>
            </a:r>
          </a:p>
          <a:p>
            <a:pPr lvl="1"/>
            <a:r>
              <a:rPr lang="en-US" b="1" dirty="0"/>
              <a:t>Pass anterior to renal arteries</a:t>
            </a:r>
          </a:p>
          <a:p>
            <a:pPr lvl="2"/>
            <a:r>
              <a:rPr lang="en-US" b="1" dirty="0"/>
              <a:t>Left renal vein passes posterior to SMA and anterior to AO</a:t>
            </a:r>
          </a:p>
          <a:p>
            <a:r>
              <a:rPr lang="en-US" b="1" dirty="0"/>
              <a:t>Suprarenal</a:t>
            </a:r>
          </a:p>
          <a:p>
            <a:pPr lvl="1"/>
            <a:r>
              <a:rPr lang="en-US" b="1" dirty="0"/>
              <a:t>Right drains directly into IVC</a:t>
            </a:r>
          </a:p>
          <a:p>
            <a:pPr lvl="1"/>
            <a:r>
              <a:rPr lang="en-US" b="1" dirty="0"/>
              <a:t>Left empties into left renal vein or left inferior phrenic vein</a:t>
            </a:r>
          </a:p>
          <a:p>
            <a:r>
              <a:rPr lang="en-US" b="1" dirty="0"/>
              <a:t>Hepatic 	</a:t>
            </a:r>
          </a:p>
          <a:p>
            <a:pPr lvl="1"/>
            <a:r>
              <a:rPr lang="en-US" b="1" dirty="0"/>
              <a:t>Enters just below diaphragm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91060-AC4C-43E2-B791-E50849D4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F8AA1-8143-4648-837E-24427AC71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26" name="Picture 2" descr="startpage">
            <a:extLst>
              <a:ext uri="{FF2B5EF4-FFF2-40B4-BE49-F238E27FC236}">
                <a16:creationId xmlns:a16="http://schemas.microsoft.com/office/drawing/2014/main" id="{CB4B298E-8E23-4995-A058-7BA5EB8BDB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03237"/>
            <a:ext cx="419100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095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orta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VC-Hepati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57200" y="0"/>
            <a:ext cx="9601200" cy="7086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7667-3241-432A-8705-413D053A3619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457200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Transverse</a:t>
            </a:r>
          </a:p>
          <a:p>
            <a:r>
              <a:rPr lang="en-US" b="1" dirty="0">
                <a:solidFill>
                  <a:srgbClr val="FFFFFF"/>
                </a:solidFill>
              </a:rPr>
              <a:t>Hepatic Veins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R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62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7667-3241-432A-8705-413D053A3619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04800"/>
            <a:ext cx="16225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Transverse</a:t>
            </a:r>
          </a:p>
          <a:p>
            <a:r>
              <a:rPr lang="en-US" b="1" dirty="0">
                <a:solidFill>
                  <a:srgbClr val="FFFFFF"/>
                </a:solidFill>
              </a:rPr>
              <a:t>Renal Vein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medical.philips.com/phpwc/main/shared/assets/images/ultrasound/product/iu22/clinical%20images/abdominal/large/0583_iu22_c5-2_ab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47667-3241-432A-8705-413D053A3619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524000"/>
            <a:ext cx="1478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Sagittal </a:t>
            </a:r>
          </a:p>
          <a:p>
            <a:r>
              <a:rPr lang="en-US" b="1" dirty="0">
                <a:solidFill>
                  <a:srgbClr val="FFFFFF"/>
                </a:solidFill>
              </a:rPr>
              <a:t>Distal IVC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Abdominal Aorta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Retroperitoneal</a:t>
            </a:r>
          </a:p>
          <a:p>
            <a:r>
              <a:rPr lang="en-US" b="1" dirty="0"/>
              <a:t>Begins at the diaphragm </a:t>
            </a:r>
          </a:p>
          <a:p>
            <a:r>
              <a:rPr lang="en-US" b="1" dirty="0"/>
              <a:t>Tapers as it travels distal</a:t>
            </a:r>
          </a:p>
          <a:p>
            <a:r>
              <a:rPr lang="en-US" b="1" dirty="0"/>
              <a:t>Left of midline</a:t>
            </a:r>
          </a:p>
          <a:p>
            <a:r>
              <a:rPr lang="en-US" b="1" dirty="0"/>
              <a:t>Bifurcates approx at L4</a:t>
            </a:r>
          </a:p>
          <a:p>
            <a:pPr lvl="1"/>
            <a:r>
              <a:rPr lang="en-US" sz="3200" b="1" dirty="0"/>
              <a:t>Right Common Iliac</a:t>
            </a:r>
          </a:p>
          <a:p>
            <a:pPr lvl="1"/>
            <a:r>
              <a:rPr lang="en-US" sz="3200" b="1" dirty="0"/>
              <a:t>Left Common Iliac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or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orta 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Ventral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Celiac trunk</a:t>
            </a:r>
          </a:p>
          <a:p>
            <a:pPr lvl="1"/>
            <a:r>
              <a:rPr lang="en-US" sz="3600" b="1" dirty="0"/>
              <a:t>Left gastric</a:t>
            </a:r>
          </a:p>
          <a:p>
            <a:pPr lvl="1"/>
            <a:r>
              <a:rPr lang="en-US" sz="3600" b="1" dirty="0"/>
              <a:t>Common hepatic</a:t>
            </a:r>
          </a:p>
          <a:p>
            <a:pPr lvl="1"/>
            <a:r>
              <a:rPr lang="en-US" sz="3600" b="1" dirty="0"/>
              <a:t>Splenic artery</a:t>
            </a:r>
          </a:p>
          <a:p>
            <a:r>
              <a:rPr lang="en-US" sz="3600" b="1" dirty="0"/>
              <a:t>SMA</a:t>
            </a:r>
          </a:p>
          <a:p>
            <a:r>
              <a:rPr lang="en-US" sz="3600" b="1" dirty="0"/>
              <a:t>IMA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Lateral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defRPr/>
            </a:pPr>
            <a:r>
              <a:rPr lang="en-US" sz="4000" b="1" dirty="0"/>
              <a:t>Renal Artery </a:t>
            </a:r>
          </a:p>
          <a:p>
            <a:pPr marL="342900" lvl="2" indent="-342900">
              <a:defRPr/>
            </a:pPr>
            <a:r>
              <a:rPr lang="en-US" sz="4000" b="1" dirty="0"/>
              <a:t>Inferior Phrenic Artery</a:t>
            </a:r>
          </a:p>
          <a:p>
            <a:pPr marL="342900" lvl="2" indent="-342900">
              <a:defRPr/>
            </a:pPr>
            <a:r>
              <a:rPr lang="en-US" sz="4000" b="1" dirty="0"/>
              <a:t>Middle Suprarenal Artery</a:t>
            </a:r>
          </a:p>
          <a:p>
            <a:pPr marL="342900" lvl="2" indent="-342900">
              <a:defRPr/>
            </a:pPr>
            <a:r>
              <a:rPr lang="en-US" sz="4000" b="1" dirty="0"/>
              <a:t>Testicular or Ovarian Artery</a:t>
            </a:r>
          </a:p>
          <a:p>
            <a:pPr marL="342900" lvl="2" indent="-342900">
              <a:buNone/>
              <a:defRPr/>
            </a:pPr>
            <a:endParaRPr lang="en-US" sz="3600" b="1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dirty="0"/>
              <a:t>Dorsal Branches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30725"/>
          </a:xfrm>
        </p:spPr>
        <p:txBody>
          <a:bodyPr/>
          <a:lstStyle/>
          <a:p>
            <a:pPr marL="342900" lvl="1" indent="-342900">
              <a:buClr>
                <a:schemeClr val="hlink"/>
              </a:buClr>
              <a:buSzPct val="70000"/>
              <a:buFont typeface="Wingdings" pitchFamily="2" charset="2"/>
              <a:buChar char="u"/>
            </a:pPr>
            <a:r>
              <a:rPr lang="en-US" sz="4400" b="1" dirty="0"/>
              <a:t>Lumbar (4 pairs) </a:t>
            </a:r>
          </a:p>
          <a:p>
            <a:pPr marL="342900" lvl="1" indent="-342900">
              <a:buClr>
                <a:schemeClr val="hlink"/>
              </a:buClr>
              <a:buSzPct val="70000"/>
              <a:buFont typeface="Wingdings" pitchFamily="2" charset="2"/>
              <a:buChar char="u"/>
            </a:pPr>
            <a:r>
              <a:rPr lang="en-US" sz="4400" b="1" dirty="0"/>
              <a:t>Median Sacral</a:t>
            </a:r>
          </a:p>
          <a:p>
            <a:pPr marL="742950" lvl="2" indent="-342900">
              <a:buClr>
                <a:schemeClr val="hlink"/>
              </a:buClr>
            </a:pPr>
            <a:r>
              <a:rPr lang="en-US" sz="4000" b="1" dirty="0"/>
              <a:t>Gives off 5</a:t>
            </a:r>
            <a:r>
              <a:rPr lang="en-US" sz="4000" b="1" baseline="30000" dirty="0"/>
              <a:t>th</a:t>
            </a:r>
            <a:r>
              <a:rPr lang="en-US" sz="4000" b="1" dirty="0"/>
              <a:t> pair of lumbar arteries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E119C-BE52-479F-9B46-9759DABC176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3615</TotalTime>
  <Words>335</Words>
  <Application>Microsoft Office PowerPoint</Application>
  <PresentationFormat>On-screen Show (4:3)</PresentationFormat>
  <Paragraphs>146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Wingdings</vt:lpstr>
      <vt:lpstr>Office Theme</vt:lpstr>
      <vt:lpstr>Abdominal Aorta &amp;  IVC  (Branches)</vt:lpstr>
      <vt:lpstr>New Terminology</vt:lpstr>
      <vt:lpstr>New Terminology</vt:lpstr>
      <vt:lpstr>Abdominal Aorta</vt:lpstr>
      <vt:lpstr>PowerPoint Presentation</vt:lpstr>
      <vt:lpstr>PowerPoint Presentation</vt:lpstr>
      <vt:lpstr>Ventral Branches</vt:lpstr>
      <vt:lpstr>Lateral Branches</vt:lpstr>
      <vt:lpstr>Dorsal Branches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IVC</vt:lpstr>
      <vt:lpstr>Tributaries</vt:lpstr>
      <vt:lpstr>Tributaries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Aorta and Branches</dc:title>
  <dc:creator>lockel</dc:creator>
  <cp:lastModifiedBy>Shimp, Crystal</cp:lastModifiedBy>
  <cp:revision>40</cp:revision>
  <dcterms:created xsi:type="dcterms:W3CDTF">2009-10-29T14:02:48Z</dcterms:created>
  <dcterms:modified xsi:type="dcterms:W3CDTF">2020-09-08T19:24:42Z</dcterms:modified>
</cp:coreProperties>
</file>