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0"/>
  </p:notesMasterIdLst>
  <p:sldIdLst>
    <p:sldId id="256" r:id="rId2"/>
    <p:sldId id="272" r:id="rId3"/>
    <p:sldId id="257" r:id="rId4"/>
    <p:sldId id="258" r:id="rId5"/>
    <p:sldId id="259" r:id="rId6"/>
    <p:sldId id="263" r:id="rId7"/>
    <p:sldId id="262" r:id="rId8"/>
    <p:sldId id="261" r:id="rId9"/>
    <p:sldId id="260" r:id="rId10"/>
    <p:sldId id="264" r:id="rId11"/>
    <p:sldId id="265" r:id="rId12"/>
    <p:sldId id="271" r:id="rId13"/>
    <p:sldId id="273" r:id="rId14"/>
    <p:sldId id="270" r:id="rId15"/>
    <p:sldId id="278" r:id="rId16"/>
    <p:sldId id="277" r:id="rId17"/>
    <p:sldId id="276" r:id="rId18"/>
    <p:sldId id="275" r:id="rId19"/>
    <p:sldId id="269" r:id="rId20"/>
    <p:sldId id="280" r:id="rId21"/>
    <p:sldId id="279" r:id="rId22"/>
    <p:sldId id="283" r:id="rId23"/>
    <p:sldId id="274" r:id="rId24"/>
    <p:sldId id="268" r:id="rId25"/>
    <p:sldId id="282" r:id="rId26"/>
    <p:sldId id="281" r:id="rId27"/>
    <p:sldId id="267" r:id="rId28"/>
    <p:sldId id="286" r:id="rId29"/>
    <p:sldId id="285" r:id="rId30"/>
    <p:sldId id="284" r:id="rId31"/>
    <p:sldId id="266" r:id="rId32"/>
    <p:sldId id="288" r:id="rId33"/>
    <p:sldId id="290" r:id="rId34"/>
    <p:sldId id="289" r:id="rId35"/>
    <p:sldId id="287" r:id="rId36"/>
    <p:sldId id="291" r:id="rId37"/>
    <p:sldId id="296" r:id="rId38"/>
    <p:sldId id="292" r:id="rId39"/>
    <p:sldId id="293" r:id="rId40"/>
    <p:sldId id="294" r:id="rId41"/>
    <p:sldId id="299" r:id="rId42"/>
    <p:sldId id="298" r:id="rId43"/>
    <p:sldId id="300" r:id="rId44"/>
    <p:sldId id="297" r:id="rId45"/>
    <p:sldId id="295" r:id="rId46"/>
    <p:sldId id="308" r:id="rId47"/>
    <p:sldId id="307" r:id="rId48"/>
    <p:sldId id="306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336E1-1DAD-467C-B046-0E9BB8B0B67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D728D-631B-4BC1-B782-1ACC44229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90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2E635A6-A835-46F8-A747-32857487F33A}" type="datetime1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82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6D8D-A8DB-4CC2-A794-2513C3CB2D62}" type="datetime1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2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5C2BD-70D5-49A4-980E-154455D8663B}" type="datetime1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26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3CDD9-D94D-4CB3-A8C6-31EB3FA1B573}" type="datetime1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3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1A53F-A1F4-4994-9642-DC360F620DFD}" type="datetime1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06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E456-A98F-4D80-9689-03BBC9946713}" type="datetime1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69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27E47-EDFD-43FC-AE04-BE006FCC6C11}" type="datetime1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4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C0545-3588-411B-A5A4-D0E10CCDEAFD}" type="datetime1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2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B172C-EE79-4804-A6FF-89A2A0A02A07}" type="datetime1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7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CA70-8019-445F-9992-29277C8A77FD}" type="datetime1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37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BB39-B6D7-437D-AE60-FB2C2CFF357B}" type="datetime1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11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52A1D6C4-F25D-46CB-B09C-9B22D1ED0410}" type="datetime1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3E4F753D-3455-4489-94FB-A8462232DD4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3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5AB136-1321-47B3-8AF9-A8140222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FDE7C-E4C7-477B-BCFA-6851F2F74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1534475"/>
            <a:ext cx="6992351" cy="3861558"/>
          </a:xfrm>
        </p:spPr>
        <p:txBody>
          <a:bodyPr anchor="ctr">
            <a:normAutofit/>
          </a:bodyPr>
          <a:lstStyle/>
          <a:p>
            <a:r>
              <a:rPr lang="en-US" sz="7000" dirty="0"/>
              <a:t>Gross Anatomy of the central and peripheral arterial systems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29AB2E-91A6-4F11-8765-A410A013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317D7-2A62-4DC3-998D-DF3D16746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6797" y="1534475"/>
            <a:ext cx="2727369" cy="3861558"/>
          </a:xfrm>
        </p:spPr>
        <p:txBody>
          <a:bodyPr anchor="ctr"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CHAPTER 1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9B3481C-52B1-7FD4-D748-A48869A34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0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9"/>
    </mc:Choice>
    <mc:Fallback>
      <p:transition spd="slow" advTm="1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35756"/>
            <a:ext cx="9720072" cy="1107507"/>
          </a:xfrm>
        </p:spPr>
        <p:txBody>
          <a:bodyPr>
            <a:normAutofit/>
          </a:bodyPr>
          <a:lstStyle/>
          <a:p>
            <a:r>
              <a:rPr lang="en-US" sz="6000" dirty="0"/>
              <a:t>Palmar arch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187115"/>
            <a:ext cx="10786872" cy="54783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200" b="1" u="sng" dirty="0"/>
              <a:t>Superficial</a:t>
            </a:r>
            <a:r>
              <a:rPr lang="en-US" sz="3200" dirty="0"/>
              <a:t> – anastomosis formed primarily by the ulnar artery </a:t>
            </a:r>
            <a:r>
              <a:rPr lang="en-US" sz="3200" b="1" dirty="0"/>
              <a:t>“USA”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200" b="1" u="sng" dirty="0"/>
              <a:t>Deep</a:t>
            </a:r>
            <a:r>
              <a:rPr lang="en-US" sz="3200" b="1" dirty="0"/>
              <a:t> </a:t>
            </a:r>
            <a:r>
              <a:rPr lang="en-US" sz="3200" dirty="0"/>
              <a:t>– formed by the anastomosis of the distal segment of the radial artery with the deep palmer branch of the ulnar artery </a:t>
            </a:r>
            <a:r>
              <a:rPr lang="en-US" sz="3200" b="1" dirty="0"/>
              <a:t>“RAD”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200" dirty="0"/>
              <a:t>Approximately 1/3 of the Superficial Palmar Arches are formed by the ulnar artery alone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200" dirty="0"/>
              <a:t>1/3 are completed by a branch of the radial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200" dirty="0"/>
              <a:t>1/3 are completed by other branches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/>
              <a:t>Primarily the medial artery distal segment of the ulnar artery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/>
              <a:t>Radial artery branch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10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CCE77F-BD94-116D-E574-9367B40D0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3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47"/>
    </mc:Choice>
    <mc:Fallback>
      <p:transition spd="slow" advTm="91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digital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Arise from the palmar arches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Each palmar digital artery had two dorsal branches anastomosing with the dorsal digital arteries</a:t>
            </a:r>
          </a:p>
          <a:p>
            <a:pPr lvl="1"/>
            <a:r>
              <a:rPr lang="en-US" sz="3400" dirty="0"/>
              <a:t>Lateral branch</a:t>
            </a:r>
          </a:p>
          <a:p>
            <a:pPr lvl="1"/>
            <a:r>
              <a:rPr lang="en-US" sz="3400" dirty="0"/>
              <a:t>Medial branch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11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6C5709-938D-D57E-0D70-F574DA8FC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9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98"/>
    </mc:Choice>
    <mc:Fallback>
      <p:transition spd="slow" advTm="47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CCE8B5-0A9D-4999-8A65-EA35F21D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D5662-6B28-4EC2-AAD9-5EFECCCEB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71" y="0"/>
            <a:ext cx="11801857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76E7E0-4602-6F61-9489-8257C2B09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4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73"/>
    </mc:Choice>
    <mc:Fallback>
      <p:transition spd="slow" advTm="67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B7D173F-F82C-4279-8DA4-96E038C96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92879-BBE0-4576-BA78-E2018BC1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47" y="4983480"/>
            <a:ext cx="10944808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000" dirty="0">
                <a:solidFill>
                  <a:srgbClr val="FFFFFF"/>
                </a:solidFill>
              </a:rPr>
              <a:t>Thoracic and abdominal arteries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18114D-CF64-4F10-9C18-8E09EAD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33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C35AD8-187D-4AA7-A1E5-C908C440A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DB085-AAE2-40B8-BF73-D01F36A01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470704"/>
            <a:ext cx="973666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E4F753D-3455-4489-94FB-A8462232DD4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4CA2C3-3DBE-AA62-E514-4EB98AF35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3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1"/>
    </mc:Choice>
    <mc:Fallback>
      <p:transition spd="slow" advTm="5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Ascending aorta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Arises from the left ventricle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Has two branches: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/>
              <a:t>Right coronary artery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/>
              <a:t>Left coronary artery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14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0559358-DACE-D7E2-997C-167B3BBD3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7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79"/>
    </mc:Choice>
    <mc:Fallback>
      <p:transition spd="slow" advTm="55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Aortic arch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Formed by the ascending aorta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Gives off three branches: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/>
              <a:t>Innominate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/>
              <a:t>Left common carotid artery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/>
              <a:t>Left subclavian artery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15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193255B-DF80-F786-EDA5-A8100AE48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68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26"/>
    </mc:Choice>
    <mc:Fallback>
      <p:transition spd="slow" advTm="30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Descending thoracic aorta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Extends from the aortic arch inferiorly to the diaphragm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Once it passes through the diaphragm, it becomes the abdominal aorta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16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D726FA-21D9-4977-EAA4-20951F8C9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5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44"/>
    </mc:Choice>
    <mc:Fallback>
      <p:transition spd="slow" advTm="6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Abdominal aorta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1" y="2286000"/>
            <a:ext cx="11229473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Major visceral branches of the abdominal aorta include: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/>
              <a:t>Celiac axis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/>
              <a:t>Superior mesenteric artery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/>
              <a:t>Renal arteries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/>
              <a:t>Inferior mesenteric artery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17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D46FD0-0F82-8AFD-2320-5244A851C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8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52"/>
    </mc:Choice>
    <mc:Fallback>
      <p:transition spd="slow" advTm="92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Celiac axis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57" y="2120428"/>
            <a:ext cx="5513030" cy="4224528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q"/>
            </a:pPr>
            <a:r>
              <a:rPr lang="en-US" sz="3400" dirty="0"/>
              <a:t>Also called the celiac trunk or celiac artery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3400" dirty="0"/>
              <a:t>Feeds the stomach, liver, pancreas, duodenum, and spleen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3400" dirty="0"/>
              <a:t>Branches into the left gastric, splenic, and common hepatic arteries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79B43-CA66-407C-AB69-9863C59D3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427" y="1143001"/>
            <a:ext cx="4803814" cy="491196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ED6329C-6F2A-7A33-1C50-63CBE25BC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0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64"/>
    </mc:Choice>
    <mc:Fallback>
      <p:transition spd="slow" advTm="7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Superior mesenteric artery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Feeds the small intestine, cecum, ascending colon, and part of the transverse colon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Located approximately 1 cm distal to the celiac artery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/>
              <a:t>Can occasionally share a common trunk with the celiac artery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19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CE8E608-082A-1262-74E1-CA4B9584F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1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81"/>
    </mc:Choice>
    <mc:Fallback>
      <p:transition spd="slow" advTm="59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B7D173F-F82C-4279-8DA4-96E038C96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92879-BBE0-4576-BA78-E2018BC1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10" y="5144824"/>
            <a:ext cx="10944808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000" dirty="0">
                <a:solidFill>
                  <a:srgbClr val="FFFFFF"/>
                </a:solidFill>
              </a:rPr>
              <a:t>Upper extremity arteries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18114D-CF64-4F10-9C18-8E09EAD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33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C35AD8-187D-4AA7-A1E5-C908C440A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DB085-AAE2-40B8-BF73-D01F36A01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470704"/>
            <a:ext cx="973666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E4F753D-3455-4489-94FB-A8462232DD4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75258A3-D653-C2E1-9843-C2893E98F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0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85"/>
    </mc:Choice>
    <mc:Fallback>
      <p:transition spd="slow" advTm="9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Renal arteries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Supply blood to the kidneys, suprarenal glands, and ureters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Multiple renal arteries are not uncommon bilaterally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Right renal artery is the only vessel seen posterior to the IVC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Left renal artery is found posterior to the left renal vein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20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7B3304-E926-D00A-394C-B147642F1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75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556"/>
    </mc:Choice>
    <mc:Fallback>
      <p:transition spd="slow" advTm="127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Inferior mesenteric artery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Arises from the distal abdominal aorta approximately 3-4 cm above the bifurcation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Supplies the left half of the transverse colon, the descending, iliac, and sigmoid colon, and part of the rectum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21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27E5D8-4860-0E60-7C23-DE7920BA8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1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99"/>
    </mc:Choice>
    <mc:Fallback>
      <p:transition spd="slow" advTm="6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Other major branches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33" y="2084832"/>
            <a:ext cx="11203967" cy="40233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Parietal branches include:	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/>
              <a:t>Inferior phrenic artery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/>
              <a:t>Lumbar arteries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/>
              <a:t>Middle sacral arteries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Terminal branches of the abdominal aorta include the right and left common iliac arteries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/>
              <a:t>Carries blood to the pelvis, abdominal wall, and lower limbs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22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51B0B6-D6FE-D4D2-BD59-724BC30FD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9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00"/>
    </mc:Choice>
    <mc:Fallback>
      <p:transition spd="slow" advTm="9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B7D173F-F82C-4279-8DA4-96E038C96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92879-BBE0-4576-BA78-E2018BC1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47" y="4983480"/>
            <a:ext cx="10944808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000" dirty="0">
                <a:solidFill>
                  <a:srgbClr val="FFFFFF"/>
                </a:solidFill>
              </a:rPr>
              <a:t>lower extremity arteries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18114D-CF64-4F10-9C18-8E09EAD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33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C35AD8-187D-4AA7-A1E5-C908C440A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DB085-AAE2-40B8-BF73-D01F36A01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470704"/>
            <a:ext cx="973666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E4F753D-3455-4489-94FB-A8462232DD4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80B916-580E-63AC-6452-77B104AD1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7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5"/>
    </mc:Choice>
    <mc:Fallback>
      <p:transition spd="slow" advTm="4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24910"/>
            <a:ext cx="9720072" cy="1499616"/>
          </a:xfrm>
        </p:spPr>
        <p:txBody>
          <a:bodyPr>
            <a:normAutofit/>
          </a:bodyPr>
          <a:lstStyle/>
          <a:p>
            <a:r>
              <a:rPr lang="en-US" sz="6000" dirty="0"/>
              <a:t>Common iliac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12" y="1724526"/>
            <a:ext cx="9720071" cy="4908564"/>
          </a:xfrm>
        </p:spPr>
        <p:txBody>
          <a:bodyPr>
            <a:normAutofit fontScale="92500" lnSpcReduction="10000"/>
          </a:bodyPr>
          <a:lstStyle/>
          <a:p>
            <a:r>
              <a:rPr lang="en-US" sz="3700" dirty="0"/>
              <a:t>Terminal branches of the Aorta</a:t>
            </a:r>
          </a:p>
          <a:p>
            <a:r>
              <a:rPr lang="en-US" sz="3700" dirty="0"/>
              <a:t>Right Common Iliac </a:t>
            </a:r>
          </a:p>
          <a:p>
            <a:pPr lvl="1"/>
            <a:r>
              <a:rPr lang="en-US" sz="3700" dirty="0"/>
              <a:t>Approximately 5 cm in length</a:t>
            </a:r>
          </a:p>
          <a:p>
            <a:r>
              <a:rPr lang="en-US" sz="3700" dirty="0"/>
              <a:t>Left Common Iliac</a:t>
            </a:r>
          </a:p>
          <a:p>
            <a:pPr lvl="1"/>
            <a:r>
              <a:rPr lang="en-US" sz="3700" dirty="0"/>
              <a:t>Approximately 4 cm in length</a:t>
            </a:r>
          </a:p>
          <a:p>
            <a:endParaRPr lang="en-US" sz="3700" dirty="0"/>
          </a:p>
          <a:p>
            <a:r>
              <a:rPr lang="en-US" sz="3700" dirty="0"/>
              <a:t>Common Iliac arteries divide into:</a:t>
            </a:r>
          </a:p>
          <a:p>
            <a:pPr lvl="1"/>
            <a:r>
              <a:rPr lang="en-US" sz="3700" u="sng" dirty="0"/>
              <a:t>Internal Iliac</a:t>
            </a:r>
          </a:p>
          <a:p>
            <a:pPr lvl="1"/>
            <a:r>
              <a:rPr lang="en-US" sz="3700" u="sng" dirty="0"/>
              <a:t>External Iliac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F01443-D7F3-4EC4-921C-F8C82D37B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080" y="710478"/>
            <a:ext cx="4828450" cy="531333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B53BF54-D683-E65F-9811-21F86DD6A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0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54"/>
    </mc:Choice>
    <mc:Fallback>
      <p:transition spd="slow" advTm="48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250136"/>
            <a:ext cx="9720072" cy="1195137"/>
          </a:xfrm>
        </p:spPr>
        <p:txBody>
          <a:bodyPr>
            <a:normAutofit/>
          </a:bodyPr>
          <a:lstStyle/>
          <a:p>
            <a:r>
              <a:rPr lang="en-US" sz="6000" dirty="0"/>
              <a:t>Internal iliac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263" y="1646041"/>
            <a:ext cx="9720071" cy="496182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400" dirty="0"/>
              <a:t>Also know as </a:t>
            </a:r>
            <a:r>
              <a:rPr lang="en-US" sz="3400" b="1" i="1" u="sng" dirty="0"/>
              <a:t>hypogastric artery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400" dirty="0"/>
              <a:t>Descend into the pelvis, dividing into: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/>
              <a:t>Anterior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/>
              <a:t>Posterior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400" dirty="0"/>
              <a:t>Supplies the: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/>
              <a:t>Pelvic viscera and wall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/>
              <a:t>Buttocks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/>
              <a:t>Genital organs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/>
              <a:t>Medial thigh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/>
              <a:t>Perineum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25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40B39DE-3D49-1272-2C78-942DA6265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4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51"/>
    </mc:Choice>
    <mc:Fallback>
      <p:transition spd="slow" advTm="67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External iliac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772653"/>
            <a:ext cx="9720071" cy="4884821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Larger than the Internal Iliac Artery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Branches into:</a:t>
            </a:r>
          </a:p>
          <a:p>
            <a:pPr lvl="1"/>
            <a:r>
              <a:rPr lang="en-US" sz="3400" u="sng" dirty="0"/>
              <a:t>Inferior Epigastric Artery</a:t>
            </a:r>
          </a:p>
          <a:p>
            <a:pPr lvl="2"/>
            <a:r>
              <a:rPr lang="en-US" sz="3400" dirty="0"/>
              <a:t>Arises anteriorly just proximal to the inguinal ligament</a:t>
            </a:r>
          </a:p>
          <a:p>
            <a:pPr lvl="2"/>
            <a:r>
              <a:rPr lang="en-US" sz="3400" dirty="0"/>
              <a:t>Supplies the abdominal muscles and peritoneum</a:t>
            </a:r>
          </a:p>
          <a:p>
            <a:pPr lvl="2"/>
            <a:r>
              <a:rPr lang="en-US" sz="3400" dirty="0"/>
              <a:t>Used in TRAM or CABG procedures</a:t>
            </a:r>
          </a:p>
          <a:p>
            <a:pPr lvl="1"/>
            <a:r>
              <a:rPr lang="en-US" sz="3400" u="sng" dirty="0"/>
              <a:t>Deep Circumflex Iliac Artery</a:t>
            </a:r>
          </a:p>
          <a:p>
            <a:pPr lvl="2"/>
            <a:r>
              <a:rPr lang="en-US" sz="3400" dirty="0"/>
              <a:t>Arises laterally near the inguinal ligament</a:t>
            </a:r>
          </a:p>
          <a:p>
            <a:pPr lvl="2"/>
            <a:r>
              <a:rPr lang="en-US" sz="3400" dirty="0"/>
              <a:t>Supplies the abdominal muscles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26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0AD717-391E-F4F5-5F32-A7DCA36CA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35"/>
    </mc:Choice>
    <mc:Fallback>
      <p:transition spd="slow" advTm="88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Common femoral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Is a continuation of the </a:t>
            </a:r>
            <a:r>
              <a:rPr lang="en-US" sz="3400" dirty="0">
                <a:solidFill>
                  <a:srgbClr val="00B050"/>
                </a:solidFill>
              </a:rPr>
              <a:t>External Iliac Artery (becomes the Common Femoral Artery at the inguinal ligament)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Divides into:</a:t>
            </a:r>
          </a:p>
          <a:p>
            <a:pPr lvl="1"/>
            <a:r>
              <a:rPr lang="en-US" sz="3400" u="sng" dirty="0"/>
              <a:t>Superficial Femoral</a:t>
            </a:r>
          </a:p>
          <a:p>
            <a:pPr lvl="1"/>
            <a:r>
              <a:rPr lang="en-US" sz="3400" u="sng" dirty="0"/>
              <a:t>Deep Femoral </a:t>
            </a:r>
          </a:p>
          <a:p>
            <a:pPr lvl="2"/>
            <a:r>
              <a:rPr lang="en-US" sz="3400" dirty="0"/>
              <a:t>Also known as “</a:t>
            </a:r>
            <a:r>
              <a:rPr lang="en-US" sz="3400" i="1" u="sng" dirty="0"/>
              <a:t>Profunda Femoris</a:t>
            </a:r>
            <a:r>
              <a:rPr lang="en-US" sz="3400" dirty="0"/>
              <a:t>”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27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6E7C35-4FCA-D224-0124-D82E124D9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0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93"/>
    </mc:Choice>
    <mc:Fallback>
      <p:transition spd="slow" advTm="58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Superficial femoral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41095"/>
            <a:ext cx="10654525" cy="4724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Descends along the anteromedial part of the thigh in the femoral triangle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Courses the length of the thigh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Passes through a hiatus in the adductor magnus muscle (Also known as </a:t>
            </a:r>
            <a:r>
              <a:rPr lang="en-US" sz="3400" b="1" i="1" dirty="0"/>
              <a:t>Adductor Canal </a:t>
            </a:r>
            <a:r>
              <a:rPr lang="en-US" sz="3400" dirty="0"/>
              <a:t>or </a:t>
            </a:r>
            <a:r>
              <a:rPr lang="en-US" sz="3400" b="1" i="1" dirty="0"/>
              <a:t>Hunter’s Canal</a:t>
            </a:r>
            <a:r>
              <a:rPr lang="en-US" sz="3400" dirty="0"/>
              <a:t>) to enter the popliteal fossa</a:t>
            </a:r>
          </a:p>
          <a:p>
            <a:pPr lvl="1"/>
            <a:r>
              <a:rPr lang="en-US" sz="3400" dirty="0"/>
              <a:t>Tunnel in the middle third of the thigh through which the femoral vessels reach the popliteal fossa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28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537DE02-1F71-0417-3F59-48DCC03D5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3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91"/>
    </mc:Choice>
    <mc:Fallback>
      <p:transition spd="slow" advTm="58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Femoral triangle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09011"/>
            <a:ext cx="10494104" cy="440034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700" dirty="0"/>
              <a:t>Also known as </a:t>
            </a:r>
            <a:r>
              <a:rPr lang="en-US" sz="3700" b="1" i="1" dirty="0"/>
              <a:t>Scarpa’s Triangle</a:t>
            </a:r>
            <a:endParaRPr lang="en-US" sz="37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700" dirty="0"/>
              <a:t>Depressed are of the thigh lying distal to the inguinal fold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700" dirty="0"/>
              <a:t>Its borders are:</a:t>
            </a:r>
          </a:p>
          <a:p>
            <a:pPr lvl="1"/>
            <a:r>
              <a:rPr lang="en-US" sz="3700" dirty="0"/>
              <a:t>Medial margin of the sartorius</a:t>
            </a:r>
          </a:p>
          <a:p>
            <a:pPr lvl="1"/>
            <a:r>
              <a:rPr lang="en-US" sz="3700" dirty="0"/>
              <a:t>Medial margin of the adductor longus</a:t>
            </a:r>
          </a:p>
          <a:p>
            <a:pPr lvl="1"/>
            <a:r>
              <a:rPr lang="en-US" sz="3700" dirty="0"/>
              <a:t>Inguinal ligament superiorly</a:t>
            </a:r>
          </a:p>
          <a:p>
            <a:endParaRPr lang="en-US" sz="37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700" dirty="0"/>
              <a:t>Also contains nerves, fat and lymphatics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29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AB54A69-4106-AA0B-5076-EA2218569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6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77"/>
    </mc:Choice>
    <mc:Fallback>
      <p:transition spd="slow" advTm="88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C308B-88E7-410E-987C-793372B52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986910"/>
          </a:xfrm>
        </p:spPr>
        <p:txBody>
          <a:bodyPr>
            <a:normAutofit/>
          </a:bodyPr>
          <a:lstStyle/>
          <a:p>
            <a:r>
              <a:rPr lang="en-US" sz="6000" dirty="0"/>
              <a:t>Aortic 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07070-05A3-42B0-842B-C67467378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316" y="1572125"/>
            <a:ext cx="10708105" cy="515753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b="1" dirty="0"/>
              <a:t>1</a:t>
            </a:r>
            <a:r>
              <a:rPr lang="en-US" sz="3100" b="1" baseline="30000" dirty="0"/>
              <a:t>st</a:t>
            </a:r>
            <a:r>
              <a:rPr lang="en-US" sz="3100" b="1" dirty="0"/>
              <a:t> – </a:t>
            </a:r>
            <a:r>
              <a:rPr lang="en-US" sz="3100" b="1" u="sng" dirty="0"/>
              <a:t>Innominate/Brachiocephalic Artery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dirty="0"/>
              <a:t>Bifurcates into Right Subclavian and Right CCA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u="sng" dirty="0"/>
              <a:t>Right Subclavian Artery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dirty="0"/>
              <a:t>Arises from the innominate artery laterally after traveling cephalad for 4-5 cm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u="sng" dirty="0"/>
              <a:t>Right Common Carotid Artery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dirty="0"/>
              <a:t>Arises from the innominate artery coursing proximally towards the brain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b="1" dirty="0"/>
              <a:t>2</a:t>
            </a:r>
            <a:r>
              <a:rPr lang="en-US" sz="3100" b="1" baseline="30000" dirty="0"/>
              <a:t>nd</a:t>
            </a:r>
            <a:r>
              <a:rPr lang="en-US" sz="3100" b="1" dirty="0"/>
              <a:t> – </a:t>
            </a:r>
            <a:r>
              <a:rPr lang="en-US" sz="3100" b="1" u="sng" dirty="0"/>
              <a:t>Left Common Carotid Artery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dirty="0"/>
              <a:t>Arises directly from the transverse Aortic Arch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b="1" dirty="0"/>
              <a:t>3</a:t>
            </a:r>
            <a:r>
              <a:rPr lang="en-US" sz="3100" b="1" baseline="30000" dirty="0"/>
              <a:t>rd</a:t>
            </a:r>
            <a:r>
              <a:rPr lang="en-US" sz="3100" b="1" dirty="0"/>
              <a:t> – </a:t>
            </a:r>
            <a:r>
              <a:rPr lang="en-US" sz="3100" b="1" u="sng" dirty="0"/>
              <a:t>Left Subclavian Artery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dirty="0"/>
              <a:t>Arises directly from the transverse Aortic Arch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31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86A71-0FAC-46C9-BBAE-E91F6D0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3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884489-B0CE-C532-A12B-4249A4C99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9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92"/>
    </mc:Choice>
    <mc:Fallback>
      <p:transition spd="slow" advTm="114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Profunda femoris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9720071" cy="422452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Also known as </a:t>
            </a:r>
            <a:r>
              <a:rPr lang="en-US" sz="3400" i="1" u="sng" dirty="0"/>
              <a:t>Deep Femoral Artery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Large lateral branch arising approximately 5 cm distal to the inguinal ligament</a:t>
            </a:r>
          </a:p>
          <a:p>
            <a:r>
              <a:rPr lang="en-US" sz="3400" dirty="0"/>
              <a:t>Responsible for perfusion to:</a:t>
            </a:r>
          </a:p>
          <a:p>
            <a:pPr lvl="1"/>
            <a:r>
              <a:rPr lang="en-US" sz="3400" dirty="0"/>
              <a:t>Adductor muscle</a:t>
            </a:r>
          </a:p>
          <a:p>
            <a:pPr lvl="1"/>
            <a:r>
              <a:rPr lang="en-US" sz="3400" dirty="0"/>
              <a:t>Extensor muscle</a:t>
            </a:r>
          </a:p>
          <a:p>
            <a:pPr lvl="1"/>
            <a:r>
              <a:rPr lang="en-US" sz="3400" dirty="0"/>
              <a:t>Flexor muscle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30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BD3F4E-89CE-1FA0-CEE4-355302FAF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3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12"/>
    </mc:Choice>
    <mc:Fallback>
      <p:transition spd="slow" advTm="104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76142"/>
            <a:ext cx="9720072" cy="1499616"/>
          </a:xfrm>
        </p:spPr>
        <p:txBody>
          <a:bodyPr>
            <a:normAutofit/>
          </a:bodyPr>
          <a:lstStyle/>
          <a:p>
            <a:r>
              <a:rPr lang="en-US" sz="6000" dirty="0"/>
              <a:t>popliteal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491916"/>
            <a:ext cx="9720071" cy="481744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Continuation of the Superficial Femoral Artery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>
                <a:solidFill>
                  <a:srgbClr val="00B050"/>
                </a:solidFill>
              </a:rPr>
              <a:t>As the SFA passes through Hunter’s Canal it becomes the popliteal artery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Has several branches that include:</a:t>
            </a:r>
          </a:p>
          <a:p>
            <a:pPr lvl="1"/>
            <a:r>
              <a:rPr lang="en-US" sz="3400" dirty="0"/>
              <a:t>Genicular arteries</a:t>
            </a:r>
          </a:p>
          <a:p>
            <a:pPr lvl="1"/>
            <a:r>
              <a:rPr lang="en-US" sz="3400" dirty="0"/>
              <a:t>Gastrocnemius arteries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Popliteal divides into:</a:t>
            </a:r>
          </a:p>
          <a:p>
            <a:pPr lvl="1"/>
            <a:r>
              <a:rPr lang="en-US" sz="3400" u="sng" dirty="0">
                <a:solidFill>
                  <a:srgbClr val="00B050"/>
                </a:solidFill>
              </a:rPr>
              <a:t>Anterior Tibial Artery</a:t>
            </a:r>
          </a:p>
          <a:p>
            <a:pPr lvl="1"/>
            <a:r>
              <a:rPr lang="en-US" sz="3400" u="sng" dirty="0" err="1">
                <a:solidFill>
                  <a:srgbClr val="00B050"/>
                </a:solidFill>
              </a:rPr>
              <a:t>Tibioperoneal</a:t>
            </a:r>
            <a:r>
              <a:rPr lang="en-US" sz="3400" u="sng" dirty="0">
                <a:solidFill>
                  <a:srgbClr val="00B050"/>
                </a:solidFill>
              </a:rPr>
              <a:t> Trunk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14D88-6667-4605-9509-C04C34DD5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730" y="5193696"/>
            <a:ext cx="938865" cy="846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F431BC-9D94-43CA-ABE1-01E9494C9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334" y="5218711"/>
            <a:ext cx="2597121" cy="81693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879B181-B503-C1F8-5A0C-84A499947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5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60"/>
    </mc:Choice>
    <mc:Fallback>
      <p:transition spd="slow" advTm="90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Anterior tibial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First branch of the distal Popliteal Artery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Passes superficial to the interosseous membrane and courses anteriorly along the interosseous membrane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Distally the ATA courses to the anterior aspect of the tibia </a:t>
            </a:r>
          </a:p>
          <a:p>
            <a:pPr lvl="1"/>
            <a:r>
              <a:rPr lang="en-US" sz="3200" dirty="0"/>
              <a:t>Becomes </a:t>
            </a:r>
            <a:r>
              <a:rPr lang="en-US" sz="3200" u="sng" dirty="0"/>
              <a:t>Dorsalis Pedis Artery</a:t>
            </a:r>
          </a:p>
          <a:p>
            <a:endParaRPr lang="en-US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32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B7F2BC2-C654-61BF-2A9D-E8BC66CC4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04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43"/>
    </mc:Choice>
    <mc:Fallback>
      <p:transition spd="slow" advTm="91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350719"/>
            <a:ext cx="9720072" cy="1499616"/>
          </a:xfrm>
        </p:spPr>
        <p:txBody>
          <a:bodyPr>
            <a:normAutofit/>
          </a:bodyPr>
          <a:lstStyle/>
          <a:p>
            <a:r>
              <a:rPr lang="en-US" sz="6000" dirty="0"/>
              <a:t>Dorsalis pedis artery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917031"/>
            <a:ext cx="10718693" cy="476129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700" dirty="0"/>
              <a:t>Continuation of the Anterior Tibial Artery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700" dirty="0"/>
              <a:t>ATA becomes more superficial as it passes anteriorly to the lateral malleolus and becomes the DPA distal to the ankle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700" dirty="0"/>
              <a:t>Traverses the dorsal aspect of the foot towards the base of the great toe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700" dirty="0"/>
              <a:t>Branches:</a:t>
            </a:r>
          </a:p>
          <a:p>
            <a:pPr lvl="1"/>
            <a:r>
              <a:rPr lang="en-US" sz="3700" dirty="0"/>
              <a:t>Tarsal</a:t>
            </a:r>
          </a:p>
          <a:p>
            <a:pPr lvl="1"/>
            <a:r>
              <a:rPr lang="en-US" sz="3700" dirty="0"/>
              <a:t>Arcuate</a:t>
            </a:r>
          </a:p>
          <a:p>
            <a:pPr lvl="1"/>
            <a:r>
              <a:rPr lang="en-US" sz="3700" dirty="0"/>
              <a:t>First dorsal metatarsal arteries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33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28369C-617D-8D58-C0B6-2FEDE3794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9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624"/>
    </mc:Choice>
    <mc:Fallback>
      <p:transition spd="slow" advTm="113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/>
              <a:t>Tibioperoneal</a:t>
            </a:r>
            <a:r>
              <a:rPr lang="en-US" sz="6000" dirty="0"/>
              <a:t> trunk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Second branch of the distal Popliteal Artery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Sometimes referred to as the “</a:t>
            </a:r>
            <a:r>
              <a:rPr lang="en-US" sz="3400" i="1" dirty="0"/>
              <a:t>proximal segment of the Posterior Tibial Artery</a:t>
            </a:r>
            <a:r>
              <a:rPr lang="en-US" sz="3400" dirty="0"/>
              <a:t>”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Branches into:</a:t>
            </a:r>
          </a:p>
          <a:p>
            <a:pPr lvl="1"/>
            <a:r>
              <a:rPr lang="en-US" sz="3400" dirty="0"/>
              <a:t>Posterior Tibial Artery</a:t>
            </a:r>
          </a:p>
          <a:p>
            <a:pPr lvl="1"/>
            <a:r>
              <a:rPr lang="en-US" sz="3400" dirty="0"/>
              <a:t>Peroneal Artery</a:t>
            </a:r>
          </a:p>
          <a:p>
            <a:endParaRPr lang="en-US" sz="3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34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FA168E-85C4-7673-B1A8-624806B91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5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05"/>
    </mc:Choice>
    <mc:Fallback>
      <p:transition spd="slow" advTm="42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Posterior tibial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05" y="2013284"/>
            <a:ext cx="11161295" cy="45399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One of the two branches of the </a:t>
            </a:r>
            <a:r>
              <a:rPr lang="en-US" sz="3400" dirty="0" err="1"/>
              <a:t>Tibioperoneal</a:t>
            </a:r>
            <a:r>
              <a:rPr lang="en-US" sz="3400" dirty="0"/>
              <a:t> Trunk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Begins between the tibia and fibula, extending downward and medially to the midpoint between the medial malleolus and the heel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Distal to the medial malleolus divides into:</a:t>
            </a:r>
          </a:p>
          <a:p>
            <a:pPr lvl="1"/>
            <a:r>
              <a:rPr lang="en-US" sz="3400" u="sng" dirty="0"/>
              <a:t>Medial plantar artery</a:t>
            </a:r>
          </a:p>
          <a:p>
            <a:pPr lvl="1"/>
            <a:r>
              <a:rPr lang="en-US" sz="3400" u="sng" dirty="0"/>
              <a:t>Lateral plantar artery</a:t>
            </a:r>
          </a:p>
          <a:p>
            <a:pPr marL="0" indent="0">
              <a:buNone/>
            </a:pPr>
            <a:r>
              <a:rPr lang="en-US" sz="3400" dirty="0"/>
              <a:t>	** Feeds the sole of the foot **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35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617F81-8CB6-861A-1446-394BC1BDC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61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30"/>
    </mc:Choice>
    <mc:Fallback>
      <p:transition spd="slow" advTm="56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peroneal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57137"/>
            <a:ext cx="10405872" cy="435222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Originates at the distal portion of the </a:t>
            </a:r>
            <a:r>
              <a:rPr lang="en-US" sz="3400" dirty="0" err="1"/>
              <a:t>Tibioperoneal</a:t>
            </a:r>
            <a:r>
              <a:rPr lang="en-US" sz="3400" dirty="0"/>
              <a:t> Trunk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Passes obliquely to the fibula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Courses along the medial aspect of the fibula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Supplies blood to:</a:t>
            </a:r>
          </a:p>
          <a:p>
            <a:pPr lvl="1"/>
            <a:r>
              <a:rPr lang="en-US" sz="3400" dirty="0"/>
              <a:t>Lateral lower leg</a:t>
            </a:r>
          </a:p>
          <a:p>
            <a:pPr lvl="1"/>
            <a:r>
              <a:rPr lang="en-US" sz="3400" dirty="0"/>
              <a:t>Calcaneus (heel)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36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5A7AC5-7625-BDB3-2C1A-B9AF7600A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3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99"/>
    </mc:Choice>
    <mc:Fallback>
      <p:transition spd="slow" advTm="37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E5D782-8C7D-4FA1-A29E-223B24B1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4FB951-D14F-4B1A-B5DB-59AD0B02C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59" y="154677"/>
            <a:ext cx="5182049" cy="6590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51010B-4202-4C0A-A93B-6D1A39AC0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423" y="154677"/>
            <a:ext cx="5322269" cy="659034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0575D6-42BF-AED2-683D-0036A0DBD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3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59"/>
    </mc:Choice>
    <mc:Fallback>
      <p:transition spd="slow" advTm="1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12" y="184163"/>
            <a:ext cx="9720072" cy="1499616"/>
          </a:xfrm>
        </p:spPr>
        <p:txBody>
          <a:bodyPr>
            <a:normAutofit/>
          </a:bodyPr>
          <a:lstStyle/>
          <a:p>
            <a:r>
              <a:rPr lang="en-US" sz="6000" dirty="0"/>
              <a:t>Plantar arch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3" y="1411706"/>
            <a:ext cx="11229473" cy="52621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200" dirty="0"/>
              <a:t>Comprised of: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Digital arteries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Terminal branches of Dorsalis Pedis and Posterior Tibial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200" dirty="0"/>
              <a:t>Deeply situated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200" dirty="0"/>
              <a:t>Extends from the 5</a:t>
            </a:r>
            <a:r>
              <a:rPr lang="en-US" sz="3200" baseline="30000" dirty="0"/>
              <a:t>th</a:t>
            </a:r>
            <a:r>
              <a:rPr lang="en-US" sz="3200" dirty="0"/>
              <a:t> metatarsal base to the proximal end of the 1</a:t>
            </a:r>
            <a:r>
              <a:rPr lang="en-US" sz="3200" baseline="30000" dirty="0"/>
              <a:t>st</a:t>
            </a:r>
            <a:r>
              <a:rPr lang="en-US" sz="3200" dirty="0"/>
              <a:t> intermetatarsal space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Supplies blood to: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Skin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Fasciae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Muscles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AE0B3-86E9-404E-8329-0716CDAE6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215" y="4919248"/>
            <a:ext cx="755970" cy="1463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5B0E27-64B0-41A5-9C4F-882B6C391E2D}"/>
              </a:ext>
            </a:extLst>
          </p:cNvPr>
          <p:cNvSpPr txBox="1"/>
          <p:nvPr/>
        </p:nvSpPr>
        <p:spPr>
          <a:xfrm>
            <a:off x="3188368" y="5320679"/>
            <a:ext cx="57019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In the sole of the foot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4B5D1A5-50BB-71CE-7C9A-2C5C5E1D7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63"/>
    </mc:Choice>
    <mc:Fallback>
      <p:transition spd="slow" advTm="71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Plantar arch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64" y="2249424"/>
            <a:ext cx="10786872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Deep Plantar Artery</a:t>
            </a:r>
          </a:p>
          <a:p>
            <a:pPr lvl="1"/>
            <a:r>
              <a:rPr lang="en-US" sz="3200" dirty="0"/>
              <a:t>Branch of the Dorsalis Pedis Artery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Lateral Plantar Artery</a:t>
            </a:r>
          </a:p>
          <a:p>
            <a:pPr lvl="1"/>
            <a:r>
              <a:rPr lang="en-US" sz="3200" dirty="0"/>
              <a:t>Branch of the Posterior Tibial Artery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*Deep Plantar Artery anastomoses with the Lateral Plantar Artery to complete the plantar arch*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39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0E14C7F-A02F-AC0F-6ADF-131939CB7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0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95"/>
    </mc:Choice>
    <mc:Fallback>
      <p:transition spd="slow" advTm="125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DADE7-9175-4000-9308-7FFD51ED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1911A-4A7B-416A-BBF1-C75AF8E97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38" y="232192"/>
            <a:ext cx="10189029" cy="63936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7BCBFE-1F21-60C7-6C06-FEDEE22AB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78"/>
    </mc:Choice>
    <mc:Fallback>
      <p:transition spd="slow" advTm="48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digital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80" y="2390273"/>
            <a:ext cx="4029135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Plantar and Dorsal Metatarsal arteries distribute blood to the toes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7FAF2-60B4-41BC-A731-E239FF44B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344" y="0"/>
            <a:ext cx="7534656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8B0D133-B758-E1B0-7791-F9A08C5F0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6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20"/>
    </mc:Choice>
    <mc:Fallback>
      <p:transition spd="slow" advTm="3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capillaries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64" y="2215536"/>
            <a:ext cx="10786872" cy="43923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Extremely thin-walled vessel of the microcirculation</a:t>
            </a:r>
          </a:p>
          <a:p>
            <a:pPr lvl="1"/>
            <a:r>
              <a:rPr lang="en-US" sz="3400" dirty="0"/>
              <a:t>Single layer of epithelium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Capillaries are only 1 mm long and 8-10 microns in diameter (same as RBC)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Supplied by arterioles that transport gases, nutrients, and other essential substances to the capillary beds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Capillaries are a vital part of the circulatory system</a:t>
            </a:r>
          </a:p>
          <a:p>
            <a:endParaRPr lang="en-US" sz="3200" dirty="0"/>
          </a:p>
          <a:p>
            <a:pPr>
              <a:buFont typeface="Wingdings" panose="05000000000000000000" pitchFamily="2" charset="2"/>
              <a:buChar char="q"/>
            </a:pPr>
            <a:endParaRPr lang="en-US" sz="3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41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B6E28D9-D9A7-EBC4-7CDE-1ABDCBBEB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7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441"/>
    </mc:Choice>
    <mc:Fallback>
      <p:transition spd="slow" advTm="10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arterioles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10413893" cy="42245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Diameter &lt; 1.5mm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Play a major role in regulating the flow of blood into the capillaries by:</a:t>
            </a:r>
          </a:p>
          <a:p>
            <a:pPr lvl="1"/>
            <a:r>
              <a:rPr lang="en-US" sz="3400" dirty="0"/>
              <a:t>Vasoconstriction</a:t>
            </a:r>
          </a:p>
          <a:p>
            <a:pPr lvl="1"/>
            <a:r>
              <a:rPr lang="en-US" sz="3400" dirty="0"/>
              <a:t>Vasodilation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>
                <a:solidFill>
                  <a:srgbClr val="00B050"/>
                </a:solidFill>
              </a:rPr>
              <a:t>Principle point of resistance in arterial blood flow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42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0EEC77-C1E6-0D19-9649-C003A2340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4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941"/>
    </mc:Choice>
    <mc:Fallback>
      <p:transition spd="slow" advTm="214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B7D173F-F82C-4279-8DA4-96E038C96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92879-BBE0-4576-BA78-E2018BC1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89" y="4715466"/>
            <a:ext cx="11871158" cy="146304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7000" dirty="0">
                <a:solidFill>
                  <a:srgbClr val="FFFFFF"/>
                </a:solidFill>
              </a:rPr>
              <a:t>Microscopic anatomy of the arterial wall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18114D-CF64-4F10-9C18-8E09EAD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336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C35AD8-187D-4AA7-A1E5-C908C440A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DB085-AAE2-40B8-BF73-D01F36A01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470704"/>
            <a:ext cx="973666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E4F753D-3455-4489-94FB-A8462232DD4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C655C1-AB91-BABB-B6D6-DBE1163E0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2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8"/>
    </mc:Choice>
    <mc:Fallback>
      <p:transition spd="slow" advTm="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arteries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24" y="2084832"/>
            <a:ext cx="6852546" cy="436024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Function:</a:t>
            </a:r>
          </a:p>
          <a:p>
            <a:pPr lvl="1"/>
            <a:r>
              <a:rPr lang="en-US" sz="3200" dirty="0"/>
              <a:t>Transports blood (gases, nutrients, and essential substances) away from the heart to the tissues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Composed of 3 layers or tunics:</a:t>
            </a:r>
          </a:p>
          <a:p>
            <a:pPr lvl="1"/>
            <a:r>
              <a:rPr lang="en-US" sz="3200" dirty="0"/>
              <a:t>Tunica Adventitia – outermost layer</a:t>
            </a:r>
          </a:p>
          <a:p>
            <a:pPr lvl="1"/>
            <a:r>
              <a:rPr lang="en-US" sz="3200" dirty="0"/>
              <a:t>Tunica Media – middle layer</a:t>
            </a:r>
          </a:p>
          <a:p>
            <a:pPr lvl="1"/>
            <a:r>
              <a:rPr lang="en-US" sz="3200" dirty="0"/>
              <a:t>Tunica Intima – innermost layer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D436C-1A63-41EB-8E80-44C762D26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302" y="1010611"/>
            <a:ext cx="5096698" cy="557222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4F008A1-D5B2-4DEC-5FB4-2E817B702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0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34"/>
    </mc:Choice>
    <mc:Fallback>
      <p:transition spd="slow" advTm="44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3F874-1EF0-46DF-A5BA-2633260E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Tunica adventitia (externa)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52AA8-FB8E-4C9E-804D-40CB3C0E4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>
                <a:solidFill>
                  <a:srgbClr val="00B050"/>
                </a:solidFill>
              </a:rPr>
              <a:t>Outermost layer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Made up of elastic lamina enclosed by fibrous tissue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Fibers that make up the elastic lamina run longitudinally </a:t>
            </a:r>
          </a:p>
          <a:p>
            <a:pPr lvl="1"/>
            <a:r>
              <a:rPr lang="en-US" sz="3400" dirty="0"/>
              <a:t>Provides great elasticity to the arteries</a:t>
            </a:r>
          </a:p>
          <a:p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BB665-D324-40E5-AE84-3E099C72A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45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2D70C2-869A-4B77-DE0A-6E5D45BF8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6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25"/>
    </mc:Choice>
    <mc:Fallback>
      <p:transition spd="slow" advTm="4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3F874-1EF0-46DF-A5BA-2633260EE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065" y="296458"/>
            <a:ext cx="9720072" cy="1499616"/>
          </a:xfrm>
        </p:spPr>
        <p:txBody>
          <a:bodyPr>
            <a:normAutofit/>
          </a:bodyPr>
          <a:lstStyle/>
          <a:p>
            <a:r>
              <a:rPr lang="en-US" sz="6000" dirty="0"/>
              <a:t>Tunica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52AA8-FB8E-4C9E-804D-40CB3C0E4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70" y="1796074"/>
            <a:ext cx="11167872" cy="485337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Middle layer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Composed of smooth muscle layer surrounded by fibrous tissue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Muscular layer varies in thickness depending on the artery’s function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Muscle fibers are arranged in a circular pattern</a:t>
            </a:r>
          </a:p>
          <a:p>
            <a:pPr lvl="1"/>
            <a:r>
              <a:rPr lang="en-US" sz="3400" dirty="0"/>
              <a:t>Allows the muscle fibers to have better control over diameter changes</a:t>
            </a:r>
          </a:p>
          <a:p>
            <a:pPr lvl="2"/>
            <a:r>
              <a:rPr lang="en-US" sz="3400" dirty="0"/>
              <a:t>Regulates flow of blood through the artery</a:t>
            </a:r>
          </a:p>
          <a:p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BB665-D324-40E5-AE84-3E099C72A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46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B4B7029-0F9B-768F-EDB4-C9E433DE4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9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29"/>
    </mc:Choice>
    <mc:Fallback>
      <p:transition spd="slow" advTm="62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3F874-1EF0-46DF-A5BA-2633260E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Tunica intima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52AA8-FB8E-4C9E-804D-40CB3C0E4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786872" cy="402336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Innermost layer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Composed of elastic lamina lined by a layer of endothelial cells one cell thick on the inner surface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Endothelial cells provide a smooth lining with no obstruction to blood flow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Fibers course in a longitudinal pattern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u="sng" dirty="0"/>
              <a:t>Lumen</a:t>
            </a:r>
            <a:r>
              <a:rPr lang="en-US" sz="3400" dirty="0"/>
              <a:t> – hollow center of the artery where blood courses</a:t>
            </a:r>
            <a:endParaRPr lang="en-US" sz="3400" u="sng" dirty="0"/>
          </a:p>
          <a:p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BB665-D324-40E5-AE84-3E099C72A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47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058824-1F93-751F-6728-ACE944665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8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22"/>
    </mc:Choice>
    <mc:Fallback>
      <p:transition spd="slow" advTm="6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3F874-1EF0-46DF-A5BA-2633260EE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107" y="354049"/>
            <a:ext cx="9720072" cy="1499616"/>
          </a:xfrm>
        </p:spPr>
        <p:txBody>
          <a:bodyPr>
            <a:normAutofit/>
          </a:bodyPr>
          <a:lstStyle/>
          <a:p>
            <a:r>
              <a:rPr lang="en-US" sz="6000" dirty="0"/>
              <a:t>Vasa vasorum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52AA8-FB8E-4C9E-804D-40CB3C0E4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333" y="1853665"/>
            <a:ext cx="5585219" cy="47541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“Vessels of Vessels”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Tiny vessels on the outside of the tunica adventitia of both arteries and veins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Provides the blood vessels with a source of nutrients as well as a conduit for waste products</a:t>
            </a:r>
          </a:p>
          <a:p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BB665-D324-40E5-AE84-3E099C72A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16EDFD-D699-4CE1-A57E-F834252F5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48" y="1645290"/>
            <a:ext cx="5767316" cy="496257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808BCB6-B1DB-C8AF-BC40-99B0458B1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5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34"/>
    </mc:Choice>
    <mc:Fallback>
      <p:transition spd="slow" advTm="34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81363"/>
            <a:ext cx="9720072" cy="1499616"/>
          </a:xfrm>
        </p:spPr>
        <p:txBody>
          <a:bodyPr>
            <a:normAutofit/>
          </a:bodyPr>
          <a:lstStyle/>
          <a:p>
            <a:r>
              <a:rPr lang="en-US" sz="6000" dirty="0"/>
              <a:t>subclavian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93" y="1580979"/>
            <a:ext cx="11167872" cy="508705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Arches above clavicle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Travels laterally and downward to the outer border of the first rib</a:t>
            </a:r>
          </a:p>
          <a:p>
            <a:r>
              <a:rPr lang="en-US" sz="3400" dirty="0"/>
              <a:t>Important branches:</a:t>
            </a:r>
          </a:p>
          <a:p>
            <a:pPr lvl="1"/>
            <a:r>
              <a:rPr lang="en-US" sz="3400" dirty="0"/>
              <a:t>Vertebral</a:t>
            </a:r>
          </a:p>
          <a:p>
            <a:pPr lvl="1"/>
            <a:r>
              <a:rPr lang="en-US" sz="3400" dirty="0"/>
              <a:t>Thyrocervical</a:t>
            </a:r>
          </a:p>
          <a:p>
            <a:pPr lvl="1"/>
            <a:r>
              <a:rPr lang="en-US" sz="3400" dirty="0"/>
              <a:t>Internal thoracic</a:t>
            </a:r>
          </a:p>
          <a:p>
            <a:pPr lvl="1"/>
            <a:r>
              <a:rPr lang="en-US" sz="3400" dirty="0" err="1"/>
              <a:t>Costocervical</a:t>
            </a:r>
            <a:endParaRPr lang="en-US" sz="3400" dirty="0"/>
          </a:p>
          <a:p>
            <a:pPr lvl="1"/>
            <a:r>
              <a:rPr lang="en-US" sz="3400" dirty="0"/>
              <a:t>Internal Mammary (commonly used for coronary artery bypass)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E44A20F-4199-05EB-0BBD-C090FDB09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4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61"/>
    </mc:Choice>
    <mc:Fallback>
      <p:transition spd="slow" advTm="12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0"/>
            <a:ext cx="9720072" cy="1499616"/>
          </a:xfrm>
        </p:spPr>
        <p:txBody>
          <a:bodyPr>
            <a:normAutofit/>
          </a:bodyPr>
          <a:lstStyle/>
          <a:p>
            <a:r>
              <a:rPr lang="en-US" sz="6000" dirty="0"/>
              <a:t>axillary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315453"/>
            <a:ext cx="10654525" cy="526983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A continuation of the subclavian artery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Becomes the brachial artery after giving off the following branches:</a:t>
            </a:r>
          </a:p>
          <a:p>
            <a:pPr lvl="1"/>
            <a:r>
              <a:rPr lang="en-US" sz="3200" dirty="0"/>
              <a:t>Superior  artery</a:t>
            </a:r>
          </a:p>
          <a:p>
            <a:pPr lvl="1"/>
            <a:r>
              <a:rPr lang="en-US" sz="3200" dirty="0"/>
              <a:t>Thoracic artery</a:t>
            </a:r>
          </a:p>
          <a:p>
            <a:pPr lvl="1"/>
            <a:r>
              <a:rPr lang="en-US" sz="3200" dirty="0" err="1"/>
              <a:t>Thoracoacromial</a:t>
            </a:r>
            <a:r>
              <a:rPr lang="en-US" sz="3200" dirty="0"/>
              <a:t> artery</a:t>
            </a:r>
          </a:p>
          <a:p>
            <a:pPr lvl="1"/>
            <a:r>
              <a:rPr lang="en-US" sz="3200" dirty="0"/>
              <a:t>Lateral thoracic artery</a:t>
            </a:r>
          </a:p>
          <a:p>
            <a:pPr lvl="1"/>
            <a:r>
              <a:rPr lang="en-US" sz="3200" dirty="0"/>
              <a:t>Subscapular artery</a:t>
            </a:r>
          </a:p>
          <a:p>
            <a:pPr lvl="1"/>
            <a:r>
              <a:rPr lang="en-US" sz="3200" dirty="0"/>
              <a:t>Anterior and Posterior humeral artery</a:t>
            </a:r>
          </a:p>
          <a:p>
            <a:pPr lvl="1"/>
            <a:r>
              <a:rPr lang="en-US" sz="3200" dirty="0"/>
              <a:t>Thoracodorsal artery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60C3DD-2D92-C36B-5D73-28CA1B79C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31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32"/>
    </mc:Choice>
    <mc:Fallback>
      <p:transition spd="slow" advTm="55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brachial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Continuation of the Axillary artery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Courses down the upper arm to 1 cm below the bend of the elbow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Divides into the Radial and Ulnar arteries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7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CF873CA-783B-EA17-1656-BD64D7C9D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8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90"/>
    </mc:Choice>
    <mc:Fallback>
      <p:transition spd="slow" advTm="5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radial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981" y="1892968"/>
            <a:ext cx="10582335" cy="40233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Smaller of the terminal branches of the brachial artery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Descends along the lateral aspect of the forearm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Helps form the Superficial Palmar Arch with one branch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Crosses medially to form the Deep Palmar Arch with the deep branch of the ulnar artery (level of the hand)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Terminates in the Deep Palmar Arch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8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6892AE-8E07-0DB5-45D9-1C004DBDB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4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23"/>
    </mc:Choice>
    <mc:Fallback>
      <p:transition spd="slow" advTm="60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EEF123-CF68-49D9-9912-AD5DCC59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ulnar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BC657-DD84-4198-96E2-4AFC1B44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Larger of the terminal branches of the brachial artery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Descends along the medial aspect of the forearm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Gives off a branch to form the Deep Palmar Arch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400" dirty="0"/>
              <a:t>Terminates at the Superficial Palmar Arch (level of the hand)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AB4E1-D6DF-4B2A-986A-0486915F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753D-3455-4489-94FB-A8462232DD40}" type="slidenum">
              <a:rPr lang="en-US" smtClean="0"/>
              <a:t>9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4900AB-E89A-AB6C-BE54-0603664E6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4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84"/>
    </mc:Choice>
    <mc:Fallback>
      <p:transition spd="slow" advTm="7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1630</Words>
  <Application>Microsoft Office PowerPoint</Application>
  <PresentationFormat>Widescreen</PresentationFormat>
  <Paragraphs>315</Paragraphs>
  <Slides>48</Slides>
  <Notes>0</Notes>
  <HiddenSlides>0</HiddenSlides>
  <MMClips>48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Calibri</vt:lpstr>
      <vt:lpstr>Tw Cen MT</vt:lpstr>
      <vt:lpstr>Tw Cen MT Condensed</vt:lpstr>
      <vt:lpstr>Wingdings</vt:lpstr>
      <vt:lpstr>Wingdings 3</vt:lpstr>
      <vt:lpstr>Integral</vt:lpstr>
      <vt:lpstr>Gross Anatomy of the central and peripheral arterial systems</vt:lpstr>
      <vt:lpstr>Upper extremity arteries</vt:lpstr>
      <vt:lpstr>Aortic Arch</vt:lpstr>
      <vt:lpstr>PowerPoint Presentation</vt:lpstr>
      <vt:lpstr>subclavian</vt:lpstr>
      <vt:lpstr>axillary</vt:lpstr>
      <vt:lpstr>brachial</vt:lpstr>
      <vt:lpstr>radial</vt:lpstr>
      <vt:lpstr>ulnar</vt:lpstr>
      <vt:lpstr>Palmar arch</vt:lpstr>
      <vt:lpstr>digital</vt:lpstr>
      <vt:lpstr>PowerPoint Presentation</vt:lpstr>
      <vt:lpstr>Thoracic and abdominal arteries</vt:lpstr>
      <vt:lpstr>Ascending aorta</vt:lpstr>
      <vt:lpstr>Aortic arch</vt:lpstr>
      <vt:lpstr>Descending thoracic aorta</vt:lpstr>
      <vt:lpstr>Abdominal aorta</vt:lpstr>
      <vt:lpstr>Celiac axis</vt:lpstr>
      <vt:lpstr>Superior mesenteric artery</vt:lpstr>
      <vt:lpstr>Renal arteries</vt:lpstr>
      <vt:lpstr>Inferior mesenteric artery</vt:lpstr>
      <vt:lpstr>Other major branches</vt:lpstr>
      <vt:lpstr>lower extremity arteries</vt:lpstr>
      <vt:lpstr>Common iliac</vt:lpstr>
      <vt:lpstr>Internal iliac</vt:lpstr>
      <vt:lpstr>External iliac</vt:lpstr>
      <vt:lpstr>Common femoral</vt:lpstr>
      <vt:lpstr>Superficial femoral</vt:lpstr>
      <vt:lpstr>Femoral triangle</vt:lpstr>
      <vt:lpstr>Profunda femoris</vt:lpstr>
      <vt:lpstr>popliteal</vt:lpstr>
      <vt:lpstr>Anterior tibial</vt:lpstr>
      <vt:lpstr>Dorsalis pedis artery</vt:lpstr>
      <vt:lpstr>Tibioperoneal trunk</vt:lpstr>
      <vt:lpstr>Posterior tibial</vt:lpstr>
      <vt:lpstr>peroneal</vt:lpstr>
      <vt:lpstr>PowerPoint Presentation</vt:lpstr>
      <vt:lpstr>Plantar arch</vt:lpstr>
      <vt:lpstr>Plantar arch</vt:lpstr>
      <vt:lpstr>digital</vt:lpstr>
      <vt:lpstr>capillaries</vt:lpstr>
      <vt:lpstr>arterioles</vt:lpstr>
      <vt:lpstr>Microscopic anatomy of the arterial wall</vt:lpstr>
      <vt:lpstr>arteries</vt:lpstr>
      <vt:lpstr>Tunica adventitia (externa)</vt:lpstr>
      <vt:lpstr>Tunica media</vt:lpstr>
      <vt:lpstr>Tunica intima</vt:lpstr>
      <vt:lpstr>Vasa vasorum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Gross Anatomy of the central and peripheral arterial systems</dc:title>
  <dc:creator>Erb, Juliene</dc:creator>
  <cp:lastModifiedBy>Juliene Erb</cp:lastModifiedBy>
  <cp:revision>16</cp:revision>
  <dcterms:created xsi:type="dcterms:W3CDTF">2020-08-07T15:01:38Z</dcterms:created>
  <dcterms:modified xsi:type="dcterms:W3CDTF">2022-11-07T17:53:28Z</dcterms:modified>
</cp:coreProperties>
</file>