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5" r:id="rId5"/>
    <p:sldId id="264" r:id="rId6"/>
    <p:sldId id="263" r:id="rId7"/>
    <p:sldId id="266" r:id="rId8"/>
    <p:sldId id="262" r:id="rId9"/>
    <p:sldId id="261" r:id="rId10"/>
    <p:sldId id="268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9/26/2022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BA301-AFE7-4DC6-A564-7C7E234921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000" dirty="0"/>
              <a:t>Atypical Vascular Disorders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A48247-C4FC-4D50-AFCA-00EA8BE759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Chapter 22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AAC7B02-1EFB-AADA-16F7-04FBC0E7B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0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8"/>
    </mc:Choice>
    <mc:Fallback>
      <p:transition spd="slow" advTm="8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C97E-8F9B-47CE-AD39-D8827064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Temporal Arteritis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1AC91-5DD3-4418-8FCB-018535E35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3" y="2222287"/>
            <a:ext cx="11392249" cy="4522462"/>
          </a:xfrm>
        </p:spPr>
        <p:txBody>
          <a:bodyPr>
            <a:normAutofit/>
          </a:bodyPr>
          <a:lstStyle/>
          <a:p>
            <a:r>
              <a:rPr lang="en-US" sz="3400" dirty="0"/>
              <a:t>Patients complain of:</a:t>
            </a:r>
          </a:p>
          <a:p>
            <a:pPr lvl="1"/>
            <a:r>
              <a:rPr lang="en-US" sz="3200" dirty="0"/>
              <a:t>Headaches</a:t>
            </a:r>
          </a:p>
          <a:p>
            <a:pPr lvl="1"/>
            <a:r>
              <a:rPr lang="en-US" sz="3200" dirty="0"/>
              <a:t>Temporal tenderness</a:t>
            </a:r>
          </a:p>
          <a:p>
            <a:pPr lvl="1"/>
            <a:r>
              <a:rPr lang="en-US" sz="3200" dirty="0"/>
              <a:t>Ipsilateral visual changes, possibly blindness</a:t>
            </a:r>
          </a:p>
          <a:p>
            <a:r>
              <a:rPr lang="en-US" sz="3400" dirty="0"/>
              <a:t>B-mode may demonstrate an anechoic halo surrounding the vessel due to edema in the vessel walls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FA9F93-B289-947B-D6AE-255651558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1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52"/>
    </mc:Choice>
    <mc:Fallback>
      <p:transition spd="slow" advTm="40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C97E-8F9B-47CE-AD39-D8827064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Temporal Arteritis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1AC91-5DD3-4418-8FCB-018535E35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10" y="1987395"/>
            <a:ext cx="6216243" cy="4522462"/>
          </a:xfrm>
        </p:spPr>
        <p:txBody>
          <a:bodyPr>
            <a:normAutofit/>
          </a:bodyPr>
          <a:lstStyle/>
          <a:p>
            <a:r>
              <a:rPr lang="en-US" sz="3400" dirty="0"/>
              <a:t>Spectral analysis will show elevated velocities in the narrowed vessel</a:t>
            </a:r>
          </a:p>
          <a:p>
            <a:r>
              <a:rPr lang="en-US" sz="3400" dirty="0"/>
              <a:t>Treatment consists of reducing the inflammation with corticosteroids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AF4A5-2929-4414-9BA6-5258E896C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020" y="71787"/>
            <a:ext cx="4446516" cy="3588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FC896-71D8-439F-8447-22F7413ED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991" y="3469942"/>
            <a:ext cx="5604545" cy="331627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42C4231-30FE-5D0D-B1AD-B54246DBA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8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41"/>
    </mc:Choice>
    <mc:Fallback>
      <p:transition spd="slow" advTm="37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C97E-8F9B-47CE-AD39-D8827064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Subclavian Steal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1AC91-5DD3-4418-8FCB-018535E35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3" y="2222287"/>
            <a:ext cx="11392249" cy="4522462"/>
          </a:xfrm>
        </p:spPr>
        <p:txBody>
          <a:bodyPr>
            <a:normAutofit/>
          </a:bodyPr>
          <a:lstStyle/>
          <a:p>
            <a:r>
              <a:rPr lang="en-US" sz="3400" dirty="0"/>
              <a:t>Blood that is destined for the brain is shunted away from cerebral circulation due to a high-grade stenosis or occlusion in the subclavian or innominate artery</a:t>
            </a:r>
          </a:p>
          <a:p>
            <a:r>
              <a:rPr lang="en-US" sz="3400" dirty="0">
                <a:solidFill>
                  <a:srgbClr val="00B050"/>
                </a:solidFill>
              </a:rPr>
              <a:t>Vertebral artery demonstrates retrograde flow on the ipsilateral side</a:t>
            </a:r>
          </a:p>
          <a:p>
            <a:pPr lvl="1"/>
            <a:r>
              <a:rPr lang="en-US" sz="3400" dirty="0"/>
              <a:t>Provides blood flow to the arm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0EA648-1EB7-064F-20B9-E3CC865D7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3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03"/>
    </mc:Choice>
    <mc:Fallback>
      <p:transition spd="slow" advTm="6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C97E-8F9B-47CE-AD39-D8827064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Subclavian Steal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1AC91-5DD3-4418-8FCB-018535E35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3" y="2222287"/>
            <a:ext cx="11392249" cy="4522462"/>
          </a:xfrm>
        </p:spPr>
        <p:txBody>
          <a:bodyPr>
            <a:normAutofit/>
          </a:bodyPr>
          <a:lstStyle/>
          <a:p>
            <a:r>
              <a:rPr lang="en-US" sz="3400" dirty="0"/>
              <a:t>Patients are usually asymptomatic </a:t>
            </a:r>
          </a:p>
          <a:p>
            <a:r>
              <a:rPr lang="en-US" sz="3400" dirty="0"/>
              <a:t>Normally detected when taking both brachial blood pressures </a:t>
            </a:r>
          </a:p>
          <a:p>
            <a:pPr lvl="1"/>
            <a:r>
              <a:rPr lang="en-US" sz="3400" dirty="0">
                <a:solidFill>
                  <a:srgbClr val="00B050"/>
                </a:solidFill>
              </a:rPr>
              <a:t>Pressure difference of 15-20 mmHg between right and left arm will indicate an issue</a:t>
            </a:r>
          </a:p>
          <a:p>
            <a:pPr lvl="1"/>
            <a:r>
              <a:rPr lang="en-US" sz="3400" dirty="0">
                <a:solidFill>
                  <a:srgbClr val="00B050"/>
                </a:solidFill>
              </a:rPr>
              <a:t>Steal is found on the side with the lower arm pressure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814663-FFA4-8A00-BC0C-828E49ADB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39"/>
    </mc:Choice>
    <mc:Fallback>
      <p:transition spd="slow" advTm="81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C97E-8F9B-47CE-AD39-D8827064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Subclavian Steal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1AC91-5DD3-4418-8FCB-018535E35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74" y="2020951"/>
            <a:ext cx="11392249" cy="4522462"/>
          </a:xfrm>
        </p:spPr>
        <p:txBody>
          <a:bodyPr>
            <a:normAutofit/>
          </a:bodyPr>
          <a:lstStyle/>
          <a:p>
            <a:r>
              <a:rPr lang="en-US" sz="3400" dirty="0"/>
              <a:t>When imaging with ultrasound, vertebral flow will be demonstrated as retrograde and flow resistance will be increased </a:t>
            </a:r>
          </a:p>
          <a:p>
            <a:r>
              <a:rPr lang="en-US" sz="3400" dirty="0"/>
              <a:t>90% of cases occur on the left side</a:t>
            </a:r>
          </a:p>
          <a:p>
            <a:r>
              <a:rPr lang="en-US" sz="3400" dirty="0"/>
              <a:t>Contralateral vertebral artery may have an increase in size and flow velocity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980F080-5EB6-BDDA-ACAC-D3A4FE667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9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42"/>
    </mc:Choice>
    <mc:Fallback>
      <p:transition spd="slow" advTm="52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C97E-8F9B-47CE-AD39-D8827064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Subclavian Steal</a:t>
            </a:r>
          </a:p>
        </p:txBody>
      </p:sp>
      <p:pic>
        <p:nvPicPr>
          <p:cNvPr id="1026" name="Picture 2" descr="Ultrasound Assessment of the Vertebral Arteries | Radiology Key">
            <a:extLst>
              <a:ext uri="{FF2B5EF4-FFF2-40B4-BE49-F238E27FC236}">
                <a16:creationId xmlns:a16="http://schemas.microsoft.com/office/drawing/2014/main" id="{812517E7-AC4F-4ED3-A7BB-FECD5722F7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4" y="2186781"/>
            <a:ext cx="5310232" cy="42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2C4C1F-C0B0-4A9D-8194-66DEE908F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581" y="2186781"/>
            <a:ext cx="6000750" cy="422403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BE0F4E-E600-C0B5-297A-194C56126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0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96"/>
    </mc:Choice>
    <mc:Fallback>
      <p:transition spd="slow" advTm="2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C97E-8F9B-47CE-AD39-D8827064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Takayasu’s Arteritis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1AC91-5DD3-4418-8FCB-018535E35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3" y="2222287"/>
            <a:ext cx="11392249" cy="4321126"/>
          </a:xfrm>
        </p:spPr>
        <p:txBody>
          <a:bodyPr>
            <a:normAutofit/>
          </a:bodyPr>
          <a:lstStyle/>
          <a:p>
            <a:r>
              <a:rPr lang="en-US" sz="3400" dirty="0"/>
              <a:t>Rare, systemic, inflammatory large-vessel vasculitis </a:t>
            </a:r>
          </a:p>
          <a:p>
            <a:pPr lvl="1"/>
            <a:r>
              <a:rPr lang="en-US" sz="3200" dirty="0"/>
              <a:t>? autoimmune disorder</a:t>
            </a:r>
          </a:p>
          <a:p>
            <a:r>
              <a:rPr lang="en-US" sz="3400" dirty="0">
                <a:solidFill>
                  <a:srgbClr val="00B050"/>
                </a:solidFill>
              </a:rPr>
              <a:t>Leads to thickening of the arterial walls, causing narrowing</a:t>
            </a:r>
          </a:p>
          <a:p>
            <a:r>
              <a:rPr lang="en-US" sz="3400" i="1" dirty="0"/>
              <a:t>“Pulseless disease”</a:t>
            </a:r>
            <a:r>
              <a:rPr lang="en-US" sz="3400" dirty="0"/>
              <a:t> </a:t>
            </a:r>
            <a:endParaRPr lang="en-US" sz="3400" i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23DD51-52F3-740C-46FC-877DC96B1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7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97"/>
    </mc:Choice>
    <mc:Fallback>
      <p:transition spd="slow" advTm="66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C97E-8F9B-47CE-AD39-D8827064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Takayasu’s Arteritis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1AC91-5DD3-4418-8FCB-018535E35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3" y="2222287"/>
            <a:ext cx="11392249" cy="4321126"/>
          </a:xfrm>
        </p:spPr>
        <p:txBody>
          <a:bodyPr>
            <a:normAutofit lnSpcReduction="10000"/>
          </a:bodyPr>
          <a:lstStyle/>
          <a:p>
            <a:r>
              <a:rPr lang="en-US" sz="3400" dirty="0"/>
              <a:t>Commonly affects women of childbearing age</a:t>
            </a:r>
          </a:p>
          <a:p>
            <a:r>
              <a:rPr lang="en-US" sz="3400" dirty="0"/>
              <a:t>Symptoms include:</a:t>
            </a:r>
          </a:p>
          <a:p>
            <a:pPr lvl="1"/>
            <a:r>
              <a:rPr lang="en-US" sz="3200" dirty="0"/>
              <a:t>Dizziness</a:t>
            </a:r>
          </a:p>
          <a:p>
            <a:pPr lvl="1"/>
            <a:r>
              <a:rPr lang="en-US" sz="3200" dirty="0"/>
              <a:t>Headache</a:t>
            </a:r>
          </a:p>
          <a:p>
            <a:pPr lvl="1"/>
            <a:r>
              <a:rPr lang="en-US" sz="3200" dirty="0"/>
              <a:t>Fainting</a:t>
            </a:r>
          </a:p>
          <a:p>
            <a:pPr lvl="1"/>
            <a:r>
              <a:rPr lang="en-US" sz="3200" dirty="0"/>
              <a:t>Weakness and fatigue </a:t>
            </a:r>
          </a:p>
          <a:p>
            <a:pPr lvl="1"/>
            <a:r>
              <a:rPr lang="en-US" sz="3200" dirty="0"/>
              <a:t>Chest pain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196EE-CDE4-42A1-B3D7-0B17F0B31A07}"/>
              </a:ext>
            </a:extLst>
          </p:cNvPr>
          <p:cNvSpPr txBox="1"/>
          <p:nvPr/>
        </p:nvSpPr>
        <p:spPr>
          <a:xfrm>
            <a:off x="6593748" y="3590488"/>
            <a:ext cx="374149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HTN</a:t>
            </a:r>
          </a:p>
          <a:p>
            <a:pPr marL="914400" lvl="1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 attack</a:t>
            </a:r>
          </a:p>
          <a:p>
            <a:pPr marL="914400" lvl="1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Stroke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39FD48-6A86-F9D6-7E24-E0C8CDBE1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2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61"/>
    </mc:Choice>
    <mc:Fallback>
      <p:transition spd="slow" advTm="22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C97E-8F9B-47CE-AD39-D8827064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Takayasu’s Arteritis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1AC91-5DD3-4418-8FCB-018535E35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3" y="2222287"/>
            <a:ext cx="11392249" cy="4522462"/>
          </a:xfrm>
        </p:spPr>
        <p:txBody>
          <a:bodyPr>
            <a:normAutofit/>
          </a:bodyPr>
          <a:lstStyle/>
          <a:p>
            <a:r>
              <a:rPr lang="en-US" sz="3400" dirty="0"/>
              <a:t>Angiogram is the best diagnostic tool</a:t>
            </a:r>
          </a:p>
          <a:p>
            <a:r>
              <a:rPr lang="en-US" sz="3400" dirty="0"/>
              <a:t>Treatment is aimed to reduce inflammation </a:t>
            </a:r>
          </a:p>
          <a:p>
            <a:pPr lvl="1"/>
            <a:r>
              <a:rPr lang="en-US" sz="3400" dirty="0"/>
              <a:t>Corticosteroids or immunosuppressants</a:t>
            </a:r>
          </a:p>
          <a:p>
            <a:pPr lvl="1"/>
            <a:r>
              <a:rPr lang="en-US" sz="3400" dirty="0"/>
              <a:t>Surgery in severe cases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123151-497C-C9A3-2564-0B2842CE3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2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28"/>
    </mc:Choice>
    <mc:Fallback>
      <p:transition spd="slow" advTm="41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C97E-8F9B-47CE-AD39-D8827064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Temporal Arteritis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1AC91-5DD3-4418-8FCB-018535E35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3" y="2222287"/>
            <a:ext cx="11392249" cy="4522462"/>
          </a:xfrm>
        </p:spPr>
        <p:txBody>
          <a:bodyPr>
            <a:normAutofit/>
          </a:bodyPr>
          <a:lstStyle/>
          <a:p>
            <a:r>
              <a:rPr lang="en-US" sz="3400" dirty="0"/>
              <a:t>Form of vasculitis where inflammation of the distal segment of the superficial temporal artery is visualized</a:t>
            </a:r>
          </a:p>
          <a:p>
            <a:pPr lvl="1"/>
            <a:r>
              <a:rPr lang="en-US" sz="3200" dirty="0">
                <a:solidFill>
                  <a:srgbClr val="00B050"/>
                </a:solidFill>
              </a:rPr>
              <a:t>Blood vessels near the temples are inflamed and constricted</a:t>
            </a:r>
          </a:p>
          <a:p>
            <a:r>
              <a:rPr lang="en-US" sz="3400" dirty="0"/>
              <a:t>“</a:t>
            </a:r>
            <a:r>
              <a:rPr lang="en-US" sz="3400" i="1" dirty="0"/>
              <a:t>Giant Cell Arteritis” </a:t>
            </a:r>
            <a:r>
              <a:rPr lang="en-US" sz="3400" dirty="0"/>
              <a:t>or </a:t>
            </a:r>
            <a:r>
              <a:rPr lang="en-US" sz="3400" i="1" dirty="0"/>
              <a:t>“Horton’s Arteritis”</a:t>
            </a:r>
            <a:endParaRPr lang="en-US" sz="3400" dirty="0"/>
          </a:p>
          <a:p>
            <a:endParaRPr lang="en-US" sz="3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18A934-2C92-3B42-5DE4-024AC7F86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1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36"/>
    </mc:Choice>
    <mc:Fallback>
      <p:transition spd="slow" advTm="28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1531</TotalTime>
  <Words>288</Words>
  <Application>Microsoft Office PowerPoint</Application>
  <PresentationFormat>Widescreen</PresentationFormat>
  <Paragraphs>50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Century Gothic</vt:lpstr>
      <vt:lpstr>Courier New</vt:lpstr>
      <vt:lpstr>Wingdings 2</vt:lpstr>
      <vt:lpstr>Quotable</vt:lpstr>
      <vt:lpstr>Atypical Vascular Disorders</vt:lpstr>
      <vt:lpstr>Subclavian Steal</vt:lpstr>
      <vt:lpstr>Subclavian Steal</vt:lpstr>
      <vt:lpstr>Subclavian Steal</vt:lpstr>
      <vt:lpstr>Subclavian Steal</vt:lpstr>
      <vt:lpstr>Takayasu’s Arteritis</vt:lpstr>
      <vt:lpstr>Takayasu’s Arteritis</vt:lpstr>
      <vt:lpstr>Takayasu’s Arteritis</vt:lpstr>
      <vt:lpstr>Temporal Arteritis</vt:lpstr>
      <vt:lpstr>Temporal Arteritis</vt:lpstr>
      <vt:lpstr>Temporal Arteritis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Atypical Vascular Disorders</dc:title>
  <dc:creator>Erb, Juliene</dc:creator>
  <cp:lastModifiedBy>Juliene Erb</cp:lastModifiedBy>
  <cp:revision>7</cp:revision>
  <dcterms:created xsi:type="dcterms:W3CDTF">2020-07-30T17:25:51Z</dcterms:created>
  <dcterms:modified xsi:type="dcterms:W3CDTF">2022-09-26T17:43:36Z</dcterms:modified>
</cp:coreProperties>
</file>