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05"/>
  </p:notesMasterIdLst>
  <p:sldIdLst>
    <p:sldId id="256" r:id="rId2"/>
    <p:sldId id="257" r:id="rId3"/>
    <p:sldId id="260" r:id="rId4"/>
    <p:sldId id="280" r:id="rId5"/>
    <p:sldId id="339" r:id="rId6"/>
    <p:sldId id="296" r:id="rId7"/>
    <p:sldId id="324" r:id="rId8"/>
    <p:sldId id="271" r:id="rId9"/>
    <p:sldId id="281" r:id="rId10"/>
    <p:sldId id="297" r:id="rId11"/>
    <p:sldId id="298" r:id="rId12"/>
    <p:sldId id="263" r:id="rId13"/>
    <p:sldId id="347" r:id="rId14"/>
    <p:sldId id="262" r:id="rId15"/>
    <p:sldId id="283" r:id="rId16"/>
    <p:sldId id="345" r:id="rId17"/>
    <p:sldId id="265" r:id="rId18"/>
    <p:sldId id="276" r:id="rId19"/>
    <p:sldId id="323" r:id="rId20"/>
    <p:sldId id="311" r:id="rId21"/>
    <p:sldId id="299" r:id="rId22"/>
    <p:sldId id="277" r:id="rId23"/>
    <p:sldId id="291" r:id="rId24"/>
    <p:sldId id="301" r:id="rId25"/>
    <p:sldId id="266" r:id="rId26"/>
    <p:sldId id="312" r:id="rId27"/>
    <p:sldId id="322" r:id="rId28"/>
    <p:sldId id="292" r:id="rId29"/>
    <p:sldId id="261" r:id="rId30"/>
    <p:sldId id="348" r:id="rId31"/>
    <p:sldId id="354" r:id="rId32"/>
    <p:sldId id="285" r:id="rId33"/>
    <p:sldId id="337" r:id="rId34"/>
    <p:sldId id="290" r:id="rId35"/>
    <p:sldId id="294" r:id="rId36"/>
    <p:sldId id="293" r:id="rId37"/>
    <p:sldId id="268" r:id="rId38"/>
    <p:sldId id="288" r:id="rId39"/>
    <p:sldId id="321" r:id="rId40"/>
    <p:sldId id="335" r:id="rId41"/>
    <p:sldId id="338" r:id="rId42"/>
    <p:sldId id="272" r:id="rId43"/>
    <p:sldId id="349" r:id="rId44"/>
    <p:sldId id="295" r:id="rId45"/>
    <p:sldId id="258" r:id="rId46"/>
    <p:sldId id="267" r:id="rId47"/>
    <p:sldId id="340" r:id="rId48"/>
    <p:sldId id="329" r:id="rId49"/>
    <p:sldId id="350" r:id="rId50"/>
    <p:sldId id="319" r:id="rId51"/>
    <p:sldId id="355" r:id="rId52"/>
    <p:sldId id="341" r:id="rId53"/>
    <p:sldId id="320" r:id="rId54"/>
    <p:sldId id="331" r:id="rId55"/>
    <p:sldId id="270" r:id="rId56"/>
    <p:sldId id="302" r:id="rId57"/>
    <p:sldId id="336" r:id="rId58"/>
    <p:sldId id="326" r:id="rId59"/>
    <p:sldId id="330" r:id="rId60"/>
    <p:sldId id="342" r:id="rId61"/>
    <p:sldId id="351" r:id="rId62"/>
    <p:sldId id="314" r:id="rId63"/>
    <p:sldId id="356" r:id="rId64"/>
    <p:sldId id="346" r:id="rId65"/>
    <p:sldId id="269" r:id="rId66"/>
    <p:sldId id="344" r:id="rId67"/>
    <p:sldId id="284" r:id="rId68"/>
    <p:sldId id="310" r:id="rId69"/>
    <p:sldId id="278" r:id="rId70"/>
    <p:sldId id="343" r:id="rId71"/>
    <p:sldId id="352" r:id="rId72"/>
    <p:sldId id="357" r:id="rId73"/>
    <p:sldId id="315" r:id="rId74"/>
    <p:sldId id="264" r:id="rId75"/>
    <p:sldId id="333" r:id="rId76"/>
    <p:sldId id="282" r:id="rId77"/>
    <p:sldId id="273" r:id="rId78"/>
    <p:sldId id="305" r:id="rId79"/>
    <p:sldId id="287" r:id="rId80"/>
    <p:sldId id="358" r:id="rId81"/>
    <p:sldId id="353" r:id="rId82"/>
    <p:sldId id="279" r:id="rId83"/>
    <p:sldId id="325" r:id="rId84"/>
    <p:sldId id="327" r:id="rId85"/>
    <p:sldId id="274" r:id="rId86"/>
    <p:sldId id="318" r:id="rId87"/>
    <p:sldId id="289" r:id="rId88"/>
    <p:sldId id="309" r:id="rId89"/>
    <p:sldId id="317" r:id="rId90"/>
    <p:sldId id="334" r:id="rId91"/>
    <p:sldId id="275" r:id="rId92"/>
    <p:sldId id="300" r:id="rId93"/>
    <p:sldId id="328" r:id="rId94"/>
    <p:sldId id="286" r:id="rId95"/>
    <p:sldId id="316" r:id="rId96"/>
    <p:sldId id="259" r:id="rId97"/>
    <p:sldId id="362" r:id="rId98"/>
    <p:sldId id="363" r:id="rId99"/>
    <p:sldId id="364" r:id="rId100"/>
    <p:sldId id="359" r:id="rId101"/>
    <p:sldId id="361" r:id="rId102"/>
    <p:sldId id="365" r:id="rId103"/>
    <p:sldId id="360" r:id="rId10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E89C1-17DA-48C4-AC75-0F249953BA7F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88B66-ECD9-42B2-BBAB-990691A0FC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A338C1-E496-4B3F-97F7-B8902AA3419A}" type="datetime1">
              <a:rPr lang="en-US" smtClean="0"/>
              <a:t>11/10/2022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644-DD14-4DE9-B064-1D276821781F}" type="datetime1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DE35231-A4E1-4519-B3B3-8F84C2BD09EC}" type="datetime1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239000" cy="1143000"/>
          </a:xfrm>
        </p:spPr>
        <p:txBody>
          <a:bodyPr/>
          <a:lstStyle>
            <a:lvl1pPr algn="ctr">
              <a:defRPr cap="none" baseline="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239000" cy="3560136"/>
          </a:xfrm>
        </p:spPr>
        <p:txBody>
          <a:bodyPr/>
          <a:lstStyle>
            <a:lvl1pPr algn="ctr">
              <a:buNone/>
              <a:defRPr/>
            </a:lvl1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92B0-CEF8-42D3-B9DE-1A4295A1D5D8}" type="datetime1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305800" y="62484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5E99B27-D73D-4D13-8E8E-850CD22DA00D}" type="slidenum">
              <a:rPr lang="en-US" smtClean="0">
                <a:solidFill>
                  <a:schemeClr val="bg1"/>
                </a:solidFill>
              </a:rPr>
              <a:t>‹#›</a:t>
            </a:fld>
            <a:r>
              <a:rPr lang="en-US" dirty="0">
                <a:solidFill>
                  <a:schemeClr val="bg1"/>
                </a:solidFill>
              </a:rPr>
              <a:t> of 103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02DCE2-162F-4BBD-8927-1EE37E6F86FD}" type="datetime1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150A0-9A2D-48FD-9954-A788095C8197}" type="datetime1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68AA-0971-4363-A097-97F593BA30A8}" type="datetime1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AB62-656D-4C0B-B685-D9FE179C7674}" type="datetime1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66F8DC-D55E-494D-A4F9-893B4EC3A5D7}" type="datetime1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F75E6-986B-4D88-93CF-111664E5FC45}" type="datetime1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92F3-BD52-40AF-A45B-4A42AACC69AC}" type="datetime1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6533E16-96AD-4903-A126-78C151950ACA}" type="datetime1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6CB9A78-3915-4C92-A38E-CED35A0C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Obstetrics II Final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an amniocentesis usually done?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90800"/>
            <a:ext cx="7239000" cy="3864936"/>
          </a:xfrm>
        </p:spPr>
        <p:txBody>
          <a:bodyPr>
            <a:normAutofit/>
          </a:bodyPr>
          <a:lstStyle/>
          <a:p>
            <a:r>
              <a:rPr lang="en-US" dirty="0"/>
              <a:t>15 – 18 weeks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How long does it take to get results?</a:t>
            </a:r>
          </a:p>
          <a:p>
            <a:endParaRPr lang="en-US" sz="2800" b="1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  <a:p>
            <a:r>
              <a:rPr lang="en-US" dirty="0"/>
              <a:t>1 – 3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do limbs start developing?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dirty="0"/>
              <a:t>Day 26 – 27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lethal skeletal dysplasia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 err="1"/>
              <a:t>Thanatophoric</a:t>
            </a:r>
            <a:r>
              <a:rPr lang="en-US" dirty="0"/>
              <a:t> dysplasia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76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condition is more prevalent in the Amish community?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Ellis-van </a:t>
            </a:r>
            <a:r>
              <a:rPr lang="en-US" dirty="0" err="1"/>
              <a:t>Creveld</a:t>
            </a:r>
            <a:r>
              <a:rPr lang="en-US" dirty="0"/>
              <a:t> syndrome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Describe the following terms: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200400"/>
            <a:ext cx="7239000" cy="2743200"/>
          </a:xfrm>
          <a:ln>
            <a:noFill/>
          </a:ln>
        </p:spPr>
        <p:txBody>
          <a:bodyPr numCol="2">
            <a:noAutofit/>
          </a:bodyPr>
          <a:lstStyle/>
          <a:p>
            <a:pPr algn="l"/>
            <a:r>
              <a:rPr lang="en-US" sz="2400" dirty="0" err="1"/>
              <a:t>Rhizomelia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r>
              <a:rPr lang="en-US" sz="2400" dirty="0" err="1"/>
              <a:t>Micromelia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r>
              <a:rPr lang="en-US" sz="2400" dirty="0" err="1"/>
              <a:t>Mesomelia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	</a:t>
            </a:r>
            <a:r>
              <a:rPr lang="en-US" sz="2400" dirty="0"/>
              <a:t>Shortening of prox bones</a:t>
            </a:r>
          </a:p>
          <a:p>
            <a:pPr algn="l"/>
            <a:r>
              <a:rPr lang="en-US" sz="2400" dirty="0"/>
              <a:t>	Shortening of entire extremity</a:t>
            </a:r>
          </a:p>
          <a:p>
            <a:pPr algn="l"/>
            <a:r>
              <a:rPr lang="en-US" sz="2400" dirty="0"/>
              <a:t>	Shortening of middle bones</a:t>
            </a:r>
            <a:endParaRPr lang="en-US" sz="2000" dirty="0"/>
          </a:p>
          <a:p>
            <a:pPr algn="l"/>
            <a:endParaRPr lang="en-US" sz="2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2971800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62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If faster results are required, what test can provide results within 24 hours?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962400"/>
            <a:ext cx="7239000" cy="2493336"/>
          </a:xfrm>
        </p:spPr>
        <p:txBody>
          <a:bodyPr>
            <a:normAutofit/>
          </a:bodyPr>
          <a:lstStyle/>
          <a:p>
            <a:r>
              <a:rPr lang="en-US" dirty="0"/>
              <a:t>FISH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14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Ventriculomegaly</a:t>
            </a:r>
            <a:r>
              <a:rPr lang="en-US" dirty="0"/>
              <a:t> is when the lateral ventricles measure greater than _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962400"/>
            <a:ext cx="7239000" cy="2493336"/>
          </a:xfrm>
        </p:spPr>
        <p:txBody>
          <a:bodyPr/>
          <a:lstStyle/>
          <a:p>
            <a:r>
              <a:rPr lang="en-US" dirty="0"/>
              <a:t>10 mm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stomach should be seen by…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14 – 16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Acrania</a:t>
            </a:r>
            <a:r>
              <a:rPr lang="en-US" dirty="0"/>
              <a:t> can be diagnosed as early as what week?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/>
          <a:lstStyle/>
          <a:p>
            <a:r>
              <a:rPr lang="en-US" dirty="0"/>
              <a:t>12</a:t>
            </a:r>
            <a:r>
              <a:rPr lang="en-US" baseline="30000" dirty="0"/>
              <a:t>th</a:t>
            </a:r>
            <a:r>
              <a:rPr lang="en-US" dirty="0"/>
              <a:t>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If non-immune </a:t>
            </a:r>
            <a:r>
              <a:rPr lang="en-US" dirty="0" err="1"/>
              <a:t>hydrops</a:t>
            </a:r>
            <a:r>
              <a:rPr lang="en-US" dirty="0"/>
              <a:t> is the result of cardiac tachyarrhythmia, heart rates range of _ are common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200 – 240 </a:t>
            </a:r>
            <a:r>
              <a:rPr lang="en-US" dirty="0" err="1"/>
              <a:t>bpm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When does the bowel normally </a:t>
            </a:r>
            <a:r>
              <a:rPr lang="en-US" dirty="0" err="1"/>
              <a:t>herniate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90800"/>
            <a:ext cx="7239000" cy="3864936"/>
          </a:xfrm>
        </p:spPr>
        <p:txBody>
          <a:bodyPr/>
          <a:lstStyle/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week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When should the bowel return by?</a:t>
            </a:r>
          </a:p>
          <a:p>
            <a:endParaRPr lang="en-US" dirty="0"/>
          </a:p>
          <a:p>
            <a:r>
              <a:rPr lang="en-US" dirty="0"/>
              <a:t>12</a:t>
            </a:r>
            <a:r>
              <a:rPr lang="en-US" baseline="30000" dirty="0"/>
              <a:t>th</a:t>
            </a:r>
            <a:r>
              <a:rPr lang="en-US" dirty="0"/>
              <a:t>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62: Fetal Anterior Abd Wall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67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Holoprosencephaly</a:t>
            </a:r>
            <a:r>
              <a:rPr lang="en-US" dirty="0"/>
              <a:t> should not be diagnosed until after the _ week, when the </a:t>
            </a:r>
            <a:r>
              <a:rPr lang="en-US" dirty="0" err="1"/>
              <a:t>falx</a:t>
            </a:r>
            <a:r>
              <a:rPr lang="en-US" dirty="0"/>
              <a:t> </a:t>
            </a:r>
            <a:r>
              <a:rPr lang="en-US" dirty="0" err="1"/>
              <a:t>cerebri</a:t>
            </a:r>
            <a:r>
              <a:rPr lang="en-US" dirty="0"/>
              <a:t> should have developed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038600"/>
            <a:ext cx="7239000" cy="2417136"/>
          </a:xfrm>
        </p:spPr>
        <p:txBody>
          <a:bodyPr/>
          <a:lstStyle/>
          <a:p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living embryo should be detected </a:t>
            </a:r>
            <a:r>
              <a:rPr lang="en-US" dirty="0" err="1"/>
              <a:t>transvaginally</a:t>
            </a:r>
            <a:r>
              <a:rPr lang="en-US" dirty="0"/>
              <a:t> by how many menstrual days?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/>
              <a:t>46 days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normal AFI range?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dirty="0"/>
              <a:t>8 – 22 cc</a:t>
            </a:r>
          </a:p>
          <a:p>
            <a:endParaRPr lang="en-US" sz="3200" dirty="0"/>
          </a:p>
          <a:p>
            <a:r>
              <a:rPr lang="en-US" sz="3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When is it considered </a:t>
            </a:r>
            <a:r>
              <a:rPr lang="en-US" sz="3800" b="1" dirty="0" err="1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oligo</a:t>
            </a:r>
            <a:r>
              <a:rPr lang="en-US" sz="38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?</a:t>
            </a:r>
          </a:p>
          <a:p>
            <a:endParaRPr lang="en-US" sz="2800" b="1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  <a:p>
            <a:r>
              <a:rPr lang="en-US" dirty="0"/>
              <a:t>&lt; 5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 &amp; Measurements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239000" cy="1981200"/>
          </a:xfrm>
        </p:spPr>
        <p:txBody>
          <a:bodyPr>
            <a:normAutofit/>
          </a:bodyPr>
          <a:lstStyle/>
          <a:p>
            <a:r>
              <a:rPr lang="en-US" dirty="0"/>
              <a:t>How big is a placenta in </a:t>
            </a:r>
            <a:r>
              <a:rPr lang="en-US" dirty="0" err="1"/>
              <a:t>placentamegaly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(weight &amp; thickness)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&gt; 600 g</a:t>
            </a:r>
          </a:p>
          <a:p>
            <a:r>
              <a:rPr lang="en-US" dirty="0"/>
              <a:t>&gt; 4 cm thick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MSAFP levels increase with gestational age and peak around _ weeks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>
            <a:normAutofit/>
          </a:bodyPr>
          <a:lstStyle/>
          <a:p>
            <a:r>
              <a:rPr lang="en-US" dirty="0"/>
              <a:t>15 – 18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Embryonic heart rate of &lt; _ during the first trimester often has a poor prognosis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/>
              <a:t>90 </a:t>
            </a:r>
            <a:r>
              <a:rPr lang="en-US" dirty="0" err="1"/>
              <a:t>bpm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Twins have a _ times greater chance of </a:t>
            </a:r>
            <a:r>
              <a:rPr lang="en-US" dirty="0" err="1"/>
              <a:t>perinatal</a:t>
            </a:r>
            <a:r>
              <a:rPr lang="en-US" dirty="0"/>
              <a:t> death than singleton fetuses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962400"/>
            <a:ext cx="7239000" cy="2493336"/>
          </a:xfrm>
        </p:spPr>
        <p:txBody>
          <a:bodyPr/>
          <a:lstStyle/>
          <a:p>
            <a:r>
              <a:rPr lang="en-US" dirty="0"/>
              <a:t>5x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How many chromosomes are in a normal </a:t>
            </a:r>
            <a:r>
              <a:rPr lang="en-US" sz="4000" dirty="0" err="1"/>
              <a:t>karyotype</a:t>
            </a:r>
            <a:r>
              <a:rPr lang="en-US" sz="4000" dirty="0"/>
              <a:t>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46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Spina</a:t>
            </a:r>
            <a:r>
              <a:rPr lang="en-US" dirty="0"/>
              <a:t> bifida occurs when the neural tube fails to close after what week?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percentage of placental </a:t>
            </a:r>
            <a:r>
              <a:rPr lang="en-US" dirty="0" err="1"/>
              <a:t>previa</a:t>
            </a:r>
            <a:r>
              <a:rPr lang="en-US" dirty="0"/>
              <a:t> is complete?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/>
              <a:t>20%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5240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Amniotic fluid volume increases until when?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/>
          <a:lstStyle/>
          <a:p>
            <a:r>
              <a:rPr lang="en-US" dirty="0"/>
              <a:t>34 – 38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Match the cellular division date range to the type of twins that will occur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743200"/>
          </a:xfrm>
          <a:ln>
            <a:noFill/>
          </a:ln>
        </p:spPr>
        <p:txBody>
          <a:bodyPr numCol="2">
            <a:normAutofit/>
          </a:bodyPr>
          <a:lstStyle/>
          <a:p>
            <a:pPr algn="l"/>
            <a:r>
              <a:rPr lang="en-US" sz="2400" dirty="0"/>
              <a:t>0 - 4</a:t>
            </a:r>
          </a:p>
          <a:p>
            <a:pPr algn="l"/>
            <a:r>
              <a:rPr lang="en-US" sz="2400" dirty="0"/>
              <a:t>4 – 8</a:t>
            </a:r>
          </a:p>
          <a:p>
            <a:pPr algn="l"/>
            <a:r>
              <a:rPr lang="en-US" sz="2400" dirty="0"/>
              <a:t>After 8</a:t>
            </a:r>
          </a:p>
          <a:p>
            <a:pPr algn="l"/>
            <a:r>
              <a:rPr lang="en-US" sz="2400" dirty="0"/>
              <a:t>After 13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	</a:t>
            </a:r>
          </a:p>
          <a:p>
            <a:pPr algn="l"/>
            <a:r>
              <a:rPr lang="en-US" sz="2000" dirty="0"/>
              <a:t>	</a:t>
            </a:r>
            <a:r>
              <a:rPr lang="en-US" sz="2400" dirty="0"/>
              <a:t>Di, </a:t>
            </a:r>
            <a:r>
              <a:rPr lang="en-US" sz="2400" dirty="0" err="1"/>
              <a:t>di</a:t>
            </a:r>
            <a:endParaRPr lang="en-US" sz="2400" dirty="0"/>
          </a:p>
          <a:p>
            <a:pPr algn="l"/>
            <a:r>
              <a:rPr lang="en-US" sz="2400" dirty="0"/>
              <a:t>	Mono, </a:t>
            </a:r>
            <a:r>
              <a:rPr lang="en-US" sz="2400" dirty="0" err="1"/>
              <a:t>di</a:t>
            </a:r>
            <a:endParaRPr lang="en-US" sz="2400" dirty="0"/>
          </a:p>
          <a:p>
            <a:pPr algn="l"/>
            <a:r>
              <a:rPr lang="en-US" sz="2400" dirty="0"/>
              <a:t>	Mono, mono</a:t>
            </a:r>
          </a:p>
          <a:p>
            <a:pPr algn="l"/>
            <a:r>
              <a:rPr lang="en-US" sz="2000" dirty="0"/>
              <a:t>	</a:t>
            </a:r>
            <a:r>
              <a:rPr lang="en-US" sz="2400" dirty="0"/>
              <a:t>Conjoined twins may result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352800"/>
            <a:ext cx="67056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Division day			    Type of Twin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3352800"/>
            <a:ext cx="0" cy="266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Cranium ossification  begins after what week?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9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Nuchal</a:t>
            </a:r>
            <a:r>
              <a:rPr lang="en-US" dirty="0"/>
              <a:t> translucency is done between what weeks?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11 – 14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Fetal gallbladder is seen after what week?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20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Renal pelvis of greater than _ is considered abnormal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10 mm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64: Fetal Urogenital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the two parameters for a fetus to be considered </a:t>
            </a:r>
            <a:r>
              <a:rPr lang="en-US" dirty="0" err="1"/>
              <a:t>macrosomic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&gt; 90</a:t>
            </a:r>
            <a:r>
              <a:rPr lang="en-US" baseline="30000" dirty="0"/>
              <a:t>th</a:t>
            </a:r>
            <a:r>
              <a:rPr lang="en-US" dirty="0"/>
              <a:t> percentile</a:t>
            </a:r>
          </a:p>
          <a:p>
            <a:r>
              <a:rPr lang="en-US" dirty="0"/>
              <a:t>&gt; 4000 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earliest a fetus is considered viable?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24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Daily fetal movements should be </a:t>
            </a:r>
            <a:r>
              <a:rPr lang="en-US" dirty="0" err="1"/>
              <a:t>percieved</a:t>
            </a:r>
            <a:r>
              <a:rPr lang="en-US" dirty="0"/>
              <a:t> by…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/>
              <a:t>16 – 20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discrepancies betweens twins do you NOT want to see with each of these measurements?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743200"/>
          </a:xfrm>
          <a:ln>
            <a:noFill/>
          </a:ln>
        </p:spPr>
        <p:txBody>
          <a:bodyPr numCol="2">
            <a:normAutofit/>
          </a:bodyPr>
          <a:lstStyle/>
          <a:p>
            <a:pPr algn="l"/>
            <a:r>
              <a:rPr lang="en-US" sz="2400" dirty="0"/>
              <a:t>EFW</a:t>
            </a:r>
          </a:p>
          <a:p>
            <a:pPr algn="l"/>
            <a:r>
              <a:rPr lang="en-US" sz="2400" dirty="0"/>
              <a:t>BPD</a:t>
            </a:r>
          </a:p>
          <a:p>
            <a:pPr algn="l"/>
            <a:r>
              <a:rPr lang="en-US" sz="2400" dirty="0"/>
              <a:t>AC</a:t>
            </a:r>
          </a:p>
          <a:p>
            <a:pPr algn="l"/>
            <a:r>
              <a:rPr lang="en-US" sz="2400" dirty="0"/>
              <a:t>FL</a:t>
            </a:r>
            <a:endParaRPr lang="en-US" sz="2000" dirty="0"/>
          </a:p>
          <a:p>
            <a:pPr algn="l"/>
            <a:r>
              <a:rPr lang="en-US" sz="2000" dirty="0"/>
              <a:t>	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	</a:t>
            </a:r>
            <a:r>
              <a:rPr lang="en-US" sz="2400" dirty="0"/>
              <a:t>&gt; 20%</a:t>
            </a:r>
          </a:p>
          <a:p>
            <a:pPr algn="l"/>
            <a:r>
              <a:rPr lang="en-US" sz="2400" dirty="0"/>
              <a:t>	</a:t>
            </a:r>
            <a:r>
              <a:rPr lang="en-US" sz="2400" u="sng" dirty="0"/>
              <a:t>&gt;</a:t>
            </a:r>
            <a:r>
              <a:rPr lang="en-US" sz="2400" dirty="0"/>
              <a:t> 6 mm</a:t>
            </a:r>
          </a:p>
          <a:p>
            <a:pPr algn="l"/>
            <a:r>
              <a:rPr lang="en-US" sz="2400" dirty="0"/>
              <a:t>	</a:t>
            </a:r>
            <a:r>
              <a:rPr lang="en-US" sz="2400" u="sng" dirty="0"/>
              <a:t>&gt;</a:t>
            </a:r>
            <a:r>
              <a:rPr lang="en-US" sz="2400" dirty="0"/>
              <a:t> 20 mm</a:t>
            </a:r>
          </a:p>
          <a:p>
            <a:pPr algn="l"/>
            <a:r>
              <a:rPr lang="en-US" sz="2000" dirty="0"/>
              <a:t>	</a:t>
            </a:r>
            <a:r>
              <a:rPr lang="en-US" sz="2400" u="sng" dirty="0"/>
              <a:t>&gt;</a:t>
            </a:r>
            <a:r>
              <a:rPr lang="en-US" sz="2400" dirty="0"/>
              <a:t> 5 mm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352800"/>
            <a:ext cx="67056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Fetal measurement		    Abnormal discrepancy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3352800"/>
            <a:ext cx="0" cy="266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Poly-</a:t>
            </a:r>
            <a:r>
              <a:rPr lang="en-US" dirty="0" err="1"/>
              <a:t>Oli</a:t>
            </a:r>
            <a:r>
              <a:rPr lang="en-US" dirty="0"/>
              <a:t> sequence usually manifests at _ weeks gestation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/>
          <a:lstStyle/>
          <a:p>
            <a:r>
              <a:rPr lang="en-US" dirty="0"/>
              <a:t>16 – 26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 thick does the </a:t>
            </a:r>
            <a:r>
              <a:rPr lang="en-US" dirty="0" err="1"/>
              <a:t>nuchal</a:t>
            </a:r>
            <a:r>
              <a:rPr lang="en-US" dirty="0"/>
              <a:t> fold need to be to be considered </a:t>
            </a:r>
            <a:r>
              <a:rPr lang="en-US" dirty="0" err="1"/>
              <a:t>nuchal</a:t>
            </a:r>
            <a:r>
              <a:rPr lang="en-US" dirty="0"/>
              <a:t> thickening?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962400"/>
            <a:ext cx="7239000" cy="2493336"/>
          </a:xfrm>
        </p:spPr>
        <p:txBody>
          <a:bodyPr/>
          <a:lstStyle/>
          <a:p>
            <a:r>
              <a:rPr lang="en-US" dirty="0"/>
              <a:t>&gt; 3 mm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Premature labor is before _ weeks gestation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37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Fetal swallowing &amp; production of urine begin when?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8 – 11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targeted ultrasound is usually done between what weeks?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18 – 20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Chorionic plexus cysts often resolve by how many weeks?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22 – 26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60: Fetal Neural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Fetal breathing must be sustained for at least _ sec during a _ minute span to count during a biophysical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114800"/>
            <a:ext cx="7239000" cy="2340936"/>
          </a:xfrm>
        </p:spPr>
        <p:txBody>
          <a:bodyPr/>
          <a:lstStyle/>
          <a:p>
            <a:r>
              <a:rPr lang="en-US" dirty="0"/>
              <a:t>20 sec</a:t>
            </a:r>
          </a:p>
          <a:p>
            <a:r>
              <a:rPr lang="en-US" dirty="0"/>
              <a:t>20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Approximately 10% of maternal deaths are related to what?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819400"/>
            <a:ext cx="7239000" cy="3636336"/>
          </a:xfrm>
        </p:spPr>
        <p:txBody>
          <a:bodyPr>
            <a:normAutofit/>
          </a:bodyPr>
          <a:lstStyle/>
          <a:p>
            <a:r>
              <a:rPr lang="en-US" dirty="0"/>
              <a:t>Ectopic pregnancy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What percentage occurs in the fallopian tubes?</a:t>
            </a:r>
          </a:p>
          <a:p>
            <a:endParaRPr lang="en-US" dirty="0"/>
          </a:p>
          <a:p>
            <a:r>
              <a:rPr lang="en-US" dirty="0"/>
              <a:t>95%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2" uiExpand="1" build="p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When does peristalsis start?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352800"/>
            <a:ext cx="7239000" cy="3102936"/>
          </a:xfrm>
        </p:spPr>
        <p:txBody>
          <a:bodyPr/>
          <a:lstStyle/>
          <a:p>
            <a:r>
              <a:rPr lang="en-US" dirty="0"/>
              <a:t>After 27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equation for figuring out cephalic index?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u="sng" dirty="0"/>
              <a:t>BPD</a:t>
            </a:r>
            <a:r>
              <a:rPr lang="en-US" dirty="0"/>
              <a:t> x 100</a:t>
            </a:r>
          </a:p>
          <a:p>
            <a:pPr algn="l"/>
            <a:r>
              <a:rPr lang="en-US" dirty="0"/>
              <a:t>				OFD</a:t>
            </a:r>
          </a:p>
          <a:p>
            <a:pPr algn="l"/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What is the normal range?</a:t>
            </a:r>
          </a:p>
          <a:p>
            <a:endParaRPr lang="en-US" dirty="0"/>
          </a:p>
          <a:p>
            <a:r>
              <a:rPr lang="en-US" dirty="0"/>
              <a:t>75% - 85%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Commons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One of the most common abnormalities seen in the first trimester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Cystic </a:t>
            </a:r>
            <a:r>
              <a:rPr lang="en-US" dirty="0" err="1"/>
              <a:t>hygroma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Pulmonary </a:t>
            </a:r>
            <a:r>
              <a:rPr lang="en-US" dirty="0" err="1"/>
              <a:t>hypoplasia</a:t>
            </a:r>
            <a:r>
              <a:rPr lang="en-US" dirty="0"/>
              <a:t> most commonly occurs from prolonged _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 err="1"/>
              <a:t>Oligohydramnios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Most common neck mass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Cystic </a:t>
            </a:r>
            <a:r>
              <a:rPr lang="en-US" dirty="0" err="1"/>
              <a:t>hygroma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59: Fetal Face &amp; Neck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</a:t>
            </a:r>
            <a:r>
              <a:rPr lang="en-US" dirty="0" err="1"/>
              <a:t>midgut</a:t>
            </a:r>
            <a:r>
              <a:rPr lang="en-US" dirty="0"/>
              <a:t> malformation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 err="1"/>
              <a:t>Meckel’s</a:t>
            </a:r>
            <a:r>
              <a:rPr lang="en-US" dirty="0"/>
              <a:t> </a:t>
            </a:r>
            <a:r>
              <a:rPr lang="en-US" dirty="0" err="1"/>
              <a:t>diverticulum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normal range for cardiac axis?</a:t>
            </a:r>
            <a:br>
              <a:rPr lang="en-US" dirty="0"/>
            </a:br>
            <a:r>
              <a:rPr lang="en-US" dirty="0"/>
              <a:t>(degrees)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>
            <a:normAutofit/>
          </a:bodyPr>
          <a:lstStyle/>
          <a:p>
            <a:r>
              <a:rPr lang="en-US" dirty="0"/>
              <a:t>22⁰ - 75⁰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most common placental tumor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dirty="0" err="1"/>
              <a:t>Chorioangioma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neonatal abdominal mass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81400"/>
            <a:ext cx="7239000" cy="2874336"/>
          </a:xfrm>
        </p:spPr>
        <p:txBody>
          <a:bodyPr/>
          <a:lstStyle/>
          <a:p>
            <a:r>
              <a:rPr lang="en-US" dirty="0" err="1"/>
              <a:t>Multicystic</a:t>
            </a:r>
            <a:r>
              <a:rPr lang="en-US" dirty="0"/>
              <a:t> dysplastic kidney disease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64: Fetal Urogenital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lung cyst detected prenatally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 err="1"/>
              <a:t>Bronchogenic</a:t>
            </a:r>
            <a:r>
              <a:rPr lang="en-US" dirty="0"/>
              <a:t> cysts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Early in gestation, what is the major source of amniotic fluid?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Amnion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/>
          </a:bodyPr>
          <a:lstStyle/>
          <a:p>
            <a:r>
              <a:rPr lang="en-US" sz="3600" dirty="0"/>
              <a:t>Most common neural tube defect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Anencephaly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60: Fetal Neural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Most common ovarian mass seen in the first trimester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895600"/>
            <a:ext cx="7239000" cy="3560136"/>
          </a:xfrm>
        </p:spPr>
        <p:txBody>
          <a:bodyPr/>
          <a:lstStyle/>
          <a:p>
            <a:r>
              <a:rPr lang="en-US" dirty="0"/>
              <a:t>Corpus </a:t>
            </a:r>
            <a:r>
              <a:rPr lang="en-US" dirty="0" err="1"/>
              <a:t>luteum</a:t>
            </a:r>
            <a:r>
              <a:rPr lang="en-US" dirty="0"/>
              <a:t> cyst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When does it typically disappear?</a:t>
            </a:r>
          </a:p>
          <a:p>
            <a:endParaRPr lang="en-US" dirty="0"/>
          </a:p>
          <a:p>
            <a:r>
              <a:rPr lang="en-US" dirty="0"/>
              <a:t>16 – 18 weeks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What is one of the most common </a:t>
            </a:r>
            <a:r>
              <a:rPr lang="en-US" sz="4000" dirty="0" err="1"/>
              <a:t>aneuploid</a:t>
            </a:r>
            <a:r>
              <a:rPr lang="en-US" sz="4000" dirty="0"/>
              <a:t> conditions?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Trisomy 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One of the most important determinants for fetal viability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Pulmonary development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The primary finding of </a:t>
            </a:r>
            <a:r>
              <a:rPr lang="en-US" sz="4000" dirty="0" err="1"/>
              <a:t>frontonasal</a:t>
            </a:r>
            <a:r>
              <a:rPr lang="en-US" sz="4000" dirty="0"/>
              <a:t> dysplasia is what?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 err="1"/>
              <a:t>Hypertelorism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59: Fetal Face &amp; Neck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Most common cystic </a:t>
            </a:r>
            <a:r>
              <a:rPr lang="en-US" sz="4000" dirty="0" err="1"/>
              <a:t>hygroma</a:t>
            </a:r>
            <a:r>
              <a:rPr lang="en-US" sz="4000" dirty="0"/>
              <a:t> 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Posterior neck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59: Fetal Face &amp; Neck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is chorionic </a:t>
            </a:r>
            <a:r>
              <a:rPr lang="en-US" dirty="0" err="1"/>
              <a:t>villus</a:t>
            </a:r>
            <a:r>
              <a:rPr lang="en-US" dirty="0"/>
              <a:t> sampling done?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3941136"/>
          </a:xfrm>
        </p:spPr>
        <p:txBody>
          <a:bodyPr/>
          <a:lstStyle/>
          <a:p>
            <a:r>
              <a:rPr lang="en-US" dirty="0"/>
              <a:t>10 – 12 weeks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How long does it take to get results?</a:t>
            </a:r>
          </a:p>
          <a:p>
            <a:endParaRPr lang="en-US" sz="1200" b="1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  <a:p>
            <a:r>
              <a:rPr lang="en-US" dirty="0"/>
              <a:t>Within 1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/>
          </a:bodyPr>
          <a:lstStyle/>
          <a:p>
            <a:r>
              <a:rPr lang="en-US" sz="3600" dirty="0"/>
              <a:t>Most common reason for hydrothorax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 err="1"/>
              <a:t>Chylothorax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liver tumor in infancy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 err="1"/>
              <a:t>Hemangioendothelioma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cause of intrauterine infections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/>
          <a:lstStyle/>
          <a:p>
            <a:r>
              <a:rPr lang="en-US" dirty="0" err="1"/>
              <a:t>Migrational</a:t>
            </a:r>
            <a:r>
              <a:rPr lang="en-US" dirty="0"/>
              <a:t> vaginal bacteria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renal cystic disease in kids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/>
          <a:lstStyle/>
          <a:p>
            <a:r>
              <a:rPr lang="en-US" dirty="0" err="1"/>
              <a:t>Multicystic</a:t>
            </a:r>
            <a:r>
              <a:rPr lang="en-US" dirty="0"/>
              <a:t> dysplastic kidney disease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5240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64: Fetal Urogenital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38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_ side of the body is 3x more likely to be affected by limb-body wall complex than the other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038600"/>
            <a:ext cx="7239000" cy="2417136"/>
          </a:xfrm>
        </p:spPr>
        <p:txBody>
          <a:bodyPr/>
          <a:lstStyle/>
          <a:p>
            <a:r>
              <a:rPr lang="en-US" dirty="0"/>
              <a:t>Left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62: Fetal Anterior Abd Wall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67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Cystic </a:t>
            </a:r>
            <a:r>
              <a:rPr lang="en-US" dirty="0" err="1"/>
              <a:t>hygromas</a:t>
            </a:r>
            <a:r>
              <a:rPr lang="en-US" dirty="0"/>
              <a:t> visualized in the 2</a:t>
            </a:r>
            <a:r>
              <a:rPr lang="en-US" baseline="30000" dirty="0"/>
              <a:t>nd</a:t>
            </a:r>
            <a:r>
              <a:rPr lang="en-US" dirty="0"/>
              <a:t> &amp; 3</a:t>
            </a:r>
            <a:r>
              <a:rPr lang="en-US" baseline="30000" dirty="0"/>
              <a:t>rd</a:t>
            </a:r>
            <a:r>
              <a:rPr lang="en-US" dirty="0"/>
              <a:t> trimesters are most commonly associated with what </a:t>
            </a:r>
            <a:r>
              <a:rPr lang="en-US" dirty="0" err="1"/>
              <a:t>karyotype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343400"/>
            <a:ext cx="7239000" cy="2112336"/>
          </a:xfrm>
        </p:spPr>
        <p:txBody>
          <a:bodyPr/>
          <a:lstStyle/>
          <a:p>
            <a:r>
              <a:rPr lang="en-US" dirty="0"/>
              <a:t>Turner’s syndrome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location for congenital bronchial </a:t>
            </a:r>
            <a:r>
              <a:rPr lang="en-US" dirty="0" err="1"/>
              <a:t>atresia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Left upper lobe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Main cause for 3</a:t>
            </a:r>
            <a:r>
              <a:rPr lang="en-US" baseline="30000" dirty="0"/>
              <a:t>rd</a:t>
            </a:r>
            <a:r>
              <a:rPr lang="en-US" dirty="0"/>
              <a:t> trimester bleeding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Placenta </a:t>
            </a:r>
            <a:r>
              <a:rPr lang="en-US" dirty="0" err="1"/>
              <a:t>previa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819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Of the four most common congenital anomalies, which is not known for marked retardation in survivors?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343400"/>
            <a:ext cx="7239000" cy="2112336"/>
          </a:xfrm>
        </p:spPr>
        <p:txBody>
          <a:bodyPr>
            <a:normAutofit/>
          </a:bodyPr>
          <a:lstStyle/>
          <a:p>
            <a:r>
              <a:rPr lang="en-US" dirty="0"/>
              <a:t>Turner’s syndrome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cause of bleeding in first trimester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 err="1"/>
              <a:t>Subchorionic</a:t>
            </a:r>
            <a:r>
              <a:rPr lang="en-US" dirty="0"/>
              <a:t> hemorrhage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normal amniotic single pocket measurement range?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2 – 8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type of diaphragmatic hernia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Posterior/Lateral (</a:t>
            </a:r>
            <a:r>
              <a:rPr lang="en-US" dirty="0" err="1"/>
              <a:t>Bochdalek</a:t>
            </a:r>
            <a:r>
              <a:rPr lang="en-US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61: Fetal Thorax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In its most common form, esophageal </a:t>
            </a:r>
            <a:r>
              <a:rPr lang="en-US" dirty="0" err="1"/>
              <a:t>atresia</a:t>
            </a:r>
            <a:r>
              <a:rPr lang="en-US" dirty="0"/>
              <a:t> occurs in conjunction with what?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 err="1"/>
              <a:t>Tracheoesophageal</a:t>
            </a:r>
            <a:r>
              <a:rPr lang="en-US" dirty="0"/>
              <a:t> fistula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common fetal anomaly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124200"/>
            <a:ext cx="7239000" cy="3331536"/>
          </a:xfrm>
        </p:spPr>
        <p:txBody>
          <a:bodyPr/>
          <a:lstStyle/>
          <a:p>
            <a:r>
              <a:rPr lang="en-US" dirty="0" err="1"/>
              <a:t>Hydronephrosis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64: Fetal Urogenital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cause of </a:t>
            </a:r>
            <a:r>
              <a:rPr lang="en-US" dirty="0" err="1"/>
              <a:t>placentomegaly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Maternal diabetes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most serious form of </a:t>
            </a:r>
            <a:r>
              <a:rPr lang="en-US" dirty="0" err="1"/>
              <a:t>holoprosencephaly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 err="1"/>
              <a:t>Alobar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location of </a:t>
            </a:r>
            <a:r>
              <a:rPr lang="en-US" dirty="0" err="1"/>
              <a:t>cephalocele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Occipital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60: Fetal Neural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cause of </a:t>
            </a:r>
            <a:r>
              <a:rPr lang="en-US" dirty="0" err="1"/>
              <a:t>nonimmune</a:t>
            </a:r>
            <a:r>
              <a:rPr lang="en-US" dirty="0"/>
              <a:t> </a:t>
            </a:r>
            <a:r>
              <a:rPr lang="en-US" dirty="0" err="1"/>
              <a:t>hydrops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Cardiovascular lesions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most common clinical finding with ectopic pregnancy?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Pelvic pain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most common chromosomal syndrome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Trisomy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fetal syndrome is seen almost exclusively in diabetics?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Caudal regression syndrome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Fibroids may be differentiated from </a:t>
            </a:r>
            <a:r>
              <a:rPr lang="en-US" dirty="0" err="1"/>
              <a:t>Braxon</a:t>
            </a:r>
            <a:r>
              <a:rPr lang="en-US" dirty="0"/>
              <a:t>-Hicks contractions by observing over _ minutes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/>
              <a:t>20 – 30 minutes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764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Most common urethral anomaly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/>
              <a:t>Posterior Urethral valve obstruction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64: Fetal Urogenital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anomaly seen with esophageal </a:t>
            </a:r>
            <a:r>
              <a:rPr lang="en-US" dirty="0" err="1"/>
              <a:t>atresia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429000"/>
            <a:ext cx="7239000" cy="3026736"/>
          </a:xfrm>
        </p:spPr>
        <p:txBody>
          <a:bodyPr/>
          <a:lstStyle/>
          <a:p>
            <a:r>
              <a:rPr lang="en-US" dirty="0" err="1"/>
              <a:t>Anorectal</a:t>
            </a:r>
            <a:r>
              <a:rPr lang="en-US" dirty="0"/>
              <a:t> </a:t>
            </a:r>
            <a:r>
              <a:rPr lang="en-US" dirty="0" err="1"/>
              <a:t>atresia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63: Fetal Abdomen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5" grpId="1" build="p"/>
      <p:bldP spid="6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828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For each of the following, would the hCG levels be elevated or decreased compared to normal?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43200"/>
          </a:xfrm>
          <a:ln>
            <a:noFill/>
          </a:ln>
        </p:spPr>
        <p:txBody>
          <a:bodyPr numCol="2">
            <a:normAutofit/>
          </a:bodyPr>
          <a:lstStyle/>
          <a:p>
            <a:pPr algn="l"/>
            <a:r>
              <a:rPr lang="en-US" sz="2400" dirty="0"/>
              <a:t>Ectopic pregnancy</a:t>
            </a:r>
          </a:p>
          <a:p>
            <a:pPr algn="l"/>
            <a:r>
              <a:rPr lang="en-US" sz="2400" dirty="0" err="1"/>
              <a:t>Anembryonic</a:t>
            </a:r>
            <a:r>
              <a:rPr lang="en-US" sz="2400" dirty="0"/>
              <a:t> pregnancy</a:t>
            </a:r>
          </a:p>
          <a:p>
            <a:pPr algn="l"/>
            <a:r>
              <a:rPr lang="en-US" sz="2400" dirty="0"/>
              <a:t>Miscarriage</a:t>
            </a:r>
          </a:p>
          <a:p>
            <a:pPr algn="l"/>
            <a:r>
              <a:rPr lang="en-US" sz="2400" dirty="0"/>
              <a:t>Twin pregnancy</a:t>
            </a:r>
          </a:p>
          <a:p>
            <a:pPr algn="l"/>
            <a:r>
              <a:rPr lang="en-US" sz="2400" dirty="0" err="1"/>
              <a:t>Trophoblastic</a:t>
            </a:r>
            <a:r>
              <a:rPr lang="en-US" sz="2400" dirty="0"/>
              <a:t> disease</a:t>
            </a:r>
          </a:p>
          <a:p>
            <a:pPr algn="l"/>
            <a:r>
              <a:rPr lang="en-US" sz="2000" dirty="0"/>
              <a:t>	</a:t>
            </a:r>
          </a:p>
          <a:p>
            <a:pPr algn="l"/>
            <a:r>
              <a:rPr lang="en-US" sz="2000" dirty="0"/>
              <a:t>	</a:t>
            </a:r>
            <a:r>
              <a:rPr lang="en-US" sz="2400" dirty="0"/>
              <a:t>Decreased</a:t>
            </a:r>
          </a:p>
          <a:p>
            <a:pPr algn="l"/>
            <a:r>
              <a:rPr lang="en-US" sz="2400" dirty="0"/>
              <a:t>	Decreased</a:t>
            </a:r>
          </a:p>
          <a:p>
            <a:pPr algn="l"/>
            <a:r>
              <a:rPr lang="en-US" sz="2400" dirty="0"/>
              <a:t>	Decreased</a:t>
            </a:r>
          </a:p>
          <a:p>
            <a:pPr algn="l"/>
            <a:r>
              <a:rPr lang="en-US" sz="2400" dirty="0"/>
              <a:t>	Increased</a:t>
            </a:r>
          </a:p>
          <a:p>
            <a:pPr algn="l"/>
            <a:r>
              <a:rPr lang="en-US" sz="2000" dirty="0"/>
              <a:t>	</a:t>
            </a:r>
            <a:r>
              <a:rPr lang="en-US" sz="2400" dirty="0"/>
              <a:t>Markedly increased</a:t>
            </a:r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3581400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Common site for early </a:t>
            </a:r>
            <a:r>
              <a:rPr lang="en-US" dirty="0" err="1"/>
              <a:t>hydrops</a:t>
            </a:r>
            <a:r>
              <a:rPr lang="en-US" dirty="0"/>
              <a:t> fluid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Umbilical cord insertion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58: Amniotic fluid &amp; Fetal Membranes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Most common congenital anomaly of the face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Cleft lip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59: Fetal Face &amp; Neck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most precise correlation in diagnosing an ectopic pregnancy?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86200"/>
            <a:ext cx="7239000" cy="2569536"/>
          </a:xfrm>
        </p:spPr>
        <p:txBody>
          <a:bodyPr/>
          <a:lstStyle/>
          <a:p>
            <a:r>
              <a:rPr lang="en-US" dirty="0" err="1"/>
              <a:t>Adnexal</a:t>
            </a:r>
            <a:r>
              <a:rPr lang="en-US" dirty="0"/>
              <a:t> mass &amp; free fluid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764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/>
              <a:t>Most common placental tumor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Gestational </a:t>
            </a:r>
            <a:r>
              <a:rPr lang="en-US" dirty="0" err="1"/>
              <a:t>trophoblastic</a:t>
            </a:r>
            <a:r>
              <a:rPr lang="en-US" dirty="0"/>
              <a:t> disease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cause of spontaneous abortion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Genetic abnormalities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What is the most common finding in Turner’s syndrome?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Cystic </a:t>
            </a:r>
            <a:r>
              <a:rPr lang="en-US" dirty="0" err="1"/>
              <a:t>hygroma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type of abruption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/>
          <a:lstStyle/>
          <a:p>
            <a:r>
              <a:rPr lang="en-US" dirty="0"/>
              <a:t>Marginal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Advanced maternal age refers to a patient who will be _ years or older at delivery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/>
              <a:t>35 years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95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most common open neural tube defect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819400"/>
            <a:ext cx="7239000" cy="3636336"/>
          </a:xfrm>
        </p:spPr>
        <p:txBody>
          <a:bodyPr/>
          <a:lstStyle/>
          <a:p>
            <a:r>
              <a:rPr lang="en-US" dirty="0" err="1"/>
              <a:t>Spina</a:t>
            </a:r>
            <a:r>
              <a:rPr lang="en-US" dirty="0"/>
              <a:t> bifida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34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Most common location</a:t>
            </a:r>
          </a:p>
          <a:p>
            <a:r>
              <a:rPr lang="en-US" dirty="0"/>
              <a:t>Lumbar/sacral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60: Fetal Neural Axis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14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considered the most life-threatening location for an ectopic pregnancy?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114800"/>
            <a:ext cx="7239000" cy="2340936"/>
          </a:xfrm>
        </p:spPr>
        <p:txBody>
          <a:bodyPr/>
          <a:lstStyle/>
          <a:p>
            <a:r>
              <a:rPr lang="en-US" dirty="0"/>
              <a:t>Interstitial/</a:t>
            </a:r>
            <a:r>
              <a:rPr lang="en-US" dirty="0" err="1"/>
              <a:t>Cornual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50: 1</a:t>
            </a:r>
            <a:r>
              <a:rPr lang="en-US" sz="4000" baseline="30000" dirty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Trimester Complications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What are the markers tested in a quadruple screen?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AFP</a:t>
            </a:r>
          </a:p>
          <a:p>
            <a:r>
              <a:rPr lang="en-US" dirty="0"/>
              <a:t>hCG</a:t>
            </a:r>
          </a:p>
          <a:p>
            <a:r>
              <a:rPr lang="en-US" dirty="0" err="1"/>
              <a:t>Unconjugated</a:t>
            </a:r>
            <a:r>
              <a:rPr lang="en-US" dirty="0"/>
              <a:t> </a:t>
            </a:r>
            <a:r>
              <a:rPr lang="en-US" dirty="0" err="1"/>
              <a:t>estriol</a:t>
            </a:r>
            <a:endParaRPr lang="en-US" dirty="0"/>
          </a:p>
          <a:p>
            <a:r>
              <a:rPr lang="en-US" dirty="0" err="1"/>
              <a:t>Dimeric</a:t>
            </a:r>
            <a:r>
              <a:rPr lang="en-US" dirty="0"/>
              <a:t> </a:t>
            </a:r>
            <a:r>
              <a:rPr lang="en-US" dirty="0" err="1"/>
              <a:t>inhibin</a:t>
            </a:r>
            <a:r>
              <a:rPr lang="en-US" dirty="0"/>
              <a:t>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55: Congenital Anomalies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5" grpId="1" uiExpand="1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What ethnicity is cleft lip most common?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7239000" cy="2950536"/>
          </a:xfrm>
        </p:spPr>
        <p:txBody>
          <a:bodyPr>
            <a:normAutofit/>
          </a:bodyPr>
          <a:lstStyle/>
          <a:p>
            <a:r>
              <a:rPr lang="en-US" dirty="0"/>
              <a:t>Native Americans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59: Fetal Face &amp; Neck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two most common cardiac problems in a diabetic fetus are…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Transposition of the great arteries</a:t>
            </a:r>
          </a:p>
          <a:p>
            <a:r>
              <a:rPr lang="en-US" dirty="0" err="1"/>
              <a:t>Tetralogy</a:t>
            </a:r>
            <a:r>
              <a:rPr lang="en-US" dirty="0"/>
              <a:t> of </a:t>
            </a:r>
            <a:r>
              <a:rPr lang="en-US" dirty="0" err="1"/>
              <a:t>Fallot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54: U/S &amp; High-risk Pregnancy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5" grpId="1" uiExpand="1" build="p"/>
      <p:bldP spid="6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33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risk factor of placental abruption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733800"/>
            <a:ext cx="7239000" cy="2721936"/>
          </a:xfrm>
        </p:spPr>
        <p:txBody>
          <a:bodyPr/>
          <a:lstStyle/>
          <a:p>
            <a:r>
              <a:rPr lang="en-US" dirty="0"/>
              <a:t>Hypertension (preeclampsia)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56: Placenta Pathology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Skeletal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Most common non-lethal skeletal dysplasia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962400"/>
            <a:ext cx="7239000" cy="2493336"/>
          </a:xfrm>
        </p:spPr>
        <p:txBody>
          <a:bodyPr/>
          <a:lstStyle/>
          <a:p>
            <a:r>
              <a:rPr lang="en-US" dirty="0" err="1"/>
              <a:t>Achondroplasia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condition is associated with the “hitchhiker thumb”?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657600"/>
            <a:ext cx="7239000" cy="2798136"/>
          </a:xfrm>
        </p:spPr>
        <p:txBody>
          <a:bodyPr/>
          <a:lstStyle/>
          <a:p>
            <a:r>
              <a:rPr lang="en-US" dirty="0"/>
              <a:t>Diastrophic dysplasia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Asphyxiating thoracic dysplasia is also known as…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7239000" cy="2645736"/>
          </a:xfrm>
        </p:spPr>
        <p:txBody>
          <a:bodyPr/>
          <a:lstStyle/>
          <a:p>
            <a:r>
              <a:rPr lang="en-US" dirty="0" err="1"/>
              <a:t>Jeune’s</a:t>
            </a:r>
            <a:r>
              <a:rPr lang="en-US" dirty="0"/>
              <a:t> syndrome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16002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Chapter 65: Fetal Skeleton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1858</TotalTime>
  <Words>1995</Words>
  <Application>Microsoft Office PowerPoint</Application>
  <PresentationFormat>On-screen Show (4:3)</PresentationFormat>
  <Paragraphs>386</Paragraphs>
  <Slides>103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8" baseType="lpstr">
      <vt:lpstr>Calibri</vt:lpstr>
      <vt:lpstr>Trebuchet MS</vt:lpstr>
      <vt:lpstr>Wingdings</vt:lpstr>
      <vt:lpstr>Wingdings 2</vt:lpstr>
      <vt:lpstr>Opulent</vt:lpstr>
      <vt:lpstr>Obstetrics II Final Review</vt:lpstr>
      <vt:lpstr>Numbers &amp; Measurements</vt:lpstr>
      <vt:lpstr>Nuchal translucency is done between what weeks?</vt:lpstr>
      <vt:lpstr>A targeted ultrasound is usually done between what weeks?</vt:lpstr>
      <vt:lpstr>What is the normal range for cardiac axis? (degrees)</vt:lpstr>
      <vt:lpstr>When is chorionic villus sampling done?</vt:lpstr>
      <vt:lpstr>What is the normal amniotic single pocket measurement range?</vt:lpstr>
      <vt:lpstr>Fibroids may be differentiated from Braxon-Hicks contractions by observing over _ minutes</vt:lpstr>
      <vt:lpstr>Advanced maternal age refers to a patient who will be _ years or older at delivery</vt:lpstr>
      <vt:lpstr>When is an amniocentesis usually done?</vt:lpstr>
      <vt:lpstr>If faster results are required, what test can provide results within 24 hours?</vt:lpstr>
      <vt:lpstr>Ventriculomegaly is when the lateral ventricles measure greater than _</vt:lpstr>
      <vt:lpstr>The stomach should be seen by…</vt:lpstr>
      <vt:lpstr>Acrania can be diagnosed as early as what week?</vt:lpstr>
      <vt:lpstr>If non-immune hydrops is the result of cardiac tachyarrhythmia, heart rates range of _ are common</vt:lpstr>
      <vt:lpstr>When does the bowel normally herniate?</vt:lpstr>
      <vt:lpstr>Holoprosencephaly should not be diagnosed until after the _ week, when the falx cerebri should have developed</vt:lpstr>
      <vt:lpstr>A living embryo should be detected transvaginally by how many menstrual days?</vt:lpstr>
      <vt:lpstr>What is the normal AFI range?</vt:lpstr>
      <vt:lpstr>How big is a placenta in placentamegaly? (weight &amp; thickness)</vt:lpstr>
      <vt:lpstr>MSAFP levels increase with gestational age and peak around _ weeks</vt:lpstr>
      <vt:lpstr>Embryonic heart rate of &lt; _ during the first trimester often has a poor prognosis</vt:lpstr>
      <vt:lpstr>Twins have a _ times greater chance of perinatal death than singleton fetuses</vt:lpstr>
      <vt:lpstr>How many chromosomes are in a normal karyotype?</vt:lpstr>
      <vt:lpstr>Spina bifida occurs when the neural tube fails to close after what week?</vt:lpstr>
      <vt:lpstr>What percentage of placental previa is complete?</vt:lpstr>
      <vt:lpstr>Amniotic fluid volume increases until when?</vt:lpstr>
      <vt:lpstr>Match the cellular division date range to the type of twins that will occur</vt:lpstr>
      <vt:lpstr>Cranium ossification  begins after what week?</vt:lpstr>
      <vt:lpstr>Fetal gallbladder is seen after what week?</vt:lpstr>
      <vt:lpstr>Renal pelvis of greater than _ is considered abnormal</vt:lpstr>
      <vt:lpstr>What are the two parameters for a fetus to be considered macrosomic?</vt:lpstr>
      <vt:lpstr>What is the earliest a fetus is considered viable?</vt:lpstr>
      <vt:lpstr>Daily fetal movements should be percieved by…</vt:lpstr>
      <vt:lpstr>What discrepancies betweens twins do you NOT want to see with each of these measurements? </vt:lpstr>
      <vt:lpstr>Poly-Oli sequence usually manifests at _ weeks gestation</vt:lpstr>
      <vt:lpstr>How thick does the nuchal fold need to be to be considered nuchal thickening?</vt:lpstr>
      <vt:lpstr>Premature labor is before _ weeks gestation</vt:lpstr>
      <vt:lpstr>Fetal swallowing &amp; production of urine begin when?</vt:lpstr>
      <vt:lpstr>Chorionic plexus cysts often resolve by how many weeks?</vt:lpstr>
      <vt:lpstr>Fetal breathing must be sustained for at least _ sec during a _ minute span to count during a biophysical</vt:lpstr>
      <vt:lpstr>Approximately 10% of maternal deaths are related to what?</vt:lpstr>
      <vt:lpstr>When does peristalsis start?</vt:lpstr>
      <vt:lpstr>What is the equation for figuring out cephalic index?</vt:lpstr>
      <vt:lpstr>Most Commons</vt:lpstr>
      <vt:lpstr>One of the most common abnormalities seen in the first trimester</vt:lpstr>
      <vt:lpstr>Pulmonary hypoplasia most commonly occurs from prolonged _</vt:lpstr>
      <vt:lpstr>Most common neck mass</vt:lpstr>
      <vt:lpstr>Most common midgut malformation</vt:lpstr>
      <vt:lpstr>2nd most common placental tumor</vt:lpstr>
      <vt:lpstr>Most common neonatal abdominal mass</vt:lpstr>
      <vt:lpstr>Most common lung cyst detected prenatally</vt:lpstr>
      <vt:lpstr>Early in gestation, what is the major source of amniotic fluid?</vt:lpstr>
      <vt:lpstr>Most common neural tube defect</vt:lpstr>
      <vt:lpstr>Most common ovarian mass seen in the first trimester</vt:lpstr>
      <vt:lpstr>What is one of the most common aneuploid conditions? </vt:lpstr>
      <vt:lpstr>One of the most important determinants for fetal viability</vt:lpstr>
      <vt:lpstr>The primary finding of frontonasal dysplasia is what?</vt:lpstr>
      <vt:lpstr>Most common cystic hygroma location</vt:lpstr>
      <vt:lpstr>Most common reason for hydrothorax</vt:lpstr>
      <vt:lpstr>Most common liver tumor in infancy</vt:lpstr>
      <vt:lpstr>Most common cause of intrauterine infections</vt:lpstr>
      <vt:lpstr>Most common renal cystic disease in kids</vt:lpstr>
      <vt:lpstr>The _ side of the body is 3x more likely to be affected by limb-body wall complex than the other</vt:lpstr>
      <vt:lpstr>Cystic hygromas visualized in the 2nd &amp; 3rd trimesters are most commonly associated with what karyotype?</vt:lpstr>
      <vt:lpstr>Most common location for congenital bronchial atresia</vt:lpstr>
      <vt:lpstr>Main cause for 3rd trimester bleeding</vt:lpstr>
      <vt:lpstr>Of the four most common congenital anomalies, which is not known for marked retardation in survivors?</vt:lpstr>
      <vt:lpstr>Most common cause of bleeding in first trimester</vt:lpstr>
      <vt:lpstr>Most common type of diaphragmatic hernia</vt:lpstr>
      <vt:lpstr>In its most common form, esophageal atresia occurs in conjunction with what?</vt:lpstr>
      <vt:lpstr>Most common fetal anomaly</vt:lpstr>
      <vt:lpstr>Most common cause of placentomegaly</vt:lpstr>
      <vt:lpstr>What is the most serious form of holoprosencephaly?</vt:lpstr>
      <vt:lpstr>Most common location of cephalocele</vt:lpstr>
      <vt:lpstr>Most common cause of nonimmune hydrops</vt:lpstr>
      <vt:lpstr>What is the most common clinical finding with ectopic pregnancy?</vt:lpstr>
      <vt:lpstr>2nd most common chromosomal syndrome</vt:lpstr>
      <vt:lpstr>What fetal syndrome is seen almost exclusively in diabetics?</vt:lpstr>
      <vt:lpstr>Most common urethral anomaly</vt:lpstr>
      <vt:lpstr>Most common anomaly seen with esophageal atresia</vt:lpstr>
      <vt:lpstr>For each of the following, would the hCG levels be elevated or decreased compared to normal?</vt:lpstr>
      <vt:lpstr>Common site for early hydrops fluid collection</vt:lpstr>
      <vt:lpstr>Most common congenital anomaly of the face</vt:lpstr>
      <vt:lpstr>What is the most precise correlation in diagnosing an ectopic pregnancy?</vt:lpstr>
      <vt:lpstr>Most common placental tumor</vt:lpstr>
      <vt:lpstr>Most common cause of spontaneous abortion</vt:lpstr>
      <vt:lpstr>What is the most common finding in Turner’s syndrome?</vt:lpstr>
      <vt:lpstr>Most common type of abruption</vt:lpstr>
      <vt:lpstr>2nd most common open neural tube defect</vt:lpstr>
      <vt:lpstr>What is considered the most life-threatening location for an ectopic pregnancy?</vt:lpstr>
      <vt:lpstr>What are the markers tested in a quadruple screen?</vt:lpstr>
      <vt:lpstr>What ethnicity is cleft lip most common?</vt:lpstr>
      <vt:lpstr>The two most common cardiac problems in a diabetic fetus are…</vt:lpstr>
      <vt:lpstr>Most common risk factor of placental abruption</vt:lpstr>
      <vt:lpstr>Skeletal system</vt:lpstr>
      <vt:lpstr>Most common non-lethal skeletal dysplasia</vt:lpstr>
      <vt:lpstr>Which condition is associated with the “hitchhiker thumb”?</vt:lpstr>
      <vt:lpstr>Asphyxiating thoracic dysplasia is also known as…</vt:lpstr>
      <vt:lpstr>When do limbs start developing?</vt:lpstr>
      <vt:lpstr>Most common lethal skeletal dysplasia</vt:lpstr>
      <vt:lpstr>Which condition is more prevalent in the Amish community?</vt:lpstr>
      <vt:lpstr>Describe the following terms: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Obstetrics II Final Review</dc:title>
  <dc:creator>Megan Laughlin</dc:creator>
  <cp:lastModifiedBy>Erb, Juliene</cp:lastModifiedBy>
  <cp:revision>117</cp:revision>
  <dcterms:created xsi:type="dcterms:W3CDTF">2015-12-04T20:03:29Z</dcterms:created>
  <dcterms:modified xsi:type="dcterms:W3CDTF">2022-11-10T16:18:05Z</dcterms:modified>
</cp:coreProperties>
</file>