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61" r:id="rId6"/>
    <p:sldId id="262" r:id="rId7"/>
    <p:sldId id="263" r:id="rId8"/>
    <p:sldId id="269" r:id="rId9"/>
    <p:sldId id="265" r:id="rId10"/>
    <p:sldId id="270"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D97CCAF-6AFD-400D-90D0-BFBDB30B73EE}" type="datetimeFigureOut">
              <a:rPr lang="en-US" smtClean="0"/>
              <a:t>5/11/2015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8D7D09-1B77-4138-A507-379845678309}"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97CCAF-6AFD-400D-90D0-BFBDB30B73EE}"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D7D09-1B77-4138-A507-37984567830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C8D7D09-1B77-4138-A507-379845678309}"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97CCAF-6AFD-400D-90D0-BFBDB30B73EE}"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D97CCAF-6AFD-400D-90D0-BFBDB30B73EE}"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C8D7D09-1B77-4138-A507-379845678309}"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D97CCAF-6AFD-400D-90D0-BFBDB30B73EE}" type="datetimeFigureOut">
              <a:rPr lang="en-US" smtClean="0"/>
              <a:t>5/11/2015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8D7D09-1B77-4138-A507-379845678309}"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D97CCAF-6AFD-400D-90D0-BFBDB30B73EE}"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D7D09-1B77-4138-A507-379845678309}"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97CCAF-6AFD-400D-90D0-BFBDB30B73EE}" type="datetimeFigureOut">
              <a:rPr lang="en-US" smtClean="0"/>
              <a:t>5/11/2015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C8D7D09-1B77-4138-A507-379845678309}"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97CCAF-6AFD-400D-90D0-BFBDB30B73EE}"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C8D7D09-1B77-4138-A507-3798456783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D97CCAF-6AFD-400D-90D0-BFBDB30B73EE}"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C8D7D09-1B77-4138-A507-3798456783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C8D7D09-1B77-4138-A507-379845678309}"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D97CCAF-6AFD-400D-90D0-BFBDB30B73EE}" type="datetimeFigureOut">
              <a:rPr lang="en-US" smtClean="0"/>
              <a:t>5/11/2015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C8D7D09-1B77-4138-A507-379845678309}"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D97CCAF-6AFD-400D-90D0-BFBDB30B73EE}" type="datetimeFigureOut">
              <a:rPr lang="en-US" smtClean="0"/>
              <a:t>5/11/2015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D97CCAF-6AFD-400D-90D0-BFBDB30B73EE}" type="datetimeFigureOut">
              <a:rPr lang="en-US" smtClean="0"/>
              <a:t>5/11/2015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C8D7D09-1B77-4138-A507-379845678309}"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CAcQjRw&amp;url=http%3A%2F%2Fwww.amazon.com%2FManual-Writers-Research-Dissertations-Edition%2Fdp%2F0226816389&amp;ei=CZdQVcW2N4aXNsGygcAJ&amp;bvm=bv.92885102,d.eXY&amp;psig=AFQjCNH4I9dsV7b9GgN3JC3zDzLHdVjziA&amp;ust=143143130159193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Just the basics</a:t>
            </a:r>
            <a:endParaRPr lang="en-US" dirty="0"/>
          </a:p>
        </p:txBody>
      </p:sp>
      <p:sp>
        <p:nvSpPr>
          <p:cNvPr id="3" name="Title 2"/>
          <p:cNvSpPr>
            <a:spLocks noGrp="1"/>
          </p:cNvSpPr>
          <p:nvPr>
            <p:ph type="ctrTitle"/>
          </p:nvPr>
        </p:nvSpPr>
        <p:spPr/>
        <p:txBody>
          <a:bodyPr/>
          <a:lstStyle/>
          <a:p>
            <a:r>
              <a:rPr lang="en-US" dirty="0" smtClean="0"/>
              <a:t>Footnoting – Turabian Style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9045" t="41667" r="45394" b="12500"/>
          <a:stretch>
            <a:fillRect/>
          </a:stretch>
        </p:blipFill>
        <p:spPr bwMode="auto">
          <a:xfrm>
            <a:off x="914400" y="1524000"/>
            <a:ext cx="5257800" cy="3810000"/>
          </a:xfrm>
          <a:prstGeom prst="rect">
            <a:avLst/>
          </a:prstGeom>
          <a:ln>
            <a:noFill/>
          </a:ln>
          <a:effectLst>
            <a:outerShdw blurRad="292100" dist="139700" dir="2700000" algn="tl" rotWithShape="0">
              <a:srgbClr val="333333">
                <a:alpha val="65000"/>
              </a:srgbClr>
            </a:outerShdw>
          </a:effectLst>
        </p:spPr>
      </p:pic>
      <p:cxnSp>
        <p:nvCxnSpPr>
          <p:cNvPr id="3" name="Straight Arrow Connector 2"/>
          <p:cNvCxnSpPr/>
          <p:nvPr/>
        </p:nvCxnSpPr>
        <p:spPr>
          <a:xfrm flipH="1">
            <a:off x="4648200" y="1981200"/>
            <a:ext cx="27432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1258669"/>
            <a:ext cx="2204450" cy="646331"/>
          </a:xfrm>
          <a:prstGeom prst="rect">
            <a:avLst/>
          </a:prstGeom>
          <a:noFill/>
        </p:spPr>
        <p:txBody>
          <a:bodyPr wrap="none" rtlCol="0">
            <a:spAutoFit/>
          </a:bodyPr>
          <a:lstStyle/>
          <a:p>
            <a:pPr algn="ctr"/>
            <a:r>
              <a:rPr lang="en-US" dirty="0" smtClean="0"/>
              <a:t>Publisher and </a:t>
            </a:r>
            <a:br>
              <a:rPr lang="en-US" dirty="0" smtClean="0"/>
            </a:br>
            <a:r>
              <a:rPr lang="en-US" dirty="0" smtClean="0"/>
              <a:t>Place of Publication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Footnoting – Turabian Style</a:t>
            </a:r>
            <a:endParaRPr lang="en-US" dirty="0"/>
          </a:p>
        </p:txBody>
      </p:sp>
      <p:sp>
        <p:nvSpPr>
          <p:cNvPr id="3" name="Content Placeholder 2"/>
          <p:cNvSpPr>
            <a:spLocks noGrp="1"/>
          </p:cNvSpPr>
          <p:nvPr>
            <p:ph sz="quarter" idx="1"/>
          </p:nvPr>
        </p:nvSpPr>
        <p:spPr/>
        <p:txBody>
          <a:bodyPr/>
          <a:lstStyle/>
          <a:p>
            <a:r>
              <a:rPr lang="en-US" dirty="0" smtClean="0"/>
              <a:t>Now that we have the pieces, let’s put it all together.</a:t>
            </a:r>
          </a:p>
          <a:p>
            <a:endParaRPr lang="en-US" dirty="0" smtClean="0"/>
          </a:p>
          <a:p>
            <a:endParaRPr lang="en-US" dirty="0" smtClean="0"/>
          </a:p>
          <a:p>
            <a:endParaRPr lang="en-US" dirty="0" smtClean="0"/>
          </a:p>
          <a:p>
            <a:r>
              <a:rPr lang="en-US" dirty="0" smtClean="0"/>
              <a:t>Note that the title is italicized, there is a colon after the place of publication, and no comma is needed after the parenthesis before the page number.</a:t>
            </a:r>
          </a:p>
          <a:p>
            <a:r>
              <a:rPr lang="en-US" dirty="0" smtClean="0"/>
              <a:t>And that’s the basics! </a:t>
            </a:r>
          </a:p>
        </p:txBody>
      </p:sp>
      <p:sp>
        <p:nvSpPr>
          <p:cNvPr id="4" name="TextBox 3"/>
          <p:cNvSpPr txBox="1"/>
          <p:nvPr/>
        </p:nvSpPr>
        <p:spPr>
          <a:xfrm>
            <a:off x="533400" y="2438400"/>
            <a:ext cx="7988084" cy="707886"/>
          </a:xfrm>
          <a:prstGeom prst="rect">
            <a:avLst/>
          </a:prstGeom>
          <a:noFill/>
        </p:spPr>
        <p:txBody>
          <a:bodyPr wrap="none" rtlCol="0">
            <a:spAutoFit/>
          </a:bodyPr>
          <a:lstStyle/>
          <a:p>
            <a:r>
              <a:rPr lang="en-US" sz="2000" dirty="0" smtClean="0"/>
              <a:t>Don Carson, </a:t>
            </a:r>
            <a:r>
              <a:rPr lang="en-US" sz="2000" i="1" dirty="0" smtClean="0"/>
              <a:t>The Gagging of God: Christianity Confronts Pluralism </a:t>
            </a:r>
            <a:br>
              <a:rPr lang="en-US" sz="2000" i="1" dirty="0" smtClean="0"/>
            </a:br>
            <a:r>
              <a:rPr lang="en-US" sz="2000" dirty="0" smtClean="0"/>
              <a:t>(Grand Rapids: Zondervan, 1996) 62.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Footnoting – Turabian Style</a:t>
            </a:r>
            <a:endParaRPr lang="en-US" dirty="0"/>
          </a:p>
        </p:txBody>
      </p:sp>
      <p:sp>
        <p:nvSpPr>
          <p:cNvPr id="3" name="Content Placeholder 2"/>
          <p:cNvSpPr>
            <a:spLocks noGrp="1"/>
          </p:cNvSpPr>
          <p:nvPr>
            <p:ph sz="quarter" idx="1"/>
          </p:nvPr>
        </p:nvSpPr>
        <p:spPr/>
        <p:txBody>
          <a:bodyPr/>
          <a:lstStyle/>
          <a:p>
            <a:r>
              <a:rPr lang="en-US" dirty="0" smtClean="0"/>
              <a:t>Footnotes are an important detail for any research or theme paper.</a:t>
            </a:r>
          </a:p>
          <a:p>
            <a:r>
              <a:rPr lang="en-US" dirty="0" smtClean="0"/>
              <a:t>They provide acknowledgement of the source for ideas, which is ethically necessary.</a:t>
            </a:r>
          </a:p>
          <a:p>
            <a:r>
              <a:rPr lang="en-US" dirty="0" smtClean="0"/>
              <a:t>They provide a useful tool for readers of your paper to do more of their own research.</a:t>
            </a:r>
          </a:p>
          <a:p>
            <a:r>
              <a:rPr lang="en-US" dirty="0" smtClean="0"/>
              <a:t>Using them correctly shows your maturity as a scholastic writer.</a:t>
            </a:r>
          </a:p>
          <a:p>
            <a:r>
              <a:rPr lang="en-US" dirty="0" smtClean="0"/>
              <a:t>Using them incorrectly will lower your research paper grade.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Footnoting – Turabian Style</a:t>
            </a:r>
            <a:endParaRPr lang="en-US" dirty="0"/>
          </a:p>
        </p:txBody>
      </p:sp>
      <p:sp>
        <p:nvSpPr>
          <p:cNvPr id="3" name="Content Placeholder 2"/>
          <p:cNvSpPr>
            <a:spLocks noGrp="1"/>
          </p:cNvSpPr>
          <p:nvPr>
            <p:ph sz="quarter" idx="1"/>
          </p:nvPr>
        </p:nvSpPr>
        <p:spPr/>
        <p:txBody>
          <a:bodyPr/>
          <a:lstStyle/>
          <a:p>
            <a:r>
              <a:rPr lang="en-US" dirty="0" smtClean="0"/>
              <a:t>We will examine a basic example for the Turabian style for footnoting.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7800" y="2057400"/>
            <a:ext cx="3291286" cy="830997"/>
          </a:xfrm>
          <a:prstGeom prst="rect">
            <a:avLst/>
          </a:prstGeom>
          <a:noFill/>
        </p:spPr>
        <p:txBody>
          <a:bodyPr wrap="none" rtlCol="0">
            <a:spAutoFit/>
          </a:bodyPr>
          <a:lstStyle/>
          <a:p>
            <a:r>
              <a:rPr lang="en-US" sz="2400" dirty="0" smtClean="0"/>
              <a:t>Turabian Style Manual</a:t>
            </a:r>
          </a:p>
          <a:p>
            <a:pPr algn="ctr"/>
            <a:r>
              <a:rPr lang="en-US" sz="2400" dirty="0"/>
              <a:t>8</a:t>
            </a:r>
            <a:r>
              <a:rPr lang="en-US" sz="2400" baseline="30000" dirty="0" smtClean="0"/>
              <a:t>th</a:t>
            </a:r>
            <a:r>
              <a:rPr lang="en-US" sz="2400" dirty="0" smtClean="0"/>
              <a:t> Edition</a:t>
            </a:r>
            <a:endParaRPr lang="en-US" sz="2400" dirty="0"/>
          </a:p>
        </p:txBody>
      </p:sp>
      <p:pic>
        <p:nvPicPr>
          <p:cNvPr id="1028" name="Picture 4" descr="http://ecx.images-amazon.com/images/I/511HEP1SXQL._SY344_BO1,204,203,200_.jpg">
            <a:hlinkClick r:id="rId2"/>
          </p:cNvPr>
          <p:cNvPicPr>
            <a:picLocks noChangeAspect="1" noChangeArrowheads="1"/>
          </p:cNvPicPr>
          <p:nvPr/>
        </p:nvPicPr>
        <p:blipFill>
          <a:blip r:embed="rId3" cstate="print"/>
          <a:srcRect/>
          <a:stretch>
            <a:fillRect/>
          </a:stretch>
        </p:blipFill>
        <p:spPr bwMode="auto">
          <a:xfrm>
            <a:off x="1524000" y="990599"/>
            <a:ext cx="3048000" cy="456540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Footnoting – Turabian Style</a:t>
            </a:r>
            <a:endParaRPr lang="en-US" dirty="0"/>
          </a:p>
        </p:txBody>
      </p:sp>
      <p:sp>
        <p:nvSpPr>
          <p:cNvPr id="3" name="Content Placeholder 2"/>
          <p:cNvSpPr>
            <a:spLocks noGrp="1"/>
          </p:cNvSpPr>
          <p:nvPr>
            <p:ph sz="quarter" idx="1"/>
          </p:nvPr>
        </p:nvSpPr>
        <p:spPr/>
        <p:txBody>
          <a:bodyPr/>
          <a:lstStyle/>
          <a:p>
            <a:r>
              <a:rPr lang="en-US" dirty="0" smtClean="0"/>
              <a:t>Let’s look at an example.</a:t>
            </a:r>
          </a:p>
          <a:p>
            <a:r>
              <a:rPr lang="en-US" dirty="0" smtClean="0"/>
              <a:t>Suppose you found the following quote for your paper from the book, </a:t>
            </a:r>
            <a:r>
              <a:rPr lang="en-US" i="1" dirty="0" smtClean="0"/>
              <a:t>The Gagging of God</a:t>
            </a:r>
            <a:r>
              <a:rPr lang="en-US" dirty="0" smtClean="0"/>
              <a:t>, by Don Carson.</a:t>
            </a:r>
          </a:p>
          <a:p>
            <a:endParaRPr lang="en-US" dirty="0"/>
          </a:p>
        </p:txBody>
      </p:sp>
      <p:pic>
        <p:nvPicPr>
          <p:cNvPr id="2051" name="Picture 3"/>
          <p:cNvPicPr>
            <a:picLocks noChangeAspect="1" noChangeArrowheads="1"/>
          </p:cNvPicPr>
          <p:nvPr/>
        </p:nvPicPr>
        <p:blipFill>
          <a:blip r:embed="rId2" cstate="print"/>
          <a:srcRect l="26940" t="36458" r="54319" b="10417"/>
          <a:stretch>
            <a:fillRect/>
          </a:stretch>
        </p:blipFill>
        <p:spPr bwMode="auto">
          <a:xfrm>
            <a:off x="2819400" y="3200400"/>
            <a:ext cx="1864659"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Footnoting – Turabian Style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“It </a:t>
            </a:r>
            <a:r>
              <a:rPr lang="en-US" dirty="0" smtClean="0"/>
              <a:t>is not surprising, then, that toward the end of the nineteenth century and well into the twentieth, science was often associated with positivism in epistemology. Indeed, scientific knowledge became the model for all knowledge: data had to be obtained empirically, or they were suspect. Meanwhile religion, relegated to the category of mere opinion, was necessarily based on “faith.” Such “faith” was assumed to be making a bogus claim if it pretended to knowledge, which of course had to be empirically based</a:t>
            </a:r>
            <a:r>
              <a:rPr lang="en-US" dirty="0" smtClean="0"/>
              <a:t>.”</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Footnoting – Turabian Style</a:t>
            </a:r>
            <a:endParaRPr lang="en-US" dirty="0"/>
          </a:p>
        </p:txBody>
      </p:sp>
      <p:sp>
        <p:nvSpPr>
          <p:cNvPr id="3" name="Content Placeholder 2"/>
          <p:cNvSpPr>
            <a:spLocks noGrp="1"/>
          </p:cNvSpPr>
          <p:nvPr>
            <p:ph sz="quarter" idx="1"/>
          </p:nvPr>
        </p:nvSpPr>
        <p:spPr/>
        <p:txBody>
          <a:bodyPr/>
          <a:lstStyle/>
          <a:p>
            <a:r>
              <a:rPr lang="en-US" dirty="0" smtClean="0"/>
              <a:t>How would you create a footnote for it?</a:t>
            </a:r>
          </a:p>
          <a:p>
            <a:r>
              <a:rPr lang="en-US" dirty="0" smtClean="0"/>
              <a:t>First, you will need the author’s name, full title, and copyright date from the copyright page in the front of the book.</a:t>
            </a:r>
          </a:p>
          <a:p>
            <a:r>
              <a:rPr lang="en-US" dirty="0" smtClean="0"/>
              <a:t>You will also need to note the page number of the quote (page 62).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6984" t="36458" r="43192" b="12500"/>
          <a:stretch>
            <a:fillRect/>
          </a:stretch>
        </p:blipFill>
        <p:spPr bwMode="auto">
          <a:xfrm>
            <a:off x="914400" y="1219200"/>
            <a:ext cx="5181600" cy="3733800"/>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3581400" y="2133600"/>
            <a:ext cx="3200400" cy="1066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4600" y="1676400"/>
            <a:ext cx="1111202" cy="369332"/>
          </a:xfrm>
          <a:prstGeom prst="rect">
            <a:avLst/>
          </a:prstGeom>
          <a:noFill/>
        </p:spPr>
        <p:txBody>
          <a:bodyPr wrap="none" rtlCol="0">
            <a:spAutoFit/>
          </a:bodyPr>
          <a:lstStyle/>
          <a:p>
            <a:r>
              <a:rPr lang="en-US" dirty="0" smtClean="0"/>
              <a:t>Full Title</a:t>
            </a:r>
            <a:endParaRPr lang="en-US" dirty="0"/>
          </a:p>
        </p:txBody>
      </p:sp>
      <p:cxnSp>
        <p:nvCxnSpPr>
          <p:cNvPr id="8" name="Straight Arrow Connector 7"/>
          <p:cNvCxnSpPr/>
          <p:nvPr/>
        </p:nvCxnSpPr>
        <p:spPr>
          <a:xfrm flipH="1">
            <a:off x="2286000" y="990600"/>
            <a:ext cx="3200400" cy="1066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5400" y="533400"/>
            <a:ext cx="3235181" cy="369332"/>
          </a:xfrm>
          <a:prstGeom prst="rect">
            <a:avLst/>
          </a:prstGeom>
          <a:noFill/>
        </p:spPr>
        <p:txBody>
          <a:bodyPr wrap="none" rtlCol="0">
            <a:spAutoFit/>
          </a:bodyPr>
          <a:lstStyle/>
          <a:p>
            <a:r>
              <a:rPr lang="en-US" dirty="0" smtClean="0"/>
              <a:t>Copyright and Author’s Name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Footnoting – Turabian Style</a:t>
            </a:r>
            <a:endParaRPr lang="en-US" dirty="0"/>
          </a:p>
        </p:txBody>
      </p:sp>
      <p:sp>
        <p:nvSpPr>
          <p:cNvPr id="3" name="Content Placeholder 2"/>
          <p:cNvSpPr>
            <a:spLocks noGrp="1"/>
          </p:cNvSpPr>
          <p:nvPr>
            <p:ph sz="quarter" idx="1"/>
          </p:nvPr>
        </p:nvSpPr>
        <p:spPr/>
        <p:txBody>
          <a:bodyPr/>
          <a:lstStyle/>
          <a:p>
            <a:r>
              <a:rPr lang="en-US" dirty="0" smtClean="0"/>
              <a:t>We will also need to note the publisher and probable place of publication.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555</TotalTime>
  <Words>377</Words>
  <Application>Microsoft Office PowerPoint</Application>
  <PresentationFormat>On-screen Show (4:3)</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Footnoting – Turabian Style</vt:lpstr>
      <vt:lpstr>Footnoting – Turabian Style</vt:lpstr>
      <vt:lpstr>Footnoting – Turabian Style</vt:lpstr>
      <vt:lpstr>Slide 4</vt:lpstr>
      <vt:lpstr>Footnoting – Turabian Style</vt:lpstr>
      <vt:lpstr>Footnoting – Turabian Style</vt:lpstr>
      <vt:lpstr>Footnoting – Turabian Style</vt:lpstr>
      <vt:lpstr>Slide 8</vt:lpstr>
      <vt:lpstr>Footnoting – Turabian Style</vt:lpstr>
      <vt:lpstr>Slide 10</vt:lpstr>
      <vt:lpstr>Footnoting – Turabian Style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Footnoting – Turabian Style</dc:title>
  <dc:creator>Randy Colver</dc:creator>
  <cp:lastModifiedBy>Randy Colver</cp:lastModifiedBy>
  <cp:revision>7</cp:revision>
  <dcterms:created xsi:type="dcterms:W3CDTF">2015-05-11T10:42:10Z</dcterms:created>
  <dcterms:modified xsi:type="dcterms:W3CDTF">2015-05-11T19:57:48Z</dcterms:modified>
</cp:coreProperties>
</file>