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326" r:id="rId9"/>
    <p:sldId id="263" r:id="rId10"/>
    <p:sldId id="279" r:id="rId11"/>
    <p:sldId id="300"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9"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264" r:id="rId57"/>
    <p:sldId id="265" r:id="rId58"/>
    <p:sldId id="266" r:id="rId59"/>
    <p:sldId id="267" r:id="rId60"/>
    <p:sldId id="268" r:id="rId61"/>
    <p:sldId id="269" r:id="rId62"/>
    <p:sldId id="270" r:id="rId63"/>
    <p:sldId id="271" r:id="rId64"/>
    <p:sldId id="272" r:id="rId65"/>
    <p:sldId id="273" r:id="rId66"/>
    <p:sldId id="274" r:id="rId67"/>
    <p:sldId id="275" r:id="rId68"/>
    <p:sldId id="276" r:id="rId69"/>
    <p:sldId id="277" r:id="rId70"/>
    <p:sldId id="27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4" d="100"/>
          <a:sy n="54" d="100"/>
        </p:scale>
        <p:origin x="-78"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9D5F9F-98CB-451D-B7FC-68060A081194}" type="datetimeFigureOut">
              <a:rPr lang="en-US" smtClean="0"/>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3820117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D5F9F-98CB-451D-B7FC-68060A081194}" type="datetimeFigureOut">
              <a:rPr lang="en-US" smtClean="0"/>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3548713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D5F9F-98CB-451D-B7FC-68060A081194}" type="datetimeFigureOut">
              <a:rPr lang="en-US" smtClean="0"/>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1954019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9D5F9F-98CB-451D-B7FC-68060A081194}" type="datetimeFigureOut">
              <a:rPr lang="en-US" smtClean="0"/>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2042061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9D5F9F-98CB-451D-B7FC-68060A081194}" type="datetimeFigureOut">
              <a:rPr lang="en-US" smtClean="0"/>
              <a:t>10/5/2012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2953625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9D5F9F-98CB-451D-B7FC-68060A081194}" type="datetimeFigureOut">
              <a:rPr lang="en-US" smtClean="0"/>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8938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9D5F9F-98CB-451D-B7FC-68060A081194}" type="datetimeFigureOut">
              <a:rPr lang="en-US" smtClean="0"/>
              <a:t>10/5/2012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425640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9D5F9F-98CB-451D-B7FC-68060A081194}" type="datetimeFigureOut">
              <a:rPr lang="en-US" smtClean="0"/>
              <a:t>10/5/2012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4101988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9D5F9F-98CB-451D-B7FC-68060A081194}" type="datetimeFigureOut">
              <a:rPr lang="en-US" smtClean="0"/>
              <a:t>10/5/2012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361247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D5F9F-98CB-451D-B7FC-68060A081194}" type="datetimeFigureOut">
              <a:rPr lang="en-US" smtClean="0"/>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288917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9D5F9F-98CB-451D-B7FC-68060A081194}" type="datetimeFigureOut">
              <a:rPr lang="en-US" smtClean="0"/>
              <a:t>10/5/2012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06312-B55C-4EE7-BA73-E5F9E7F4846E}" type="slidenum">
              <a:rPr lang="en-US" smtClean="0"/>
              <a:t>‹#›</a:t>
            </a:fld>
            <a:endParaRPr lang="en-US"/>
          </a:p>
        </p:txBody>
      </p:sp>
    </p:spTree>
    <p:extLst>
      <p:ext uri="{BB962C8B-B14F-4D97-AF65-F5344CB8AC3E}">
        <p14:creationId xmlns:p14="http://schemas.microsoft.com/office/powerpoint/2010/main" val="292390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D5F9F-98CB-451D-B7FC-68060A081194}" type="datetimeFigureOut">
              <a:rPr lang="en-US" smtClean="0"/>
              <a:t>10/5/2012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06312-B55C-4EE7-BA73-E5F9E7F4846E}" type="slidenum">
              <a:rPr lang="en-US" smtClean="0"/>
              <a:t>‹#›</a:t>
            </a:fld>
            <a:endParaRPr lang="en-US"/>
          </a:p>
        </p:txBody>
      </p:sp>
    </p:spTree>
    <p:extLst>
      <p:ext uri="{BB962C8B-B14F-4D97-AF65-F5344CB8AC3E}">
        <p14:creationId xmlns:p14="http://schemas.microsoft.com/office/powerpoint/2010/main" val="790506730"/>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nymahe.adobeconnect.com/virtualofficemeetingroomcng"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lburkard@nymahe.org" TargetMode="External"/><Relationship Id="rId2" Type="http://schemas.openxmlformats.org/officeDocument/2006/relationships/hyperlink" Target="mailto:ljones@nymahe.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 to </a:t>
            </a:r>
            <a:br>
              <a:rPr lang="en-US" dirty="0" smtClean="0"/>
            </a:br>
            <a:r>
              <a:rPr lang="en-US" dirty="0" smtClean="0"/>
              <a:t>Clinical Hematology</a:t>
            </a:r>
            <a:endParaRPr lang="en-US" dirty="0"/>
          </a:p>
        </p:txBody>
      </p:sp>
      <p:sp>
        <p:nvSpPr>
          <p:cNvPr id="3" name="Subtitle 2"/>
          <p:cNvSpPr>
            <a:spLocks noGrp="1"/>
          </p:cNvSpPr>
          <p:nvPr>
            <p:ph type="subTitle" idx="1"/>
          </p:nvPr>
        </p:nvSpPr>
        <p:spPr/>
        <p:txBody>
          <a:bodyPr/>
          <a:lstStyle/>
          <a:p>
            <a:r>
              <a:rPr lang="en-US" dirty="0" smtClean="0"/>
              <a:t>Dr. Christina A </a:t>
            </a:r>
            <a:r>
              <a:rPr lang="en-US" dirty="0" err="1" smtClean="0"/>
              <a:t>Nevel</a:t>
            </a:r>
            <a:r>
              <a:rPr lang="en-US" dirty="0" smtClean="0"/>
              <a:t>-McGarvey</a:t>
            </a:r>
            <a:endParaRPr lang="en-US" dirty="0"/>
          </a:p>
        </p:txBody>
      </p:sp>
    </p:spTree>
    <p:extLst>
      <p:ext uri="{BB962C8B-B14F-4D97-AF65-F5344CB8AC3E}">
        <p14:creationId xmlns:p14="http://schemas.microsoft.com/office/powerpoint/2010/main" val="277443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 y="838200"/>
            <a:ext cx="9102130" cy="511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236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228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548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3404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788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860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71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739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182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357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Meet and greet!</a:t>
            </a:r>
            <a:endParaRPr lang="en-US" dirty="0"/>
          </a:p>
        </p:txBody>
      </p:sp>
      <p:sp>
        <p:nvSpPr>
          <p:cNvPr id="5" name="Text Placeholder 4"/>
          <p:cNvSpPr>
            <a:spLocks noGrp="1"/>
          </p:cNvSpPr>
          <p:nvPr>
            <p:ph type="body" idx="1"/>
          </p:nvPr>
        </p:nvSpPr>
        <p:spPr/>
        <p:txBody>
          <a:bodyPr/>
          <a:lstStyle/>
          <a:p>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457200"/>
            <a:ext cx="2525380" cy="4919662"/>
          </a:xfrm>
          <a:prstGeom prst="rect">
            <a:avLst/>
          </a:prstGeom>
        </p:spPr>
      </p:pic>
    </p:spTree>
    <p:extLst>
      <p:ext uri="{BB962C8B-B14F-4D97-AF65-F5344CB8AC3E}">
        <p14:creationId xmlns:p14="http://schemas.microsoft.com/office/powerpoint/2010/main" val="3845534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400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7581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033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8296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121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828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263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706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7834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996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Course Expectations</a:t>
            </a:r>
            <a:endParaRPr lang="en-US" dirty="0"/>
          </a:p>
        </p:txBody>
      </p:sp>
      <p:sp>
        <p:nvSpPr>
          <p:cNvPr id="5" name="Content Placeholder 4"/>
          <p:cNvSpPr>
            <a:spLocks noGrp="1"/>
          </p:cNvSpPr>
          <p:nvPr>
            <p:ph idx="1"/>
          </p:nvPr>
        </p:nvSpPr>
        <p:spPr>
          <a:xfrm>
            <a:off x="457200" y="1371600"/>
            <a:ext cx="8229600" cy="5181600"/>
          </a:xfrm>
        </p:spPr>
        <p:txBody>
          <a:bodyPr>
            <a:normAutofit lnSpcReduction="10000"/>
          </a:bodyPr>
          <a:lstStyle/>
          <a:p>
            <a:r>
              <a:rPr lang="en-US" dirty="0" smtClean="0"/>
              <a:t>Weekly Lessons-Independent Study Online</a:t>
            </a:r>
          </a:p>
          <a:p>
            <a:pPr lvl="1"/>
            <a:r>
              <a:rPr lang="en-US" dirty="0" smtClean="0"/>
              <a:t>Textbook Reading</a:t>
            </a:r>
          </a:p>
          <a:p>
            <a:pPr lvl="1"/>
            <a:r>
              <a:rPr lang="en-US" dirty="0" smtClean="0"/>
              <a:t>Narrated </a:t>
            </a:r>
            <a:r>
              <a:rPr lang="en-US" dirty="0" err="1" smtClean="0"/>
              <a:t>Powerpoint</a:t>
            </a:r>
            <a:r>
              <a:rPr lang="en-US" dirty="0" smtClean="0"/>
              <a:t> </a:t>
            </a:r>
            <a:r>
              <a:rPr lang="en-US" dirty="0" smtClean="0"/>
              <a:t>Presentations</a:t>
            </a:r>
          </a:p>
          <a:p>
            <a:pPr lvl="1"/>
            <a:r>
              <a:rPr lang="en-US" dirty="0" smtClean="0"/>
              <a:t>Static </a:t>
            </a:r>
            <a:r>
              <a:rPr lang="en-US" dirty="0" err="1" smtClean="0"/>
              <a:t>Powerpoint</a:t>
            </a:r>
            <a:r>
              <a:rPr lang="en-US" dirty="0" smtClean="0"/>
              <a:t> Slides</a:t>
            </a:r>
            <a:endParaRPr lang="en-US" dirty="0" smtClean="0"/>
          </a:p>
          <a:p>
            <a:r>
              <a:rPr lang="en-US" dirty="0" smtClean="0"/>
              <a:t>Weekly Assignments</a:t>
            </a:r>
          </a:p>
          <a:p>
            <a:pPr lvl="1"/>
            <a:r>
              <a:rPr lang="en-US" dirty="0" smtClean="0"/>
              <a:t>Discussions</a:t>
            </a:r>
          </a:p>
          <a:p>
            <a:pPr lvl="1"/>
            <a:r>
              <a:rPr lang="en-US" dirty="0" smtClean="0"/>
              <a:t>Quiz</a:t>
            </a:r>
          </a:p>
          <a:p>
            <a:pPr lvl="1"/>
            <a:r>
              <a:rPr lang="en-US" dirty="0" smtClean="0"/>
              <a:t>Seminars (must attend 5/10)</a:t>
            </a:r>
            <a:endParaRPr lang="en-US" dirty="0" smtClean="0"/>
          </a:p>
          <a:p>
            <a:pPr lvl="1"/>
            <a:r>
              <a:rPr lang="en-US" dirty="0" smtClean="0"/>
              <a:t>(Midterm </a:t>
            </a:r>
            <a:r>
              <a:rPr lang="en-US" dirty="0" smtClean="0"/>
              <a:t>week 6 &amp; Final week 12)</a:t>
            </a:r>
            <a:endParaRPr lang="en-US" dirty="0" smtClean="0"/>
          </a:p>
          <a:p>
            <a:r>
              <a:rPr lang="en-US" dirty="0" smtClean="0"/>
              <a:t>Scientific Writing/References</a:t>
            </a:r>
          </a:p>
          <a:p>
            <a:pPr marL="0" indent="0">
              <a:buNone/>
            </a:pPr>
            <a:endParaRPr lang="en-US" dirty="0" smtClean="0"/>
          </a:p>
        </p:txBody>
      </p:sp>
    </p:spTree>
    <p:extLst>
      <p:ext uri="{BB962C8B-B14F-4D97-AF65-F5344CB8AC3E}">
        <p14:creationId xmlns:p14="http://schemas.microsoft.com/office/powerpoint/2010/main" val="39089327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8740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8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2987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3575" y="-22860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540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6127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10745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88301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31593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23041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97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How will I tackle this???</a:t>
            </a:r>
            <a:endParaRPr lang="en-US" dirty="0"/>
          </a:p>
        </p:txBody>
      </p:sp>
      <p:sp>
        <p:nvSpPr>
          <p:cNvPr id="4" name="Content Placeholder 3"/>
          <p:cNvSpPr>
            <a:spLocks noGrp="1"/>
          </p:cNvSpPr>
          <p:nvPr>
            <p:ph idx="1"/>
          </p:nvPr>
        </p:nvSpPr>
        <p:spPr>
          <a:xfrm>
            <a:off x="457200" y="1219200"/>
            <a:ext cx="8229600" cy="5410200"/>
          </a:xfrm>
        </p:spPr>
        <p:txBody>
          <a:bodyPr>
            <a:normAutofit fontScale="92500" lnSpcReduction="20000"/>
          </a:bodyPr>
          <a:lstStyle/>
          <a:p>
            <a:r>
              <a:rPr lang="en-US" dirty="0"/>
              <a:t>What should you do first to get ready for this session?</a:t>
            </a:r>
          </a:p>
          <a:p>
            <a:pPr lvl="1"/>
            <a:r>
              <a:rPr lang="en-US" dirty="0"/>
              <a:t>Obtain and organize a notebook for yourself!  Be sure to take notes on class materials and journal your challenges as well as the things that you find easy to accomplish!  Be sure to compile this information to help you study for your midterm, final, and boards!</a:t>
            </a:r>
          </a:p>
          <a:p>
            <a:pPr lvl="1"/>
            <a:r>
              <a:rPr lang="en-US" dirty="0"/>
              <a:t>Obtain notecards and a zip pocket for your notebook!  Organizing your course material on flashcards is a great organizational tool as well as a way to solidify information as you flip through the material repeatedly.  Color coding or flagging them can be done in many ways to help you throughout the course and for your boards.</a:t>
            </a:r>
          </a:p>
          <a:p>
            <a:pPr lvl="1"/>
            <a:r>
              <a:rPr lang="en-US" dirty="0" smtClean="0"/>
              <a:t>Get started on your work early in the week</a:t>
            </a:r>
            <a:endParaRPr lang="en-US" dirty="0"/>
          </a:p>
          <a:p>
            <a:endParaRPr lang="en-US" dirty="0"/>
          </a:p>
        </p:txBody>
      </p:sp>
    </p:spTree>
    <p:extLst>
      <p:ext uri="{BB962C8B-B14F-4D97-AF65-F5344CB8AC3E}">
        <p14:creationId xmlns:p14="http://schemas.microsoft.com/office/powerpoint/2010/main" val="22819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5304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89932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8102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41969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7451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1069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727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996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8552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4330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5105400"/>
          </a:xfrm>
        </p:spPr>
        <p:txBody>
          <a:bodyPr/>
          <a:lstStyle/>
          <a:p>
            <a:r>
              <a:rPr lang="en-US" dirty="0"/>
              <a:t>What should you do every time you enter the classroom?</a:t>
            </a:r>
          </a:p>
          <a:p>
            <a:pPr lvl="1"/>
            <a:r>
              <a:rPr lang="en-US" dirty="0"/>
              <a:t>Check classroom announcements!</a:t>
            </a:r>
          </a:p>
          <a:p>
            <a:pPr lvl="1"/>
            <a:r>
              <a:rPr lang="en-US" dirty="0"/>
              <a:t>Check your messages!</a:t>
            </a:r>
          </a:p>
          <a:p>
            <a:pPr lvl="1"/>
            <a:r>
              <a:rPr lang="en-US" dirty="0"/>
              <a:t>Check to see if anyone has responded to your discussion post and reply to them!</a:t>
            </a:r>
          </a:p>
          <a:p>
            <a:endParaRPr lang="en-US" dirty="0"/>
          </a:p>
        </p:txBody>
      </p:sp>
    </p:spTree>
    <p:extLst>
      <p:ext uri="{BB962C8B-B14F-4D97-AF65-F5344CB8AC3E}">
        <p14:creationId xmlns:p14="http://schemas.microsoft.com/office/powerpoint/2010/main" val="10648920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5111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56540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7679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9681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12215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427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QUIZ BOWL!!!</a:t>
            </a:r>
            <a:endParaRPr lang="en-US"/>
          </a:p>
        </p:txBody>
      </p:sp>
    </p:spTree>
    <p:extLst>
      <p:ext uri="{BB962C8B-B14F-4D97-AF65-F5344CB8AC3E}">
        <p14:creationId xmlns:p14="http://schemas.microsoft.com/office/powerpoint/2010/main" val="10981416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Wht</a:t>
            </a:r>
            <a:r>
              <a:rPr lang="en-US" dirty="0" smtClean="0"/>
              <a:t> percent of the </a:t>
            </a:r>
            <a:r>
              <a:rPr lang="en-US" dirty="0" err="1" smtClean="0"/>
              <a:t>bood</a:t>
            </a:r>
            <a:r>
              <a:rPr lang="en-US" dirty="0" smtClean="0"/>
              <a:t> volume represents the formed elements?</a:t>
            </a:r>
            <a:endParaRPr lang="en-US" dirty="0"/>
          </a:p>
        </p:txBody>
      </p:sp>
      <p:sp>
        <p:nvSpPr>
          <p:cNvPr id="4" name="Content Placeholder 3"/>
          <p:cNvSpPr>
            <a:spLocks noGrp="1"/>
          </p:cNvSpPr>
          <p:nvPr>
            <p:ph idx="1"/>
          </p:nvPr>
        </p:nvSpPr>
        <p:spPr/>
        <p:txBody>
          <a:bodyPr/>
          <a:lstStyle/>
          <a:p>
            <a:r>
              <a:rPr lang="en-US" dirty="0" smtClean="0"/>
              <a:t>55%</a:t>
            </a:r>
          </a:p>
          <a:p>
            <a:r>
              <a:rPr lang="en-US" dirty="0" smtClean="0"/>
              <a:t>50%</a:t>
            </a:r>
          </a:p>
          <a:p>
            <a:r>
              <a:rPr lang="en-US" dirty="0" smtClean="0"/>
              <a:t>60%</a:t>
            </a:r>
          </a:p>
          <a:p>
            <a:r>
              <a:rPr lang="en-US" dirty="0" smtClean="0"/>
              <a:t>45%</a:t>
            </a:r>
          </a:p>
        </p:txBody>
      </p:sp>
    </p:spTree>
    <p:extLst>
      <p:ext uri="{BB962C8B-B14F-4D97-AF65-F5344CB8AC3E}">
        <p14:creationId xmlns:p14="http://schemas.microsoft.com/office/powerpoint/2010/main" val="253307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Wht</a:t>
            </a:r>
            <a:r>
              <a:rPr lang="en-US" dirty="0" smtClean="0"/>
              <a:t> percent of the </a:t>
            </a:r>
            <a:r>
              <a:rPr lang="en-US" dirty="0" err="1" smtClean="0"/>
              <a:t>bood</a:t>
            </a:r>
            <a:r>
              <a:rPr lang="en-US" dirty="0" smtClean="0"/>
              <a:t> volume represents the formed elements?</a:t>
            </a:r>
            <a:endParaRPr lang="en-US" dirty="0"/>
          </a:p>
        </p:txBody>
      </p:sp>
      <p:sp>
        <p:nvSpPr>
          <p:cNvPr id="4" name="Content Placeholder 3"/>
          <p:cNvSpPr>
            <a:spLocks noGrp="1"/>
          </p:cNvSpPr>
          <p:nvPr>
            <p:ph idx="1"/>
          </p:nvPr>
        </p:nvSpPr>
        <p:spPr/>
        <p:txBody>
          <a:bodyPr/>
          <a:lstStyle/>
          <a:p>
            <a:r>
              <a:rPr lang="en-US" dirty="0" smtClean="0"/>
              <a:t>55%</a:t>
            </a:r>
          </a:p>
          <a:p>
            <a:r>
              <a:rPr lang="en-US" dirty="0" smtClean="0"/>
              <a:t>50%</a:t>
            </a:r>
          </a:p>
          <a:p>
            <a:r>
              <a:rPr lang="en-US" dirty="0" smtClean="0"/>
              <a:t>60%</a:t>
            </a:r>
          </a:p>
          <a:p>
            <a:r>
              <a:rPr lang="en-US" dirty="0" smtClean="0">
                <a:solidFill>
                  <a:srgbClr val="FFFF00"/>
                </a:solidFill>
              </a:rPr>
              <a:t>45%</a:t>
            </a:r>
          </a:p>
        </p:txBody>
      </p:sp>
    </p:spTree>
    <p:extLst>
      <p:ext uri="{BB962C8B-B14F-4D97-AF65-F5344CB8AC3E}">
        <p14:creationId xmlns:p14="http://schemas.microsoft.com/office/powerpoint/2010/main" val="14261799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 following is a plasma protein?</a:t>
            </a:r>
            <a:endParaRPr lang="en-US" dirty="0"/>
          </a:p>
        </p:txBody>
      </p:sp>
      <p:sp>
        <p:nvSpPr>
          <p:cNvPr id="3" name="Content Placeholder 2"/>
          <p:cNvSpPr>
            <a:spLocks noGrp="1"/>
          </p:cNvSpPr>
          <p:nvPr>
            <p:ph idx="1"/>
          </p:nvPr>
        </p:nvSpPr>
        <p:spPr/>
        <p:txBody>
          <a:bodyPr/>
          <a:lstStyle/>
          <a:p>
            <a:r>
              <a:rPr lang="en-US" dirty="0" smtClean="0"/>
              <a:t>Fibrinogen</a:t>
            </a:r>
          </a:p>
          <a:p>
            <a:r>
              <a:rPr lang="en-US" dirty="0" smtClean="0"/>
              <a:t>Globulin</a:t>
            </a:r>
          </a:p>
          <a:p>
            <a:r>
              <a:rPr lang="en-US" dirty="0" smtClean="0"/>
              <a:t>Albumin</a:t>
            </a:r>
          </a:p>
          <a:p>
            <a:r>
              <a:rPr lang="en-US" dirty="0" smtClean="0"/>
              <a:t>All of the above</a:t>
            </a:r>
            <a:endParaRPr lang="en-US" dirty="0"/>
          </a:p>
        </p:txBody>
      </p:sp>
    </p:spTree>
    <p:extLst>
      <p:ext uri="{BB962C8B-B14F-4D97-AF65-F5344CB8AC3E}">
        <p14:creationId xmlns:p14="http://schemas.microsoft.com/office/powerpoint/2010/main" val="296006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458200" cy="6553200"/>
          </a:xfrm>
        </p:spPr>
        <p:txBody>
          <a:bodyPr>
            <a:normAutofit fontScale="70000" lnSpcReduction="20000"/>
          </a:bodyPr>
          <a:lstStyle/>
          <a:p>
            <a:r>
              <a:rPr lang="en-US" dirty="0"/>
              <a:t>How should you attack your coursework every week?</a:t>
            </a:r>
          </a:p>
          <a:p>
            <a:pPr lvl="1"/>
            <a:r>
              <a:rPr lang="en-US" dirty="0"/>
              <a:t>First, attack your reading assignment listed in lesson area of classroom!  (Week One=</a:t>
            </a:r>
            <a:r>
              <a:rPr lang="en-US" dirty="0" err="1"/>
              <a:t>Ch</a:t>
            </a:r>
            <a:r>
              <a:rPr lang="en-US" dirty="0"/>
              <a:t> 1 &amp; </a:t>
            </a:r>
            <a:r>
              <a:rPr lang="en-US" dirty="0" smtClean="0"/>
              <a:t>29)</a:t>
            </a:r>
            <a:endParaRPr lang="en-US" dirty="0"/>
          </a:p>
          <a:p>
            <a:pPr lvl="1"/>
            <a:r>
              <a:rPr lang="en-US" dirty="0"/>
              <a:t>Go to the lessons area of the classroom to </a:t>
            </a:r>
            <a:r>
              <a:rPr lang="en-US" dirty="0" smtClean="0"/>
              <a:t>listen to the lecture and view </a:t>
            </a:r>
            <a:r>
              <a:rPr lang="en-US" dirty="0"/>
              <a:t>any available Power-Point presentations created to support your reading material</a:t>
            </a:r>
            <a:r>
              <a:rPr lang="en-US" dirty="0" smtClean="0"/>
              <a:t>.</a:t>
            </a:r>
          </a:p>
          <a:p>
            <a:pPr marL="457200" lvl="1" indent="0">
              <a:buNone/>
            </a:pPr>
            <a:endParaRPr lang="en-US" dirty="0"/>
          </a:p>
          <a:p>
            <a:pPr lvl="1"/>
            <a:r>
              <a:rPr lang="en-US" dirty="0"/>
              <a:t>Post to your discussion early in the week!  (Week One= Introductions + Main Discussion)</a:t>
            </a:r>
          </a:p>
          <a:p>
            <a:pPr lvl="2"/>
            <a:r>
              <a:rPr lang="en-US" dirty="0"/>
              <a:t>2 topics per week</a:t>
            </a:r>
          </a:p>
          <a:p>
            <a:pPr lvl="2"/>
            <a:r>
              <a:rPr lang="en-US" dirty="0"/>
              <a:t>Both topics may be addressed in the same main post each week</a:t>
            </a:r>
          </a:p>
          <a:p>
            <a:pPr lvl="2"/>
            <a:r>
              <a:rPr lang="en-US" dirty="0"/>
              <a:t>150-300 words per topic for the main post</a:t>
            </a:r>
          </a:p>
          <a:p>
            <a:pPr lvl="2"/>
            <a:r>
              <a:rPr lang="en-US" dirty="0"/>
              <a:t>One Credible reference to support your work</a:t>
            </a:r>
          </a:p>
          <a:p>
            <a:pPr lvl="2"/>
            <a:r>
              <a:rPr lang="en-US" dirty="0"/>
              <a:t>Minimum of 2 substantive comments to classmates per  </a:t>
            </a:r>
            <a:r>
              <a:rPr lang="en-US" dirty="0" smtClean="0"/>
              <a:t>topic per week</a:t>
            </a:r>
            <a:endParaRPr lang="en-US" dirty="0"/>
          </a:p>
          <a:p>
            <a:pPr lvl="2"/>
            <a:r>
              <a:rPr lang="en-US" dirty="0"/>
              <a:t>No late posts will be accepted for any </a:t>
            </a:r>
            <a:r>
              <a:rPr lang="en-US" dirty="0" smtClean="0"/>
              <a:t>reason</a:t>
            </a:r>
          </a:p>
          <a:p>
            <a:pPr lvl="2"/>
            <a:r>
              <a:rPr lang="en-US" dirty="0"/>
              <a:t>Be sure to load your photo into the classroom so that discussions are not </a:t>
            </a:r>
            <a:r>
              <a:rPr lang="en-US" dirty="0" smtClean="0"/>
              <a:t>impersonal</a:t>
            </a:r>
          </a:p>
          <a:p>
            <a:pPr marL="914400" lvl="2" indent="0">
              <a:buNone/>
            </a:pPr>
            <a:endParaRPr lang="en-US" dirty="0"/>
          </a:p>
          <a:p>
            <a:pPr lvl="1"/>
            <a:r>
              <a:rPr lang="en-US" dirty="0"/>
              <a:t>Benchmark quiz can  be accessed from the lesson area as well as the quiz/test area</a:t>
            </a:r>
          </a:p>
          <a:p>
            <a:pPr lvl="2"/>
            <a:r>
              <a:rPr lang="en-US" dirty="0" smtClean="0"/>
              <a:t>One submission</a:t>
            </a:r>
            <a:endParaRPr lang="en-US" dirty="0"/>
          </a:p>
          <a:p>
            <a:pPr lvl="1"/>
            <a:r>
              <a:rPr lang="en-US" dirty="0"/>
              <a:t>All work is due by 11:59pm ET Sunday ending the unit week </a:t>
            </a:r>
          </a:p>
        </p:txBody>
      </p:sp>
    </p:spTree>
    <p:extLst>
      <p:ext uri="{BB962C8B-B14F-4D97-AF65-F5344CB8AC3E}">
        <p14:creationId xmlns:p14="http://schemas.microsoft.com/office/powerpoint/2010/main" val="2936432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of the following is a plasma protein?</a:t>
            </a:r>
            <a:endParaRPr lang="en-US" dirty="0"/>
          </a:p>
        </p:txBody>
      </p:sp>
      <p:sp>
        <p:nvSpPr>
          <p:cNvPr id="3" name="Content Placeholder 2"/>
          <p:cNvSpPr>
            <a:spLocks noGrp="1"/>
          </p:cNvSpPr>
          <p:nvPr>
            <p:ph idx="1"/>
          </p:nvPr>
        </p:nvSpPr>
        <p:spPr/>
        <p:txBody>
          <a:bodyPr/>
          <a:lstStyle/>
          <a:p>
            <a:r>
              <a:rPr lang="en-US" dirty="0" smtClean="0"/>
              <a:t>Fibrinogen</a:t>
            </a:r>
          </a:p>
          <a:p>
            <a:r>
              <a:rPr lang="en-US" dirty="0" smtClean="0"/>
              <a:t>Globulin</a:t>
            </a:r>
          </a:p>
          <a:p>
            <a:r>
              <a:rPr lang="en-US" dirty="0" smtClean="0"/>
              <a:t>Albumin</a:t>
            </a:r>
          </a:p>
          <a:p>
            <a:r>
              <a:rPr lang="en-US" dirty="0" smtClean="0">
                <a:solidFill>
                  <a:srgbClr val="FFFF00"/>
                </a:solidFill>
              </a:rPr>
              <a:t>All of the above</a:t>
            </a:r>
            <a:endParaRPr lang="en-US" dirty="0">
              <a:solidFill>
                <a:srgbClr val="FFFF00"/>
              </a:solidFill>
            </a:endParaRPr>
          </a:p>
        </p:txBody>
      </p:sp>
    </p:spTree>
    <p:extLst>
      <p:ext uri="{BB962C8B-B14F-4D97-AF65-F5344CB8AC3E}">
        <p14:creationId xmlns:p14="http://schemas.microsoft.com/office/powerpoint/2010/main" val="2786158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average blood volume?</a:t>
            </a:r>
            <a:endParaRPr lang="en-US" dirty="0"/>
          </a:p>
        </p:txBody>
      </p:sp>
      <p:sp>
        <p:nvSpPr>
          <p:cNvPr id="3" name="Content Placeholder 2"/>
          <p:cNvSpPr>
            <a:spLocks noGrp="1"/>
          </p:cNvSpPr>
          <p:nvPr>
            <p:ph idx="1"/>
          </p:nvPr>
        </p:nvSpPr>
        <p:spPr/>
        <p:txBody>
          <a:bodyPr/>
          <a:lstStyle/>
          <a:p>
            <a:r>
              <a:rPr lang="en-US" dirty="0" smtClean="0"/>
              <a:t>5-6 L</a:t>
            </a:r>
          </a:p>
          <a:p>
            <a:r>
              <a:rPr lang="en-US" dirty="0" smtClean="0"/>
              <a:t>4-6 L</a:t>
            </a:r>
          </a:p>
          <a:p>
            <a:r>
              <a:rPr lang="en-US" dirty="0" smtClean="0"/>
              <a:t>6-7 L</a:t>
            </a:r>
          </a:p>
          <a:p>
            <a:r>
              <a:rPr lang="en-US" dirty="0" smtClean="0"/>
              <a:t>3-5 L</a:t>
            </a:r>
            <a:endParaRPr lang="en-US" dirty="0"/>
          </a:p>
        </p:txBody>
      </p:sp>
    </p:spTree>
    <p:extLst>
      <p:ext uri="{BB962C8B-B14F-4D97-AF65-F5344CB8AC3E}">
        <p14:creationId xmlns:p14="http://schemas.microsoft.com/office/powerpoint/2010/main" val="18421030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average blood volume?</a:t>
            </a:r>
            <a:endParaRPr lang="en-US" dirty="0"/>
          </a:p>
        </p:txBody>
      </p:sp>
      <p:sp>
        <p:nvSpPr>
          <p:cNvPr id="3" name="Content Placeholder 2"/>
          <p:cNvSpPr>
            <a:spLocks noGrp="1"/>
          </p:cNvSpPr>
          <p:nvPr>
            <p:ph idx="1"/>
          </p:nvPr>
        </p:nvSpPr>
        <p:spPr/>
        <p:txBody>
          <a:bodyPr/>
          <a:lstStyle/>
          <a:p>
            <a:r>
              <a:rPr lang="en-US" dirty="0" smtClean="0"/>
              <a:t>5-6 L</a:t>
            </a:r>
          </a:p>
          <a:p>
            <a:r>
              <a:rPr lang="en-US" dirty="0" smtClean="0">
                <a:solidFill>
                  <a:srgbClr val="FFFF00"/>
                </a:solidFill>
              </a:rPr>
              <a:t>4-6 L</a:t>
            </a:r>
          </a:p>
          <a:p>
            <a:r>
              <a:rPr lang="en-US" dirty="0" smtClean="0"/>
              <a:t>6-7 L</a:t>
            </a:r>
          </a:p>
          <a:p>
            <a:r>
              <a:rPr lang="en-US" dirty="0" smtClean="0"/>
              <a:t>3-5 L</a:t>
            </a:r>
            <a:endParaRPr lang="en-US" dirty="0"/>
          </a:p>
        </p:txBody>
      </p:sp>
    </p:spTree>
    <p:extLst>
      <p:ext uri="{BB962C8B-B14F-4D97-AF65-F5344CB8AC3E}">
        <p14:creationId xmlns:p14="http://schemas.microsoft.com/office/powerpoint/2010/main" val="1146325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cell is the second most numerous cell in the blood?</a:t>
            </a:r>
            <a:endParaRPr lang="en-US" dirty="0"/>
          </a:p>
        </p:txBody>
      </p:sp>
      <p:sp>
        <p:nvSpPr>
          <p:cNvPr id="3" name="Content Placeholder 2"/>
          <p:cNvSpPr>
            <a:spLocks noGrp="1"/>
          </p:cNvSpPr>
          <p:nvPr>
            <p:ph idx="1"/>
          </p:nvPr>
        </p:nvSpPr>
        <p:spPr/>
        <p:txBody>
          <a:bodyPr/>
          <a:lstStyle/>
          <a:p>
            <a:r>
              <a:rPr lang="en-US" dirty="0" smtClean="0"/>
              <a:t>Monocyte</a:t>
            </a:r>
          </a:p>
          <a:p>
            <a:r>
              <a:rPr lang="en-US" dirty="0" smtClean="0"/>
              <a:t>Lymphocyte</a:t>
            </a:r>
          </a:p>
          <a:p>
            <a:r>
              <a:rPr lang="en-US" dirty="0" smtClean="0"/>
              <a:t>Null Cell</a:t>
            </a:r>
          </a:p>
          <a:p>
            <a:r>
              <a:rPr lang="en-US" dirty="0" err="1" smtClean="0"/>
              <a:t>Plasmacyte</a:t>
            </a:r>
            <a:endParaRPr lang="en-US" dirty="0" smtClean="0"/>
          </a:p>
          <a:p>
            <a:r>
              <a:rPr lang="en-US" dirty="0" smtClean="0"/>
              <a:t>Erythrocyte</a:t>
            </a:r>
            <a:endParaRPr lang="en-US" dirty="0"/>
          </a:p>
        </p:txBody>
      </p:sp>
    </p:spTree>
    <p:extLst>
      <p:ext uri="{BB962C8B-B14F-4D97-AF65-F5344CB8AC3E}">
        <p14:creationId xmlns:p14="http://schemas.microsoft.com/office/powerpoint/2010/main" val="17387506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cell is the second most numerous cell in the blood?</a:t>
            </a:r>
            <a:endParaRPr lang="en-US" dirty="0"/>
          </a:p>
        </p:txBody>
      </p:sp>
      <p:sp>
        <p:nvSpPr>
          <p:cNvPr id="3" name="Content Placeholder 2"/>
          <p:cNvSpPr>
            <a:spLocks noGrp="1"/>
          </p:cNvSpPr>
          <p:nvPr>
            <p:ph idx="1"/>
          </p:nvPr>
        </p:nvSpPr>
        <p:spPr/>
        <p:txBody>
          <a:bodyPr/>
          <a:lstStyle/>
          <a:p>
            <a:r>
              <a:rPr lang="en-US" dirty="0" smtClean="0"/>
              <a:t>Monocyte</a:t>
            </a:r>
          </a:p>
          <a:p>
            <a:r>
              <a:rPr lang="en-US" dirty="0" smtClean="0">
                <a:solidFill>
                  <a:srgbClr val="FFFF00"/>
                </a:solidFill>
              </a:rPr>
              <a:t>Lymphocyte</a:t>
            </a:r>
          </a:p>
          <a:p>
            <a:r>
              <a:rPr lang="en-US" dirty="0" smtClean="0"/>
              <a:t>Null Cell</a:t>
            </a:r>
          </a:p>
          <a:p>
            <a:r>
              <a:rPr lang="en-US" dirty="0" err="1" smtClean="0"/>
              <a:t>Plasmacyte</a:t>
            </a:r>
            <a:endParaRPr lang="en-US" dirty="0" smtClean="0"/>
          </a:p>
          <a:p>
            <a:r>
              <a:rPr lang="en-US" dirty="0" smtClean="0"/>
              <a:t>Erythrocyte</a:t>
            </a:r>
            <a:endParaRPr lang="en-US" dirty="0"/>
          </a:p>
        </p:txBody>
      </p:sp>
    </p:spTree>
    <p:extLst>
      <p:ext uri="{BB962C8B-B14F-4D97-AF65-F5344CB8AC3E}">
        <p14:creationId xmlns:p14="http://schemas.microsoft.com/office/powerpoint/2010/main" val="6911819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proper sequence for the monocyte-macrophage phagocytic system?</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err="1" smtClean="0"/>
              <a:t>Monoblast</a:t>
            </a:r>
            <a:r>
              <a:rPr lang="en-US" dirty="0" smtClean="0"/>
              <a:t>, macrophage, </a:t>
            </a:r>
            <a:r>
              <a:rPr lang="en-US" dirty="0" err="1" smtClean="0"/>
              <a:t>promonocyte</a:t>
            </a:r>
            <a:r>
              <a:rPr lang="en-US" dirty="0" smtClean="0"/>
              <a:t>, monocyte</a:t>
            </a:r>
          </a:p>
          <a:p>
            <a:r>
              <a:rPr lang="en-US" dirty="0" err="1" smtClean="0"/>
              <a:t>Monoblast</a:t>
            </a:r>
            <a:r>
              <a:rPr lang="en-US" dirty="0" smtClean="0"/>
              <a:t>, monocyte, </a:t>
            </a:r>
            <a:r>
              <a:rPr lang="en-US" dirty="0" err="1" smtClean="0"/>
              <a:t>promonocyte</a:t>
            </a:r>
            <a:r>
              <a:rPr lang="en-US" dirty="0" smtClean="0"/>
              <a:t>, macrophage</a:t>
            </a:r>
          </a:p>
          <a:p>
            <a:r>
              <a:rPr lang="en-US" dirty="0" err="1" smtClean="0"/>
              <a:t>Monoblast</a:t>
            </a:r>
            <a:r>
              <a:rPr lang="en-US" dirty="0" smtClean="0"/>
              <a:t>, </a:t>
            </a:r>
            <a:r>
              <a:rPr lang="en-US" dirty="0" err="1" smtClean="0"/>
              <a:t>promonocyte</a:t>
            </a:r>
            <a:r>
              <a:rPr lang="en-US" dirty="0" smtClean="0"/>
              <a:t>, monocyte, macrophage</a:t>
            </a:r>
          </a:p>
          <a:p>
            <a:r>
              <a:rPr lang="en-US" dirty="0" err="1" smtClean="0"/>
              <a:t>Monoblast</a:t>
            </a:r>
            <a:r>
              <a:rPr lang="en-US" dirty="0" smtClean="0"/>
              <a:t>, </a:t>
            </a:r>
            <a:r>
              <a:rPr lang="en-US" dirty="0" err="1" smtClean="0"/>
              <a:t>promonocyte</a:t>
            </a:r>
            <a:r>
              <a:rPr lang="en-US" dirty="0" smtClean="0"/>
              <a:t>, </a:t>
            </a:r>
            <a:r>
              <a:rPr lang="en-US" dirty="0" err="1" smtClean="0"/>
              <a:t>macrophate</a:t>
            </a:r>
            <a:r>
              <a:rPr lang="en-US" dirty="0" smtClean="0"/>
              <a:t>, monocyte</a:t>
            </a:r>
            <a:endParaRPr lang="en-US" dirty="0"/>
          </a:p>
        </p:txBody>
      </p:sp>
    </p:spTree>
    <p:extLst>
      <p:ext uri="{BB962C8B-B14F-4D97-AF65-F5344CB8AC3E}">
        <p14:creationId xmlns:p14="http://schemas.microsoft.com/office/powerpoint/2010/main" val="11246667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proper sequence for the monocyte-macrophage phagocytic system?</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err="1" smtClean="0"/>
              <a:t>Monoblast</a:t>
            </a:r>
            <a:r>
              <a:rPr lang="en-US" dirty="0" smtClean="0"/>
              <a:t>, macrophage, </a:t>
            </a:r>
            <a:r>
              <a:rPr lang="en-US" dirty="0" err="1" smtClean="0"/>
              <a:t>promonocyte</a:t>
            </a:r>
            <a:r>
              <a:rPr lang="en-US" dirty="0" smtClean="0"/>
              <a:t>, monocyte</a:t>
            </a:r>
          </a:p>
          <a:p>
            <a:r>
              <a:rPr lang="en-US" dirty="0" err="1" smtClean="0"/>
              <a:t>Monoblast</a:t>
            </a:r>
            <a:r>
              <a:rPr lang="en-US" dirty="0" smtClean="0"/>
              <a:t>, monocyte, </a:t>
            </a:r>
            <a:r>
              <a:rPr lang="en-US" dirty="0" err="1" smtClean="0"/>
              <a:t>promonocyte</a:t>
            </a:r>
            <a:r>
              <a:rPr lang="en-US" dirty="0" smtClean="0"/>
              <a:t>, macrophage</a:t>
            </a:r>
          </a:p>
          <a:p>
            <a:r>
              <a:rPr lang="en-US" dirty="0" err="1" smtClean="0">
                <a:solidFill>
                  <a:srgbClr val="FFFF00"/>
                </a:solidFill>
              </a:rPr>
              <a:t>Monoblast</a:t>
            </a:r>
            <a:r>
              <a:rPr lang="en-US" dirty="0" smtClean="0">
                <a:solidFill>
                  <a:srgbClr val="FFFF00"/>
                </a:solidFill>
              </a:rPr>
              <a:t>, </a:t>
            </a:r>
            <a:r>
              <a:rPr lang="en-US" dirty="0" err="1" smtClean="0">
                <a:solidFill>
                  <a:srgbClr val="FFFF00"/>
                </a:solidFill>
              </a:rPr>
              <a:t>promonocyte</a:t>
            </a:r>
            <a:r>
              <a:rPr lang="en-US" dirty="0" smtClean="0">
                <a:solidFill>
                  <a:srgbClr val="FFFF00"/>
                </a:solidFill>
              </a:rPr>
              <a:t>, monocyte, macrophage</a:t>
            </a:r>
          </a:p>
          <a:p>
            <a:r>
              <a:rPr lang="en-US" dirty="0" err="1" smtClean="0"/>
              <a:t>Monoblast</a:t>
            </a:r>
            <a:r>
              <a:rPr lang="en-US" dirty="0" smtClean="0"/>
              <a:t>, </a:t>
            </a:r>
            <a:r>
              <a:rPr lang="en-US" dirty="0" err="1" smtClean="0"/>
              <a:t>promonocyte</a:t>
            </a:r>
            <a:r>
              <a:rPr lang="en-US" dirty="0" smtClean="0"/>
              <a:t>, </a:t>
            </a:r>
            <a:r>
              <a:rPr lang="en-US" dirty="0" err="1" smtClean="0"/>
              <a:t>macrophate</a:t>
            </a:r>
            <a:r>
              <a:rPr lang="en-US" dirty="0" smtClean="0"/>
              <a:t>, monocyte</a:t>
            </a:r>
            <a:endParaRPr lang="en-US" dirty="0"/>
          </a:p>
        </p:txBody>
      </p:sp>
    </p:spTree>
    <p:extLst>
      <p:ext uri="{BB962C8B-B14F-4D97-AF65-F5344CB8AC3E}">
        <p14:creationId xmlns:p14="http://schemas.microsoft.com/office/powerpoint/2010/main" val="23362979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WBC is small &amp; round, with intensely blue cytoplasm, and nucleus with clumped dark purple chromatin?</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Monocyte</a:t>
            </a:r>
          </a:p>
          <a:p>
            <a:r>
              <a:rPr lang="en-US" dirty="0" smtClean="0"/>
              <a:t>Basophil</a:t>
            </a:r>
          </a:p>
          <a:p>
            <a:r>
              <a:rPr lang="en-US" dirty="0" smtClean="0"/>
              <a:t>Eosinophil</a:t>
            </a:r>
          </a:p>
          <a:p>
            <a:r>
              <a:rPr lang="en-US" dirty="0" smtClean="0"/>
              <a:t>Lymphocyte</a:t>
            </a:r>
            <a:endParaRPr lang="en-US" dirty="0"/>
          </a:p>
        </p:txBody>
      </p:sp>
    </p:spTree>
    <p:extLst>
      <p:ext uri="{BB962C8B-B14F-4D97-AF65-F5344CB8AC3E}">
        <p14:creationId xmlns:p14="http://schemas.microsoft.com/office/powerpoint/2010/main" val="18122502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WBC is small &amp; round, with intensely blue cytoplasm, and nucleus with clumped dark purple chromatin?</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Monocyte</a:t>
            </a:r>
          </a:p>
          <a:p>
            <a:r>
              <a:rPr lang="en-US" dirty="0" smtClean="0"/>
              <a:t>Basophil</a:t>
            </a:r>
          </a:p>
          <a:p>
            <a:r>
              <a:rPr lang="en-US" dirty="0" smtClean="0"/>
              <a:t>Eosinophil</a:t>
            </a:r>
          </a:p>
          <a:p>
            <a:r>
              <a:rPr lang="en-US" dirty="0" smtClean="0">
                <a:solidFill>
                  <a:srgbClr val="FFFF00"/>
                </a:solidFill>
              </a:rPr>
              <a:t>Lymphocyte</a:t>
            </a:r>
            <a:endParaRPr lang="en-US" dirty="0">
              <a:solidFill>
                <a:srgbClr val="FFFF00"/>
              </a:solidFill>
            </a:endParaRPr>
          </a:p>
        </p:txBody>
      </p:sp>
    </p:spTree>
    <p:extLst>
      <p:ext uri="{BB962C8B-B14F-4D97-AF65-F5344CB8AC3E}">
        <p14:creationId xmlns:p14="http://schemas.microsoft.com/office/powerpoint/2010/main" val="2553473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granulocyte has large violet blue or purple-black granules?</a:t>
            </a:r>
            <a:endParaRPr lang="en-US" dirty="0"/>
          </a:p>
        </p:txBody>
      </p:sp>
      <p:sp>
        <p:nvSpPr>
          <p:cNvPr id="3" name="Content Placeholder 2"/>
          <p:cNvSpPr>
            <a:spLocks noGrp="1"/>
          </p:cNvSpPr>
          <p:nvPr>
            <p:ph idx="1"/>
          </p:nvPr>
        </p:nvSpPr>
        <p:spPr/>
        <p:txBody>
          <a:bodyPr/>
          <a:lstStyle/>
          <a:p>
            <a:r>
              <a:rPr lang="en-US" dirty="0" smtClean="0"/>
              <a:t>Eosinophil</a:t>
            </a:r>
          </a:p>
          <a:p>
            <a:r>
              <a:rPr lang="en-US" dirty="0" smtClean="0"/>
              <a:t>Basophil</a:t>
            </a:r>
          </a:p>
          <a:p>
            <a:r>
              <a:rPr lang="en-US" dirty="0" smtClean="0"/>
              <a:t>Neutrophil</a:t>
            </a:r>
          </a:p>
          <a:p>
            <a:r>
              <a:rPr lang="en-US" dirty="0" smtClean="0"/>
              <a:t>Monocyte</a:t>
            </a:r>
            <a:endParaRPr lang="en-US" dirty="0"/>
          </a:p>
        </p:txBody>
      </p:sp>
    </p:spTree>
    <p:extLst>
      <p:ext uri="{BB962C8B-B14F-4D97-AF65-F5344CB8AC3E}">
        <p14:creationId xmlns:p14="http://schemas.microsoft.com/office/powerpoint/2010/main" val="330549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en-US" b="1" u="sng" dirty="0" smtClean="0">
                <a:solidFill>
                  <a:srgbClr val="FFFF00"/>
                </a:solidFill>
              </a:rPr>
              <a:t>PROFESSOR CONTACT</a:t>
            </a:r>
            <a:endParaRPr lang="en-US" b="1" u="sng" dirty="0">
              <a:solidFill>
                <a:srgbClr val="FFFF00"/>
              </a:solidFill>
            </a:endParaRPr>
          </a:p>
          <a:p>
            <a:pPr lvl="1"/>
            <a:r>
              <a:rPr lang="en-US" dirty="0"/>
              <a:t>Primary Contact is via the </a:t>
            </a:r>
            <a:r>
              <a:rPr lang="en-US" b="1" dirty="0">
                <a:solidFill>
                  <a:srgbClr val="FFFF00"/>
                </a:solidFill>
              </a:rPr>
              <a:t>Message</a:t>
            </a:r>
            <a:r>
              <a:rPr lang="en-US" dirty="0"/>
              <a:t> area in the classroom.  This is your class email system.  Be sure to stay in close contact with any questions/problems</a:t>
            </a:r>
            <a:r>
              <a:rPr lang="en-US" dirty="0" smtClean="0"/>
              <a:t>.</a:t>
            </a:r>
          </a:p>
          <a:p>
            <a:pPr lvl="2"/>
            <a:r>
              <a:rPr lang="en-US" dirty="0"/>
              <a:t>Be sure to enter your email address into your personal profile so that messages from the classroom are forwarded to your email account</a:t>
            </a:r>
            <a:r>
              <a:rPr lang="en-US" dirty="0" smtClean="0"/>
              <a:t>.</a:t>
            </a:r>
            <a:endParaRPr lang="en-US" dirty="0"/>
          </a:p>
          <a:p>
            <a:pPr lvl="1"/>
            <a:r>
              <a:rPr lang="en-US" b="1" u="sng" dirty="0" smtClean="0">
                <a:solidFill>
                  <a:srgbClr val="FFFF00"/>
                </a:solidFill>
              </a:rPr>
              <a:t>VIRTUAL </a:t>
            </a:r>
            <a:r>
              <a:rPr lang="en-US" b="1" u="sng" dirty="0">
                <a:solidFill>
                  <a:srgbClr val="FFFF00"/>
                </a:solidFill>
              </a:rPr>
              <a:t>OFFICE HOURS</a:t>
            </a:r>
            <a:endParaRPr lang="en-US" dirty="0">
              <a:solidFill>
                <a:srgbClr val="FFFF00"/>
              </a:solidFill>
            </a:endParaRPr>
          </a:p>
          <a:p>
            <a:pPr lvl="2"/>
            <a:r>
              <a:rPr lang="en-US" b="1" dirty="0"/>
              <a:t>Mondays and Wednesdays 6-8 PM ET </a:t>
            </a:r>
            <a:endParaRPr lang="en-US" dirty="0"/>
          </a:p>
          <a:p>
            <a:pPr lvl="2"/>
            <a:r>
              <a:rPr lang="en-US" b="1" dirty="0"/>
              <a:t>and other times by arrangement.</a:t>
            </a:r>
            <a:endParaRPr lang="en-US" dirty="0"/>
          </a:p>
          <a:p>
            <a:pPr lvl="2"/>
            <a:r>
              <a:rPr lang="en-US" dirty="0">
                <a:hlinkClick r:id="rId2"/>
              </a:rPr>
              <a:t>http://nymahe.adobeconnect.com/virtualofficemeetingroomcng</a:t>
            </a:r>
            <a:endParaRPr lang="en-US" dirty="0"/>
          </a:p>
          <a:p>
            <a:pPr lvl="3"/>
            <a:r>
              <a:rPr lang="en-US" dirty="0" smtClean="0"/>
              <a:t>If </a:t>
            </a:r>
            <a:r>
              <a:rPr lang="en-US" dirty="0"/>
              <a:t>you need to meet at another </a:t>
            </a:r>
            <a:r>
              <a:rPr lang="en-US" dirty="0" smtClean="0"/>
              <a:t>time, </a:t>
            </a:r>
            <a:r>
              <a:rPr lang="en-US" dirty="0"/>
              <a:t>we will try to arrange a mutually agreeable time.  This may be difficult due to other responsibilities and schedules.  Usually we can work through any problems in writing via email.</a:t>
            </a:r>
          </a:p>
          <a:p>
            <a:endParaRPr lang="en-US" dirty="0"/>
          </a:p>
        </p:txBody>
      </p:sp>
    </p:spTree>
    <p:extLst>
      <p:ext uri="{BB962C8B-B14F-4D97-AF65-F5344CB8AC3E}">
        <p14:creationId xmlns:p14="http://schemas.microsoft.com/office/powerpoint/2010/main" val="23245685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granulocyte has large violet blue or purple-black granules?</a:t>
            </a:r>
            <a:endParaRPr lang="en-US" dirty="0"/>
          </a:p>
        </p:txBody>
      </p:sp>
      <p:sp>
        <p:nvSpPr>
          <p:cNvPr id="3" name="Content Placeholder 2"/>
          <p:cNvSpPr>
            <a:spLocks noGrp="1"/>
          </p:cNvSpPr>
          <p:nvPr>
            <p:ph idx="1"/>
          </p:nvPr>
        </p:nvSpPr>
        <p:spPr/>
        <p:txBody>
          <a:bodyPr/>
          <a:lstStyle/>
          <a:p>
            <a:r>
              <a:rPr lang="en-US" dirty="0" smtClean="0"/>
              <a:t>Eosinophil</a:t>
            </a:r>
          </a:p>
          <a:p>
            <a:r>
              <a:rPr lang="en-US" dirty="0" smtClean="0">
                <a:solidFill>
                  <a:srgbClr val="FFFF00"/>
                </a:solidFill>
              </a:rPr>
              <a:t>Basophil</a:t>
            </a:r>
          </a:p>
          <a:p>
            <a:r>
              <a:rPr lang="en-US" dirty="0" smtClean="0"/>
              <a:t>Neutrophil</a:t>
            </a:r>
          </a:p>
          <a:p>
            <a:r>
              <a:rPr lang="en-US" dirty="0" smtClean="0"/>
              <a:t>Monocyte</a:t>
            </a:r>
            <a:endParaRPr lang="en-US" dirty="0"/>
          </a:p>
        </p:txBody>
      </p:sp>
    </p:spTree>
    <p:extLst>
      <p:ext uri="{BB962C8B-B14F-4D97-AF65-F5344CB8AC3E}">
        <p14:creationId xmlns:p14="http://schemas.microsoft.com/office/powerpoint/2010/main" val="2799671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Seminars</a:t>
            </a:r>
            <a:endParaRPr lang="en-US" dirty="0">
              <a:solidFill>
                <a:srgbClr val="FFFF00"/>
              </a:solidFill>
            </a:endParaRPr>
          </a:p>
        </p:txBody>
      </p:sp>
      <p:sp>
        <p:nvSpPr>
          <p:cNvPr id="3" name="Content Placeholder 2"/>
          <p:cNvSpPr>
            <a:spLocks noGrp="1"/>
          </p:cNvSpPr>
          <p:nvPr>
            <p:ph idx="1"/>
          </p:nvPr>
        </p:nvSpPr>
        <p:spPr/>
        <p:txBody>
          <a:bodyPr>
            <a:normAutofit fontScale="62500" lnSpcReduction="20000"/>
          </a:bodyPr>
          <a:lstStyle/>
          <a:p>
            <a:r>
              <a:rPr lang="en-US" sz="4600" b="1" dirty="0">
                <a:solidFill>
                  <a:srgbClr val="FFC000"/>
                </a:solidFill>
              </a:rPr>
              <a:t>Hematology </a:t>
            </a:r>
            <a:r>
              <a:rPr lang="en-US" sz="4600" b="1" dirty="0" smtClean="0">
                <a:solidFill>
                  <a:srgbClr val="FFC000"/>
                </a:solidFill>
              </a:rPr>
              <a:t>Seminars:  Wednesdays </a:t>
            </a:r>
            <a:r>
              <a:rPr lang="en-US" sz="4600" b="1" dirty="0">
                <a:solidFill>
                  <a:srgbClr val="FFC000"/>
                </a:solidFill>
              </a:rPr>
              <a:t>at Noon ET</a:t>
            </a:r>
            <a:endParaRPr lang="en-US" sz="4600" dirty="0">
              <a:solidFill>
                <a:srgbClr val="FFC000"/>
              </a:solidFill>
            </a:endParaRPr>
          </a:p>
          <a:p>
            <a:r>
              <a:rPr lang="en-US" sz="4600" b="1" dirty="0">
                <a:solidFill>
                  <a:srgbClr val="FFC000"/>
                </a:solidFill>
              </a:rPr>
              <a:t>Immunology </a:t>
            </a:r>
            <a:r>
              <a:rPr lang="en-US" sz="4600" b="1" dirty="0" smtClean="0">
                <a:solidFill>
                  <a:srgbClr val="FFC000"/>
                </a:solidFill>
              </a:rPr>
              <a:t>Seminars:  Thursdays </a:t>
            </a:r>
            <a:r>
              <a:rPr lang="en-US" sz="4600" b="1" dirty="0">
                <a:solidFill>
                  <a:srgbClr val="FFC000"/>
                </a:solidFill>
              </a:rPr>
              <a:t>at Noon ET</a:t>
            </a:r>
            <a:endParaRPr lang="en-US" sz="4600" dirty="0">
              <a:solidFill>
                <a:srgbClr val="FFC000"/>
              </a:solidFill>
            </a:endParaRPr>
          </a:p>
          <a:p>
            <a:endParaRPr lang="en-US" dirty="0" smtClean="0"/>
          </a:p>
          <a:p>
            <a:r>
              <a:rPr lang="en-US" b="1" dirty="0" smtClean="0"/>
              <a:t>It </a:t>
            </a:r>
            <a:r>
              <a:rPr lang="en-US" b="1" dirty="0"/>
              <a:t>is mandatory that you attend 5 out of 10 seminars live.</a:t>
            </a:r>
            <a:endParaRPr lang="en-US" dirty="0"/>
          </a:p>
          <a:p>
            <a:pPr lvl="1"/>
            <a:r>
              <a:rPr lang="en-US" dirty="0"/>
              <a:t>Seminars are held during weeks 1, 2, 3, 4, 5, 7, 8, 9, 10, &amp; 11. Weeks 6 &amp; 12 are exam weeks with no seminar</a:t>
            </a:r>
            <a:r>
              <a:rPr lang="en-US" dirty="0" smtClean="0"/>
              <a:t>.</a:t>
            </a:r>
          </a:p>
          <a:p>
            <a:pPr marL="457200" lvl="1" indent="0">
              <a:buNone/>
            </a:pPr>
            <a:endParaRPr lang="en-US" dirty="0"/>
          </a:p>
          <a:p>
            <a:r>
              <a:rPr lang="en-US" dirty="0"/>
              <a:t>If you know that your schedule will not permit you to attend seminar at the above times, you must email me explaining why you will not be able to attend seminar and you must carbon copy Lynn Jones </a:t>
            </a:r>
            <a:r>
              <a:rPr lang="en-US" dirty="0"/>
              <a:t>(</a:t>
            </a:r>
            <a:r>
              <a:rPr lang="en-US" dirty="0">
                <a:hlinkClick r:id="rId2"/>
              </a:rPr>
              <a:t>l</a:t>
            </a:r>
            <a:r>
              <a:rPr lang="en-US" dirty="0">
                <a:solidFill>
                  <a:srgbClr val="FFC000"/>
                </a:solidFill>
                <a:hlinkClick r:id="rId2"/>
              </a:rPr>
              <a:t>jones@nymahe.or</a:t>
            </a:r>
            <a:r>
              <a:rPr lang="en-US" dirty="0">
                <a:hlinkClick r:id="rId2"/>
              </a:rPr>
              <a:t>g</a:t>
            </a:r>
            <a:r>
              <a:rPr lang="en-US" dirty="0"/>
              <a:t>) </a:t>
            </a:r>
            <a:r>
              <a:rPr lang="en-US" dirty="0"/>
              <a:t>and Lori </a:t>
            </a:r>
            <a:r>
              <a:rPr lang="en-US" dirty="0" err="1"/>
              <a:t>Burkard</a:t>
            </a:r>
            <a:r>
              <a:rPr lang="en-US" dirty="0"/>
              <a:t> </a:t>
            </a:r>
            <a:r>
              <a:rPr lang="en-US" dirty="0"/>
              <a:t>(</a:t>
            </a:r>
            <a:r>
              <a:rPr lang="en-US" dirty="0">
                <a:hlinkClick r:id="rId3"/>
              </a:rPr>
              <a:t>l</a:t>
            </a:r>
            <a:r>
              <a:rPr lang="en-US" dirty="0">
                <a:solidFill>
                  <a:srgbClr val="FFC000"/>
                </a:solidFill>
                <a:hlinkClick r:id="rId3"/>
              </a:rPr>
              <a:t>burkard@nymahe.or</a:t>
            </a:r>
            <a:r>
              <a:rPr lang="en-US" dirty="0">
                <a:hlinkClick r:id="rId3"/>
              </a:rPr>
              <a:t>g</a:t>
            </a:r>
            <a:r>
              <a:rPr lang="en-US" dirty="0"/>
              <a:t>). </a:t>
            </a:r>
            <a:r>
              <a:rPr lang="en-US" dirty="0"/>
              <a:t>They will determine if each individual case qualifies for an exception for live attendance. If an exception is granted, then you will be notified to let you know how to </a:t>
            </a:r>
            <a:r>
              <a:rPr lang="en-US" dirty="0" err="1"/>
              <a:t>procede</a:t>
            </a:r>
            <a:r>
              <a:rPr lang="en-US" dirty="0"/>
              <a:t> to make up for the seminar attendance.</a:t>
            </a:r>
            <a:endParaRPr lang="en-US" dirty="0"/>
          </a:p>
          <a:p>
            <a:pPr marL="0" indent="0">
              <a:buNone/>
            </a:pPr>
            <a:endParaRPr lang="en-US" dirty="0"/>
          </a:p>
        </p:txBody>
      </p:sp>
    </p:spTree>
    <p:extLst>
      <p:ext uri="{BB962C8B-B14F-4D97-AF65-F5344CB8AC3E}">
        <p14:creationId xmlns:p14="http://schemas.microsoft.com/office/powerpoint/2010/main" val="19128082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92562"/>
          </a:xfrm>
        </p:spPr>
        <p:txBody>
          <a:bodyPr>
            <a:normAutofit/>
          </a:bodyPr>
          <a:lstStyle/>
          <a:p>
            <a:r>
              <a:rPr lang="en-US" dirty="0" smtClean="0"/>
              <a:t>Questions?</a:t>
            </a:r>
            <a:br>
              <a:rPr lang="en-US" dirty="0" smtClean="0"/>
            </a:br>
            <a:r>
              <a:rPr lang="en-US" dirty="0" smtClean="0"/>
              <a:t>-Expectations</a:t>
            </a:r>
            <a:br>
              <a:rPr lang="en-US" dirty="0" smtClean="0"/>
            </a:br>
            <a:r>
              <a:rPr lang="en-US" dirty="0" smtClean="0"/>
              <a:t>-Course Content?</a:t>
            </a:r>
            <a:endParaRPr lang="en-US" dirty="0"/>
          </a:p>
        </p:txBody>
      </p:sp>
    </p:spTree>
    <p:extLst>
      <p:ext uri="{BB962C8B-B14F-4D97-AF65-F5344CB8AC3E}">
        <p14:creationId xmlns:p14="http://schemas.microsoft.com/office/powerpoint/2010/main" val="36998394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951</Words>
  <Application>Microsoft Office PowerPoint</Application>
  <PresentationFormat>On-screen Show (4:3)</PresentationFormat>
  <Paragraphs>129</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Office Theme</vt:lpstr>
      <vt:lpstr>Welcome to  Clinical Hematology</vt:lpstr>
      <vt:lpstr>Meet and greet!</vt:lpstr>
      <vt:lpstr>Course Expectations</vt:lpstr>
      <vt:lpstr>  How will I tackle this???</vt:lpstr>
      <vt:lpstr>PowerPoint Presentation</vt:lpstr>
      <vt:lpstr>PowerPoint Presentation</vt:lpstr>
      <vt:lpstr>PowerPoint Presentation</vt:lpstr>
      <vt:lpstr>Seminars</vt:lpstr>
      <vt:lpstr>Questions? -Expectations -Course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QUIZ BOWL!!!</vt:lpstr>
      <vt:lpstr>Wht percent of the bood volume represents the formed elements?</vt:lpstr>
      <vt:lpstr>Wht percent of the bood volume represents the formed elements?</vt:lpstr>
      <vt:lpstr>Which of the following is a plasma protein?</vt:lpstr>
      <vt:lpstr>Which of the following is a plasma protein?</vt:lpstr>
      <vt:lpstr>What is the average blood volume?</vt:lpstr>
      <vt:lpstr>What is the average blood volume?</vt:lpstr>
      <vt:lpstr>Which cell is the second most numerous cell in the blood?</vt:lpstr>
      <vt:lpstr>Which cell is the second most numerous cell in the blood?</vt:lpstr>
      <vt:lpstr>What is the proper sequence for the monocyte-macrophage phagocytic system?</vt:lpstr>
      <vt:lpstr>What is the proper sequence for the monocyte-macrophage phagocytic system?</vt:lpstr>
      <vt:lpstr>Which WBC is small &amp; round, with intensely blue cytoplasm, and nucleus with clumped dark purple chromatin?</vt:lpstr>
      <vt:lpstr>Which WBC is small &amp; round, with intensely blue cytoplasm, and nucleus with clumped dark purple chromatin?</vt:lpstr>
      <vt:lpstr>Which granulocyte has large violet blue or purple-black granules?</vt:lpstr>
      <vt:lpstr>Which granulocyte has large violet blue or purple-black granules?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Clinical Immunology/Serology</dc:title>
  <dc:creator>Owner</dc:creator>
  <cp:lastModifiedBy>Owner</cp:lastModifiedBy>
  <cp:revision>11</cp:revision>
  <dcterms:created xsi:type="dcterms:W3CDTF">2012-01-06T14:21:51Z</dcterms:created>
  <dcterms:modified xsi:type="dcterms:W3CDTF">2012-10-05T14:29:38Z</dcterms:modified>
</cp:coreProperties>
</file>