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329" r:id="rId5"/>
    <p:sldId id="260" r:id="rId6"/>
    <p:sldId id="261" r:id="rId7"/>
    <p:sldId id="330" r:id="rId8"/>
    <p:sldId id="331" r:id="rId9"/>
    <p:sldId id="263" r:id="rId10"/>
    <p:sldId id="282" r:id="rId11"/>
    <p:sldId id="283" r:id="rId12"/>
    <p:sldId id="284" r:id="rId13"/>
    <p:sldId id="285" r:id="rId14"/>
    <p:sldId id="286" r:id="rId15"/>
    <p:sldId id="287" r:id="rId16"/>
    <p:sldId id="288" r:id="rId17"/>
    <p:sldId id="289" r:id="rId18"/>
    <p:sldId id="290" r:id="rId19"/>
    <p:sldId id="291" r:id="rId20"/>
    <p:sldId id="292" r:id="rId21"/>
    <p:sldId id="293" r:id="rId22"/>
    <p:sldId id="294" r:id="rId23"/>
    <p:sldId id="295" r:id="rId24"/>
    <p:sldId id="296" r:id="rId25"/>
    <p:sldId id="297" r:id="rId26"/>
    <p:sldId id="298" r:id="rId27"/>
    <p:sldId id="299" r:id="rId28"/>
    <p:sldId id="300" r:id="rId29"/>
    <p:sldId id="301" r:id="rId30"/>
    <p:sldId id="302" r:id="rId31"/>
    <p:sldId id="303" r:id="rId32"/>
    <p:sldId id="304" r:id="rId33"/>
    <p:sldId id="305" r:id="rId34"/>
    <p:sldId id="306" r:id="rId35"/>
    <p:sldId id="307" r:id="rId36"/>
    <p:sldId id="308" r:id="rId37"/>
    <p:sldId id="309" r:id="rId38"/>
    <p:sldId id="310" r:id="rId39"/>
    <p:sldId id="311" r:id="rId40"/>
    <p:sldId id="312" r:id="rId41"/>
    <p:sldId id="313" r:id="rId42"/>
    <p:sldId id="314" r:id="rId43"/>
    <p:sldId id="315" r:id="rId44"/>
    <p:sldId id="316" r:id="rId45"/>
    <p:sldId id="317" r:id="rId46"/>
    <p:sldId id="318" r:id="rId47"/>
    <p:sldId id="319" r:id="rId48"/>
    <p:sldId id="320" r:id="rId49"/>
    <p:sldId id="321" r:id="rId50"/>
    <p:sldId id="322" r:id="rId51"/>
    <p:sldId id="323" r:id="rId52"/>
    <p:sldId id="324" r:id="rId53"/>
    <p:sldId id="325" r:id="rId54"/>
    <p:sldId id="326" r:id="rId55"/>
    <p:sldId id="327" r:id="rId56"/>
    <p:sldId id="328" r:id="rId57"/>
    <p:sldId id="264" r:id="rId58"/>
    <p:sldId id="265" r:id="rId59"/>
    <p:sldId id="266" r:id="rId60"/>
    <p:sldId id="267" r:id="rId61"/>
    <p:sldId id="268" r:id="rId62"/>
    <p:sldId id="269" r:id="rId63"/>
    <p:sldId id="270" r:id="rId64"/>
    <p:sldId id="271" r:id="rId65"/>
    <p:sldId id="272" r:id="rId66"/>
    <p:sldId id="273" r:id="rId67"/>
    <p:sldId id="274" r:id="rId68"/>
    <p:sldId id="275" r:id="rId69"/>
    <p:sldId id="276" r:id="rId70"/>
    <p:sldId id="277" r:id="rId71"/>
    <p:sldId id="278" r:id="rId72"/>
    <p:sldId id="279" r:id="rId73"/>
    <p:sldId id="280" r:id="rId74"/>
    <p:sldId id="281" r:id="rId7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54" d="100"/>
          <a:sy n="54" d="100"/>
        </p:scale>
        <p:origin x="-78" y="-12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F9D5F9F-98CB-451D-B7FC-68060A081194}" type="datetimeFigureOut">
              <a:rPr lang="en-US" smtClean="0"/>
              <a:t>10/7/2012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C06312-B55C-4EE7-BA73-E5F9E7F4846E}" type="slidenum">
              <a:rPr lang="en-US" smtClean="0"/>
              <a:t>‹#›</a:t>
            </a:fld>
            <a:endParaRPr lang="en-US"/>
          </a:p>
        </p:txBody>
      </p:sp>
    </p:spTree>
    <p:extLst>
      <p:ext uri="{BB962C8B-B14F-4D97-AF65-F5344CB8AC3E}">
        <p14:creationId xmlns:p14="http://schemas.microsoft.com/office/powerpoint/2010/main" val="38201176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F9D5F9F-98CB-451D-B7FC-68060A081194}" type="datetimeFigureOut">
              <a:rPr lang="en-US" smtClean="0"/>
              <a:t>10/7/2012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C06312-B55C-4EE7-BA73-E5F9E7F4846E}" type="slidenum">
              <a:rPr lang="en-US" smtClean="0"/>
              <a:t>‹#›</a:t>
            </a:fld>
            <a:endParaRPr lang="en-US"/>
          </a:p>
        </p:txBody>
      </p:sp>
    </p:spTree>
    <p:extLst>
      <p:ext uri="{BB962C8B-B14F-4D97-AF65-F5344CB8AC3E}">
        <p14:creationId xmlns:p14="http://schemas.microsoft.com/office/powerpoint/2010/main" val="35487137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F9D5F9F-98CB-451D-B7FC-68060A081194}" type="datetimeFigureOut">
              <a:rPr lang="en-US" smtClean="0"/>
              <a:t>10/7/2012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C06312-B55C-4EE7-BA73-E5F9E7F4846E}" type="slidenum">
              <a:rPr lang="en-US" smtClean="0"/>
              <a:t>‹#›</a:t>
            </a:fld>
            <a:endParaRPr lang="en-US"/>
          </a:p>
        </p:txBody>
      </p:sp>
    </p:spTree>
    <p:extLst>
      <p:ext uri="{BB962C8B-B14F-4D97-AF65-F5344CB8AC3E}">
        <p14:creationId xmlns:p14="http://schemas.microsoft.com/office/powerpoint/2010/main" val="19540190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F9D5F9F-98CB-451D-B7FC-68060A081194}" type="datetimeFigureOut">
              <a:rPr lang="en-US" smtClean="0"/>
              <a:t>10/7/2012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C06312-B55C-4EE7-BA73-E5F9E7F4846E}" type="slidenum">
              <a:rPr lang="en-US" smtClean="0"/>
              <a:t>‹#›</a:t>
            </a:fld>
            <a:endParaRPr lang="en-US"/>
          </a:p>
        </p:txBody>
      </p:sp>
    </p:spTree>
    <p:extLst>
      <p:ext uri="{BB962C8B-B14F-4D97-AF65-F5344CB8AC3E}">
        <p14:creationId xmlns:p14="http://schemas.microsoft.com/office/powerpoint/2010/main" val="20420617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F9D5F9F-98CB-451D-B7FC-68060A081194}" type="datetimeFigureOut">
              <a:rPr lang="en-US" smtClean="0"/>
              <a:t>10/7/2012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C06312-B55C-4EE7-BA73-E5F9E7F4846E}" type="slidenum">
              <a:rPr lang="en-US" smtClean="0"/>
              <a:t>‹#›</a:t>
            </a:fld>
            <a:endParaRPr lang="en-US"/>
          </a:p>
        </p:txBody>
      </p:sp>
    </p:spTree>
    <p:extLst>
      <p:ext uri="{BB962C8B-B14F-4D97-AF65-F5344CB8AC3E}">
        <p14:creationId xmlns:p14="http://schemas.microsoft.com/office/powerpoint/2010/main" val="29536258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F9D5F9F-98CB-451D-B7FC-68060A081194}" type="datetimeFigureOut">
              <a:rPr lang="en-US" smtClean="0"/>
              <a:t>10/7/2012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BC06312-B55C-4EE7-BA73-E5F9E7F4846E}" type="slidenum">
              <a:rPr lang="en-US" smtClean="0"/>
              <a:t>‹#›</a:t>
            </a:fld>
            <a:endParaRPr lang="en-US"/>
          </a:p>
        </p:txBody>
      </p:sp>
    </p:spTree>
    <p:extLst>
      <p:ext uri="{BB962C8B-B14F-4D97-AF65-F5344CB8AC3E}">
        <p14:creationId xmlns:p14="http://schemas.microsoft.com/office/powerpoint/2010/main" val="893847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F9D5F9F-98CB-451D-B7FC-68060A081194}" type="datetimeFigureOut">
              <a:rPr lang="en-US" smtClean="0"/>
              <a:t>10/7/2012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BC06312-B55C-4EE7-BA73-E5F9E7F4846E}" type="slidenum">
              <a:rPr lang="en-US" smtClean="0"/>
              <a:t>‹#›</a:t>
            </a:fld>
            <a:endParaRPr lang="en-US"/>
          </a:p>
        </p:txBody>
      </p:sp>
    </p:spTree>
    <p:extLst>
      <p:ext uri="{BB962C8B-B14F-4D97-AF65-F5344CB8AC3E}">
        <p14:creationId xmlns:p14="http://schemas.microsoft.com/office/powerpoint/2010/main" val="42564016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F9D5F9F-98CB-451D-B7FC-68060A081194}" type="datetimeFigureOut">
              <a:rPr lang="en-US" smtClean="0"/>
              <a:t>10/7/2012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BC06312-B55C-4EE7-BA73-E5F9E7F4846E}" type="slidenum">
              <a:rPr lang="en-US" smtClean="0"/>
              <a:t>‹#›</a:t>
            </a:fld>
            <a:endParaRPr lang="en-US"/>
          </a:p>
        </p:txBody>
      </p:sp>
    </p:spTree>
    <p:extLst>
      <p:ext uri="{BB962C8B-B14F-4D97-AF65-F5344CB8AC3E}">
        <p14:creationId xmlns:p14="http://schemas.microsoft.com/office/powerpoint/2010/main" val="41019887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F9D5F9F-98CB-451D-B7FC-68060A081194}" type="datetimeFigureOut">
              <a:rPr lang="en-US" smtClean="0"/>
              <a:t>10/7/2012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BC06312-B55C-4EE7-BA73-E5F9E7F4846E}" type="slidenum">
              <a:rPr lang="en-US" smtClean="0"/>
              <a:t>‹#›</a:t>
            </a:fld>
            <a:endParaRPr lang="en-US"/>
          </a:p>
        </p:txBody>
      </p:sp>
    </p:spTree>
    <p:extLst>
      <p:ext uri="{BB962C8B-B14F-4D97-AF65-F5344CB8AC3E}">
        <p14:creationId xmlns:p14="http://schemas.microsoft.com/office/powerpoint/2010/main" val="36124727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F9D5F9F-98CB-451D-B7FC-68060A081194}" type="datetimeFigureOut">
              <a:rPr lang="en-US" smtClean="0"/>
              <a:t>10/7/2012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BC06312-B55C-4EE7-BA73-E5F9E7F4846E}" type="slidenum">
              <a:rPr lang="en-US" smtClean="0"/>
              <a:t>‹#›</a:t>
            </a:fld>
            <a:endParaRPr lang="en-US"/>
          </a:p>
        </p:txBody>
      </p:sp>
    </p:spTree>
    <p:extLst>
      <p:ext uri="{BB962C8B-B14F-4D97-AF65-F5344CB8AC3E}">
        <p14:creationId xmlns:p14="http://schemas.microsoft.com/office/powerpoint/2010/main" val="28891720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F9D5F9F-98CB-451D-B7FC-68060A081194}" type="datetimeFigureOut">
              <a:rPr lang="en-US" smtClean="0"/>
              <a:t>10/7/2012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BC06312-B55C-4EE7-BA73-E5F9E7F4846E}" type="slidenum">
              <a:rPr lang="en-US" smtClean="0"/>
              <a:t>‹#›</a:t>
            </a:fld>
            <a:endParaRPr lang="en-US"/>
          </a:p>
        </p:txBody>
      </p:sp>
    </p:spTree>
    <p:extLst>
      <p:ext uri="{BB962C8B-B14F-4D97-AF65-F5344CB8AC3E}">
        <p14:creationId xmlns:p14="http://schemas.microsoft.com/office/powerpoint/2010/main" val="29239029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9D5F9F-98CB-451D-B7FC-68060A081194}" type="datetimeFigureOut">
              <a:rPr lang="en-US" smtClean="0"/>
              <a:t>10/7/2012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BC06312-B55C-4EE7-BA73-E5F9E7F4846E}" type="slidenum">
              <a:rPr lang="en-US" smtClean="0"/>
              <a:t>‹#›</a:t>
            </a:fld>
            <a:endParaRPr lang="en-US"/>
          </a:p>
        </p:txBody>
      </p:sp>
    </p:spTree>
    <p:extLst>
      <p:ext uri="{BB962C8B-B14F-4D97-AF65-F5344CB8AC3E}">
        <p14:creationId xmlns:p14="http://schemas.microsoft.com/office/powerpoint/2010/main" val="790506730"/>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hyperlink" Target="http://nymahe.adobeconnect.com/virtualofficemeetingroomcng" TargetMode="Externa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mailto:lburkard@nymahe.org" TargetMode="External"/><Relationship Id="rId2" Type="http://schemas.openxmlformats.org/officeDocument/2006/relationships/hyperlink" Target="mailto:ljones@nymahe.org"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Welcome to </a:t>
            </a:r>
            <a:br>
              <a:rPr lang="en-US" dirty="0" smtClean="0"/>
            </a:br>
            <a:r>
              <a:rPr lang="en-US" dirty="0" smtClean="0"/>
              <a:t>Clinical Immunohematology!</a:t>
            </a:r>
            <a:endParaRPr lang="en-US" dirty="0"/>
          </a:p>
        </p:txBody>
      </p:sp>
      <p:sp>
        <p:nvSpPr>
          <p:cNvPr id="3" name="Subtitle 2"/>
          <p:cNvSpPr>
            <a:spLocks noGrp="1"/>
          </p:cNvSpPr>
          <p:nvPr>
            <p:ph type="subTitle" idx="1"/>
          </p:nvPr>
        </p:nvSpPr>
        <p:spPr/>
        <p:txBody>
          <a:bodyPr/>
          <a:lstStyle/>
          <a:p>
            <a:r>
              <a:rPr lang="en-US" dirty="0" smtClean="0"/>
              <a:t>Dr. Christina A </a:t>
            </a:r>
            <a:r>
              <a:rPr lang="en-US" dirty="0" err="1" smtClean="0"/>
              <a:t>Nevel</a:t>
            </a:r>
            <a:r>
              <a:rPr lang="en-US" dirty="0" smtClean="0"/>
              <a:t>-McGarvey</a:t>
            </a:r>
            <a:endParaRPr lang="en-US" dirty="0"/>
          </a:p>
        </p:txBody>
      </p:sp>
    </p:spTree>
    <p:extLst>
      <p:ext uri="{BB962C8B-B14F-4D97-AF65-F5344CB8AC3E}">
        <p14:creationId xmlns:p14="http://schemas.microsoft.com/office/powerpoint/2010/main" val="2774431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3011150" cy="731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042345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3011150" cy="731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820839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3011150" cy="731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570210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3011150" cy="731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907836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3011150" cy="731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7097169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3011150" cy="731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606866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3011150" cy="731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7566364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3011150" cy="731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558196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3011150" cy="731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454857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3011150" cy="731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738939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Meet and greet!</a:t>
            </a:r>
            <a:endParaRPr lang="en-US"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62600" y="457199"/>
            <a:ext cx="3021696" cy="5886527"/>
          </a:xfrm>
          <a:prstGeom prst="ellipse">
            <a:avLst/>
          </a:prstGeom>
        </p:spPr>
      </p:pic>
    </p:spTree>
    <p:extLst>
      <p:ext uri="{BB962C8B-B14F-4D97-AF65-F5344CB8AC3E}">
        <p14:creationId xmlns:p14="http://schemas.microsoft.com/office/powerpoint/2010/main" val="384553438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3011150" cy="731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946614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3011150" cy="731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120076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3011150" cy="731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209800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3011150" cy="731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725343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3011150" cy="731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8134535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3011150" cy="731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450959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3011150" cy="731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430679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3011150" cy="731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797473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3011150" cy="731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0221734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3011150" cy="731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934889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Course Expectations</a:t>
            </a:r>
            <a:endParaRPr lang="en-US" dirty="0"/>
          </a:p>
        </p:txBody>
      </p:sp>
      <p:sp>
        <p:nvSpPr>
          <p:cNvPr id="5" name="Content Placeholder 4"/>
          <p:cNvSpPr>
            <a:spLocks noGrp="1"/>
          </p:cNvSpPr>
          <p:nvPr>
            <p:ph idx="1"/>
          </p:nvPr>
        </p:nvSpPr>
        <p:spPr>
          <a:xfrm>
            <a:off x="457200" y="1371600"/>
            <a:ext cx="8229600" cy="5181600"/>
          </a:xfrm>
        </p:spPr>
        <p:txBody>
          <a:bodyPr>
            <a:normAutofit/>
          </a:bodyPr>
          <a:lstStyle/>
          <a:p>
            <a:r>
              <a:rPr lang="en-US" dirty="0" smtClean="0"/>
              <a:t>Weekly Lessons-Independent Study Online</a:t>
            </a:r>
          </a:p>
          <a:p>
            <a:pPr lvl="1"/>
            <a:r>
              <a:rPr lang="en-US" dirty="0" smtClean="0"/>
              <a:t>Textbook Reading</a:t>
            </a:r>
          </a:p>
          <a:p>
            <a:pPr lvl="1"/>
            <a:r>
              <a:rPr lang="en-US" dirty="0" smtClean="0"/>
              <a:t>Narrated </a:t>
            </a:r>
            <a:r>
              <a:rPr lang="en-US" dirty="0" err="1" smtClean="0"/>
              <a:t>Powerpoint</a:t>
            </a:r>
            <a:r>
              <a:rPr lang="en-US" dirty="0" smtClean="0"/>
              <a:t> Presentations</a:t>
            </a:r>
          </a:p>
          <a:p>
            <a:r>
              <a:rPr lang="en-US" dirty="0" smtClean="0"/>
              <a:t>Weekly Assignments</a:t>
            </a:r>
          </a:p>
          <a:p>
            <a:pPr lvl="1"/>
            <a:r>
              <a:rPr lang="en-US" dirty="0" smtClean="0"/>
              <a:t>Discussions</a:t>
            </a:r>
          </a:p>
          <a:p>
            <a:pPr lvl="1"/>
            <a:r>
              <a:rPr lang="en-US" dirty="0" smtClean="0"/>
              <a:t>Quiz</a:t>
            </a:r>
          </a:p>
          <a:p>
            <a:pPr lvl="1"/>
            <a:r>
              <a:rPr lang="en-US" dirty="0" smtClean="0"/>
              <a:t>Seminars</a:t>
            </a:r>
          </a:p>
          <a:p>
            <a:pPr lvl="1"/>
            <a:r>
              <a:rPr lang="en-US" dirty="0" smtClean="0"/>
              <a:t>(Midterm &amp; Final)</a:t>
            </a:r>
          </a:p>
          <a:p>
            <a:r>
              <a:rPr lang="en-US" dirty="0" smtClean="0"/>
              <a:t>Scientific Writing/References</a:t>
            </a:r>
          </a:p>
          <a:p>
            <a:pPr marL="0" indent="0">
              <a:buNone/>
            </a:pPr>
            <a:endParaRPr lang="en-US" dirty="0" smtClean="0"/>
          </a:p>
        </p:txBody>
      </p:sp>
    </p:spTree>
    <p:extLst>
      <p:ext uri="{BB962C8B-B14F-4D97-AF65-F5344CB8AC3E}">
        <p14:creationId xmlns:p14="http://schemas.microsoft.com/office/powerpoint/2010/main" val="39089327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33575" y="-228600"/>
            <a:ext cx="13011150" cy="731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342664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3011150" cy="731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081216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3011150" cy="731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9620525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3011150" cy="731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854506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3011150" cy="731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2471639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3011150" cy="731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6525034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3011150" cy="731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5197557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3011150" cy="731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6689631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3011150" cy="731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2025902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3011150" cy="731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824338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How will I tackle this???</a:t>
            </a:r>
            <a:endParaRPr lang="en-US" dirty="0"/>
          </a:p>
        </p:txBody>
      </p:sp>
      <p:sp>
        <p:nvSpPr>
          <p:cNvPr id="4" name="Content Placeholder 3"/>
          <p:cNvSpPr>
            <a:spLocks noGrp="1"/>
          </p:cNvSpPr>
          <p:nvPr>
            <p:ph idx="1"/>
          </p:nvPr>
        </p:nvSpPr>
        <p:spPr>
          <a:xfrm>
            <a:off x="457200" y="1219200"/>
            <a:ext cx="8229600" cy="5410200"/>
          </a:xfrm>
        </p:spPr>
        <p:txBody>
          <a:bodyPr>
            <a:normAutofit fontScale="92500" lnSpcReduction="20000"/>
          </a:bodyPr>
          <a:lstStyle/>
          <a:p>
            <a:r>
              <a:rPr lang="en-US" dirty="0"/>
              <a:t>What should you do first to get ready for this session?</a:t>
            </a:r>
          </a:p>
          <a:p>
            <a:pPr lvl="1"/>
            <a:r>
              <a:rPr lang="en-US" dirty="0"/>
              <a:t>Obtain and organize a notebook for yourself!  Be sure to take notes on class materials and journal your challenges as well as the things that you find easy to accomplish!  Be sure to compile this information to help you study for your midterm, final, and boards!</a:t>
            </a:r>
          </a:p>
          <a:p>
            <a:pPr lvl="1"/>
            <a:r>
              <a:rPr lang="en-US" dirty="0"/>
              <a:t>Obtain notecards and a zip pocket for your notebook!  Organizing your course material on flashcards is a great organizational tool as well as a way to solidify information as you flip through the material repeatedly.  Color coding or flagging them can be done in many ways to help you throughout the course and for your boards.</a:t>
            </a:r>
          </a:p>
          <a:p>
            <a:pPr lvl="1"/>
            <a:r>
              <a:rPr lang="en-US" dirty="0" smtClean="0"/>
              <a:t>Get started on your work early in the week</a:t>
            </a:r>
            <a:endParaRPr lang="en-US" dirty="0"/>
          </a:p>
          <a:p>
            <a:endParaRPr lang="en-US" dirty="0"/>
          </a:p>
        </p:txBody>
      </p:sp>
    </p:spTree>
    <p:extLst>
      <p:ext uri="{BB962C8B-B14F-4D97-AF65-F5344CB8AC3E}">
        <p14:creationId xmlns:p14="http://schemas.microsoft.com/office/powerpoint/2010/main" val="166040879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3011150" cy="731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9703815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3011150" cy="731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2483872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3011150" cy="731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868228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3011150" cy="731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6819445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3011150" cy="731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239848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3011150" cy="731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5314261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3011150" cy="731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1592666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3011150" cy="731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3571779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3011150" cy="731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0261286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3011150" cy="731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204229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57200" y="1600200"/>
            <a:ext cx="8229600" cy="5105400"/>
          </a:xfrm>
        </p:spPr>
        <p:txBody>
          <a:bodyPr/>
          <a:lstStyle/>
          <a:p>
            <a:r>
              <a:rPr lang="en-US" dirty="0"/>
              <a:t>What should you do every time you enter the classroom?</a:t>
            </a:r>
          </a:p>
          <a:p>
            <a:pPr lvl="1"/>
            <a:r>
              <a:rPr lang="en-US" dirty="0"/>
              <a:t>Check classroom announcements!</a:t>
            </a:r>
          </a:p>
          <a:p>
            <a:pPr lvl="1"/>
            <a:r>
              <a:rPr lang="en-US" dirty="0"/>
              <a:t>Check your messages!</a:t>
            </a:r>
          </a:p>
          <a:p>
            <a:pPr lvl="1"/>
            <a:r>
              <a:rPr lang="en-US" dirty="0"/>
              <a:t>Check to see if anyone has responded to your discussion post and reply to them!</a:t>
            </a:r>
          </a:p>
          <a:p>
            <a:endParaRPr lang="en-US" dirty="0"/>
          </a:p>
        </p:txBody>
      </p:sp>
    </p:spTree>
    <p:extLst>
      <p:ext uri="{BB962C8B-B14F-4D97-AF65-F5344CB8AC3E}">
        <p14:creationId xmlns:p14="http://schemas.microsoft.com/office/powerpoint/2010/main" val="106489205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3011150" cy="731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0300302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3011150" cy="731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98076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3011150" cy="731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6566905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3011150" cy="731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1068810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3011150" cy="731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2292605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3011150" cy="731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1252662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3011150" cy="731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9370905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QUIZ BOWL!!!</a:t>
            </a:r>
            <a:endParaRPr lang="en-US"/>
          </a:p>
        </p:txBody>
      </p:sp>
    </p:spTree>
    <p:extLst>
      <p:ext uri="{BB962C8B-B14F-4D97-AF65-F5344CB8AC3E}">
        <p14:creationId xmlns:p14="http://schemas.microsoft.com/office/powerpoint/2010/main" val="109814161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Employees are the core of a laboratory, and therefore they:</a:t>
            </a:r>
            <a:endParaRPr lang="en-US" dirty="0"/>
          </a:p>
        </p:txBody>
      </p:sp>
      <p:sp>
        <p:nvSpPr>
          <p:cNvPr id="3" name="Content Placeholder 2"/>
          <p:cNvSpPr>
            <a:spLocks noGrp="1"/>
          </p:cNvSpPr>
          <p:nvPr>
            <p:ph idx="1"/>
          </p:nvPr>
        </p:nvSpPr>
        <p:spPr/>
        <p:txBody>
          <a:bodyPr/>
          <a:lstStyle/>
          <a:p>
            <a:r>
              <a:rPr lang="en-US" dirty="0" smtClean="0"/>
              <a:t>Must be trained</a:t>
            </a:r>
          </a:p>
          <a:p>
            <a:r>
              <a:rPr lang="en-US" dirty="0" smtClean="0"/>
              <a:t>Must report errors without fear of reprisal</a:t>
            </a:r>
          </a:p>
          <a:p>
            <a:r>
              <a:rPr lang="en-US" dirty="0" smtClean="0"/>
              <a:t>Can deviate from SOP’s only after obtaining supervisor’ approval</a:t>
            </a:r>
          </a:p>
          <a:p>
            <a:r>
              <a:rPr lang="en-US" dirty="0" smtClean="0"/>
              <a:t>Are a key part of problem solving</a:t>
            </a:r>
          </a:p>
          <a:p>
            <a:r>
              <a:rPr lang="en-US" dirty="0" smtClean="0"/>
              <a:t>All of the above</a:t>
            </a:r>
            <a:endParaRPr lang="en-US" dirty="0"/>
          </a:p>
        </p:txBody>
      </p:sp>
    </p:spTree>
    <p:extLst>
      <p:ext uri="{BB962C8B-B14F-4D97-AF65-F5344CB8AC3E}">
        <p14:creationId xmlns:p14="http://schemas.microsoft.com/office/powerpoint/2010/main" val="28433441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Employees are the core of a laboratory, and therefore they:</a:t>
            </a:r>
            <a:endParaRPr lang="en-US" dirty="0"/>
          </a:p>
        </p:txBody>
      </p:sp>
      <p:sp>
        <p:nvSpPr>
          <p:cNvPr id="3" name="Content Placeholder 2"/>
          <p:cNvSpPr>
            <a:spLocks noGrp="1"/>
          </p:cNvSpPr>
          <p:nvPr>
            <p:ph idx="1"/>
          </p:nvPr>
        </p:nvSpPr>
        <p:spPr/>
        <p:txBody>
          <a:bodyPr/>
          <a:lstStyle/>
          <a:p>
            <a:r>
              <a:rPr lang="en-US" dirty="0" smtClean="0"/>
              <a:t>Must be trained</a:t>
            </a:r>
          </a:p>
          <a:p>
            <a:r>
              <a:rPr lang="en-US" dirty="0" smtClean="0"/>
              <a:t>Must report errors without fear of reprisal</a:t>
            </a:r>
          </a:p>
          <a:p>
            <a:r>
              <a:rPr lang="en-US" dirty="0" smtClean="0"/>
              <a:t>Can deviate from SOP’s only after obtaining supervisor’ approval</a:t>
            </a:r>
          </a:p>
          <a:p>
            <a:r>
              <a:rPr lang="en-US" dirty="0" smtClean="0"/>
              <a:t>Are a key part of problem solving</a:t>
            </a:r>
          </a:p>
          <a:p>
            <a:r>
              <a:rPr lang="en-US" dirty="0" smtClean="0">
                <a:solidFill>
                  <a:srgbClr val="FFFF00"/>
                </a:solidFill>
              </a:rPr>
              <a:t>All of the above</a:t>
            </a:r>
            <a:endParaRPr lang="en-US" dirty="0">
              <a:solidFill>
                <a:srgbClr val="FFFF00"/>
              </a:solidFill>
            </a:endParaRPr>
          </a:p>
        </p:txBody>
      </p:sp>
    </p:spTree>
    <p:extLst>
      <p:ext uri="{BB962C8B-B14F-4D97-AF65-F5344CB8AC3E}">
        <p14:creationId xmlns:p14="http://schemas.microsoft.com/office/powerpoint/2010/main" val="39860273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52400"/>
            <a:ext cx="8458200" cy="6553200"/>
          </a:xfrm>
        </p:spPr>
        <p:txBody>
          <a:bodyPr>
            <a:normAutofit fontScale="77500" lnSpcReduction="20000"/>
          </a:bodyPr>
          <a:lstStyle/>
          <a:p>
            <a:r>
              <a:rPr lang="en-US" dirty="0"/>
              <a:t>How should you attack your coursework every week?</a:t>
            </a:r>
          </a:p>
          <a:p>
            <a:pPr lvl="1"/>
            <a:r>
              <a:rPr lang="en-US" dirty="0"/>
              <a:t>First, attack your reading assignment listed in lesson area of classroom!  (Week </a:t>
            </a:r>
            <a:r>
              <a:rPr lang="en-US" dirty="0" smtClean="0"/>
              <a:t>One=Chapters 15 &amp; 16 )</a:t>
            </a:r>
            <a:endParaRPr lang="en-US" dirty="0"/>
          </a:p>
          <a:p>
            <a:pPr lvl="1"/>
            <a:r>
              <a:rPr lang="en-US" dirty="0"/>
              <a:t>Go to the lessons area of the classroom to view any available Power-Point presentations created to support your reading material</a:t>
            </a:r>
            <a:r>
              <a:rPr lang="en-US" dirty="0" smtClean="0"/>
              <a:t>.</a:t>
            </a:r>
          </a:p>
          <a:p>
            <a:pPr marL="457200" lvl="1" indent="0">
              <a:buNone/>
            </a:pPr>
            <a:endParaRPr lang="en-US" dirty="0"/>
          </a:p>
          <a:p>
            <a:pPr lvl="1"/>
            <a:r>
              <a:rPr lang="en-US" dirty="0"/>
              <a:t>Post to your discussion early in the week!  (Week One= Introductions + Main Discussion)</a:t>
            </a:r>
          </a:p>
          <a:p>
            <a:pPr lvl="2"/>
            <a:r>
              <a:rPr lang="en-US" dirty="0"/>
              <a:t>2 topics per week</a:t>
            </a:r>
          </a:p>
          <a:p>
            <a:pPr lvl="2"/>
            <a:r>
              <a:rPr lang="en-US" dirty="0"/>
              <a:t>Both topics may be addressed in the same main post each week</a:t>
            </a:r>
          </a:p>
          <a:p>
            <a:pPr lvl="2"/>
            <a:r>
              <a:rPr lang="en-US" dirty="0"/>
              <a:t>150-300 words per topic for the main post</a:t>
            </a:r>
          </a:p>
          <a:p>
            <a:pPr lvl="2"/>
            <a:r>
              <a:rPr lang="en-US" dirty="0"/>
              <a:t>One Credible reference to support your work</a:t>
            </a:r>
          </a:p>
          <a:p>
            <a:pPr lvl="2"/>
            <a:r>
              <a:rPr lang="en-US" dirty="0"/>
              <a:t>Minimum of 2 substantive comments to classmates per  </a:t>
            </a:r>
            <a:r>
              <a:rPr lang="en-US" dirty="0" smtClean="0"/>
              <a:t>topic per week</a:t>
            </a:r>
            <a:endParaRPr lang="en-US" dirty="0"/>
          </a:p>
          <a:p>
            <a:pPr lvl="2"/>
            <a:r>
              <a:rPr lang="en-US" dirty="0"/>
              <a:t>No late posts will be accepted for any </a:t>
            </a:r>
            <a:r>
              <a:rPr lang="en-US" dirty="0" smtClean="0"/>
              <a:t>reason</a:t>
            </a:r>
          </a:p>
          <a:p>
            <a:pPr marL="914400" lvl="2" indent="0">
              <a:buNone/>
            </a:pPr>
            <a:endParaRPr lang="en-US" dirty="0"/>
          </a:p>
          <a:p>
            <a:pPr lvl="1"/>
            <a:r>
              <a:rPr lang="en-US" dirty="0"/>
              <a:t>Benchmark quiz can  be accessed from the lesson area as well as the quiz/test area</a:t>
            </a:r>
          </a:p>
          <a:p>
            <a:pPr lvl="2"/>
            <a:r>
              <a:rPr lang="en-US" dirty="0" smtClean="0"/>
              <a:t>One submission</a:t>
            </a:r>
            <a:endParaRPr lang="en-US" dirty="0"/>
          </a:p>
          <a:p>
            <a:pPr lvl="1"/>
            <a:r>
              <a:rPr lang="en-US" dirty="0"/>
              <a:t>All work is due by 11:59pm ET Sunday ending the unit week </a:t>
            </a:r>
          </a:p>
        </p:txBody>
      </p:sp>
    </p:spTree>
    <p:extLst>
      <p:ext uri="{BB962C8B-B14F-4D97-AF65-F5344CB8AC3E}">
        <p14:creationId xmlns:p14="http://schemas.microsoft.com/office/powerpoint/2010/main" val="293643215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smtClean="0"/>
              <a:t>cGMPs</a:t>
            </a:r>
            <a:r>
              <a:rPr lang="en-US" dirty="0" smtClean="0"/>
              <a:t> applicable to the blood industry can be found in the</a:t>
            </a:r>
            <a:endParaRPr lang="en-US" dirty="0"/>
          </a:p>
        </p:txBody>
      </p:sp>
      <p:sp>
        <p:nvSpPr>
          <p:cNvPr id="3" name="Content Placeholder 2"/>
          <p:cNvSpPr>
            <a:spLocks noGrp="1"/>
          </p:cNvSpPr>
          <p:nvPr>
            <p:ph idx="1"/>
          </p:nvPr>
        </p:nvSpPr>
        <p:spPr/>
        <p:txBody>
          <a:bodyPr/>
          <a:lstStyle/>
          <a:p>
            <a:r>
              <a:rPr lang="en-US" dirty="0" smtClean="0"/>
              <a:t>AABB Standards</a:t>
            </a:r>
          </a:p>
          <a:p>
            <a:r>
              <a:rPr lang="en-US" dirty="0" smtClean="0"/>
              <a:t>SOP Manual</a:t>
            </a:r>
          </a:p>
          <a:p>
            <a:r>
              <a:rPr lang="en-US" dirty="0" smtClean="0"/>
              <a:t>FDA’s Code of Federal Regulations</a:t>
            </a:r>
          </a:p>
          <a:p>
            <a:r>
              <a:rPr lang="en-US" dirty="0" smtClean="0"/>
              <a:t>QA Manual</a:t>
            </a:r>
            <a:endParaRPr lang="en-US" dirty="0"/>
          </a:p>
        </p:txBody>
      </p:sp>
    </p:spTree>
    <p:extLst>
      <p:ext uri="{BB962C8B-B14F-4D97-AF65-F5344CB8AC3E}">
        <p14:creationId xmlns:p14="http://schemas.microsoft.com/office/powerpoint/2010/main" val="26406404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smtClean="0"/>
              <a:t>cGMPs</a:t>
            </a:r>
            <a:r>
              <a:rPr lang="en-US" dirty="0" smtClean="0"/>
              <a:t> applicable to the blood industry can be found in the</a:t>
            </a:r>
            <a:endParaRPr lang="en-US" dirty="0"/>
          </a:p>
        </p:txBody>
      </p:sp>
      <p:sp>
        <p:nvSpPr>
          <p:cNvPr id="3" name="Content Placeholder 2"/>
          <p:cNvSpPr>
            <a:spLocks noGrp="1"/>
          </p:cNvSpPr>
          <p:nvPr>
            <p:ph idx="1"/>
          </p:nvPr>
        </p:nvSpPr>
        <p:spPr/>
        <p:txBody>
          <a:bodyPr/>
          <a:lstStyle/>
          <a:p>
            <a:r>
              <a:rPr lang="en-US" dirty="0" smtClean="0"/>
              <a:t>AABB Standards</a:t>
            </a:r>
          </a:p>
          <a:p>
            <a:r>
              <a:rPr lang="en-US" dirty="0" smtClean="0"/>
              <a:t>SOP Manual</a:t>
            </a:r>
          </a:p>
          <a:p>
            <a:r>
              <a:rPr lang="en-US" dirty="0" smtClean="0">
                <a:solidFill>
                  <a:srgbClr val="FFFF00"/>
                </a:solidFill>
              </a:rPr>
              <a:t>FDA’s Code of Federal Regulations</a:t>
            </a:r>
          </a:p>
          <a:p>
            <a:r>
              <a:rPr lang="en-US" dirty="0" smtClean="0"/>
              <a:t>QA Manual</a:t>
            </a:r>
            <a:endParaRPr lang="en-US" dirty="0"/>
          </a:p>
        </p:txBody>
      </p:sp>
    </p:spTree>
    <p:extLst>
      <p:ext uri="{BB962C8B-B14F-4D97-AF65-F5344CB8AC3E}">
        <p14:creationId xmlns:p14="http://schemas.microsoft.com/office/powerpoint/2010/main" val="365402503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Early identification of problems by evaluating the compliance with established SOP is the purpose of</a:t>
            </a:r>
            <a:endParaRPr lang="en-US" dirty="0"/>
          </a:p>
        </p:txBody>
      </p:sp>
      <p:sp>
        <p:nvSpPr>
          <p:cNvPr id="3" name="Content Placeholder 2"/>
          <p:cNvSpPr>
            <a:spLocks noGrp="1"/>
          </p:cNvSpPr>
          <p:nvPr>
            <p:ph idx="1"/>
          </p:nvPr>
        </p:nvSpPr>
        <p:spPr>
          <a:xfrm>
            <a:off x="457200" y="2057400"/>
            <a:ext cx="8229600" cy="4068763"/>
          </a:xfrm>
        </p:spPr>
        <p:txBody>
          <a:bodyPr/>
          <a:lstStyle/>
          <a:p>
            <a:r>
              <a:rPr lang="en-US" dirty="0" smtClean="0"/>
              <a:t>Internal audits</a:t>
            </a:r>
          </a:p>
          <a:p>
            <a:r>
              <a:rPr lang="en-US" dirty="0" smtClean="0"/>
              <a:t>Accident reports</a:t>
            </a:r>
          </a:p>
          <a:p>
            <a:r>
              <a:rPr lang="en-US" dirty="0" smtClean="0"/>
              <a:t>Root-cause analysis</a:t>
            </a:r>
          </a:p>
          <a:p>
            <a:r>
              <a:rPr lang="en-US" dirty="0" smtClean="0"/>
              <a:t>FDA inspection</a:t>
            </a:r>
            <a:endParaRPr lang="en-US" dirty="0"/>
          </a:p>
        </p:txBody>
      </p:sp>
    </p:spTree>
    <p:extLst>
      <p:ext uri="{BB962C8B-B14F-4D97-AF65-F5344CB8AC3E}">
        <p14:creationId xmlns:p14="http://schemas.microsoft.com/office/powerpoint/2010/main" val="230251868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Early identification of problems by evaluating the compliance with established SOP is the purpose of</a:t>
            </a:r>
            <a:endParaRPr lang="en-US" dirty="0"/>
          </a:p>
        </p:txBody>
      </p:sp>
      <p:sp>
        <p:nvSpPr>
          <p:cNvPr id="3" name="Content Placeholder 2"/>
          <p:cNvSpPr>
            <a:spLocks noGrp="1"/>
          </p:cNvSpPr>
          <p:nvPr>
            <p:ph idx="1"/>
          </p:nvPr>
        </p:nvSpPr>
        <p:spPr>
          <a:xfrm>
            <a:off x="457200" y="2057400"/>
            <a:ext cx="8229600" cy="4068763"/>
          </a:xfrm>
        </p:spPr>
        <p:txBody>
          <a:bodyPr/>
          <a:lstStyle/>
          <a:p>
            <a:r>
              <a:rPr lang="en-US" dirty="0" smtClean="0">
                <a:solidFill>
                  <a:srgbClr val="FFFF00"/>
                </a:solidFill>
              </a:rPr>
              <a:t>Internal audits</a:t>
            </a:r>
          </a:p>
          <a:p>
            <a:r>
              <a:rPr lang="en-US" dirty="0" smtClean="0"/>
              <a:t>Accident reports</a:t>
            </a:r>
          </a:p>
          <a:p>
            <a:r>
              <a:rPr lang="en-US" dirty="0" smtClean="0"/>
              <a:t>Root-cause analysis</a:t>
            </a:r>
          </a:p>
          <a:p>
            <a:r>
              <a:rPr lang="en-US" dirty="0" smtClean="0"/>
              <a:t>FDA inspection</a:t>
            </a:r>
            <a:endParaRPr lang="en-US" dirty="0"/>
          </a:p>
        </p:txBody>
      </p:sp>
    </p:spTree>
    <p:extLst>
      <p:ext uri="{BB962C8B-B14F-4D97-AF65-F5344CB8AC3E}">
        <p14:creationId xmlns:p14="http://schemas.microsoft.com/office/powerpoint/2010/main" val="62281228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All of the following are true regarding internal audits except they</a:t>
            </a:r>
            <a:endParaRPr lang="en-US" dirty="0"/>
          </a:p>
        </p:txBody>
      </p:sp>
      <p:sp>
        <p:nvSpPr>
          <p:cNvPr id="3" name="Content Placeholder 2"/>
          <p:cNvSpPr>
            <a:spLocks noGrp="1"/>
          </p:cNvSpPr>
          <p:nvPr>
            <p:ph idx="1"/>
          </p:nvPr>
        </p:nvSpPr>
        <p:spPr/>
        <p:txBody>
          <a:bodyPr/>
          <a:lstStyle/>
          <a:p>
            <a:r>
              <a:rPr lang="en-US" dirty="0" smtClean="0"/>
              <a:t>Help identify problems early</a:t>
            </a:r>
          </a:p>
          <a:p>
            <a:r>
              <a:rPr lang="en-US" dirty="0" smtClean="0"/>
              <a:t>Ensure continuous quality improvement efforts</a:t>
            </a:r>
          </a:p>
          <a:p>
            <a:r>
              <a:rPr lang="en-US" dirty="0" smtClean="0"/>
              <a:t>Are used for the purpose of identifying “troublemakers”</a:t>
            </a:r>
          </a:p>
          <a:p>
            <a:r>
              <a:rPr lang="en-US" dirty="0" smtClean="0"/>
              <a:t>Are one of the many responsibilities of the QA unit</a:t>
            </a:r>
            <a:endParaRPr lang="en-US" dirty="0"/>
          </a:p>
        </p:txBody>
      </p:sp>
    </p:spTree>
    <p:extLst>
      <p:ext uri="{BB962C8B-B14F-4D97-AF65-F5344CB8AC3E}">
        <p14:creationId xmlns:p14="http://schemas.microsoft.com/office/powerpoint/2010/main" val="73273497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All of the following are true regarding internal audits except they</a:t>
            </a:r>
            <a:endParaRPr lang="en-US" dirty="0"/>
          </a:p>
        </p:txBody>
      </p:sp>
      <p:sp>
        <p:nvSpPr>
          <p:cNvPr id="3" name="Content Placeholder 2"/>
          <p:cNvSpPr>
            <a:spLocks noGrp="1"/>
          </p:cNvSpPr>
          <p:nvPr>
            <p:ph idx="1"/>
          </p:nvPr>
        </p:nvSpPr>
        <p:spPr/>
        <p:txBody>
          <a:bodyPr/>
          <a:lstStyle/>
          <a:p>
            <a:r>
              <a:rPr lang="en-US" dirty="0" smtClean="0"/>
              <a:t>Help identify problems early</a:t>
            </a:r>
          </a:p>
          <a:p>
            <a:r>
              <a:rPr lang="en-US" dirty="0" smtClean="0"/>
              <a:t>Ensure continuous quality improvement efforts</a:t>
            </a:r>
          </a:p>
          <a:p>
            <a:r>
              <a:rPr lang="en-US" dirty="0" smtClean="0">
                <a:solidFill>
                  <a:srgbClr val="FFFF00"/>
                </a:solidFill>
              </a:rPr>
              <a:t>Are used for the purpose of identifying “troublemakers”</a:t>
            </a:r>
          </a:p>
          <a:p>
            <a:r>
              <a:rPr lang="en-US" dirty="0" smtClean="0"/>
              <a:t>Are one of the many responsibilities of the QA unit</a:t>
            </a:r>
            <a:endParaRPr lang="en-US" dirty="0"/>
          </a:p>
        </p:txBody>
      </p:sp>
    </p:spTree>
    <p:extLst>
      <p:ext uri="{BB962C8B-B14F-4D97-AF65-F5344CB8AC3E}">
        <p14:creationId xmlns:p14="http://schemas.microsoft.com/office/powerpoint/2010/main" val="317435104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What is the purpose of competency assessment?</a:t>
            </a:r>
            <a:endParaRPr lang="en-US" dirty="0"/>
          </a:p>
        </p:txBody>
      </p:sp>
      <p:sp>
        <p:nvSpPr>
          <p:cNvPr id="3" name="Content Placeholder 2"/>
          <p:cNvSpPr>
            <a:spLocks noGrp="1"/>
          </p:cNvSpPr>
          <p:nvPr>
            <p:ph idx="1"/>
          </p:nvPr>
        </p:nvSpPr>
        <p:spPr/>
        <p:txBody>
          <a:bodyPr/>
          <a:lstStyle/>
          <a:p>
            <a:r>
              <a:rPr lang="en-US" dirty="0" smtClean="0"/>
              <a:t>Identify employees in need of retraining</a:t>
            </a:r>
          </a:p>
          <a:p>
            <a:r>
              <a:rPr lang="en-US" dirty="0" smtClean="0"/>
              <a:t>Evaluate an individual’s level of knowledge during a job interview</a:t>
            </a:r>
          </a:p>
          <a:p>
            <a:r>
              <a:rPr lang="en-US" dirty="0" smtClean="0"/>
              <a:t>Identify employees who need to be let go</a:t>
            </a:r>
          </a:p>
          <a:p>
            <a:r>
              <a:rPr lang="en-US" dirty="0" smtClean="0"/>
              <a:t>All of the above</a:t>
            </a:r>
            <a:endParaRPr lang="en-US" dirty="0"/>
          </a:p>
        </p:txBody>
      </p:sp>
    </p:spTree>
    <p:extLst>
      <p:ext uri="{BB962C8B-B14F-4D97-AF65-F5344CB8AC3E}">
        <p14:creationId xmlns:p14="http://schemas.microsoft.com/office/powerpoint/2010/main" val="416673339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What is the purpose of competency assessment?</a:t>
            </a:r>
            <a:endParaRPr lang="en-US" dirty="0"/>
          </a:p>
        </p:txBody>
      </p:sp>
      <p:sp>
        <p:nvSpPr>
          <p:cNvPr id="3" name="Content Placeholder 2"/>
          <p:cNvSpPr>
            <a:spLocks noGrp="1"/>
          </p:cNvSpPr>
          <p:nvPr>
            <p:ph idx="1"/>
          </p:nvPr>
        </p:nvSpPr>
        <p:spPr/>
        <p:txBody>
          <a:bodyPr/>
          <a:lstStyle/>
          <a:p>
            <a:r>
              <a:rPr lang="en-US" dirty="0" smtClean="0">
                <a:solidFill>
                  <a:srgbClr val="FFFF00"/>
                </a:solidFill>
              </a:rPr>
              <a:t>Identify employees in need of retraining</a:t>
            </a:r>
          </a:p>
          <a:p>
            <a:r>
              <a:rPr lang="en-US" dirty="0" smtClean="0"/>
              <a:t>Evaluate an individual’s level of knowledge during a job interview</a:t>
            </a:r>
          </a:p>
          <a:p>
            <a:r>
              <a:rPr lang="en-US" dirty="0" smtClean="0"/>
              <a:t>Identify employees who need to be let go</a:t>
            </a:r>
          </a:p>
          <a:p>
            <a:r>
              <a:rPr lang="en-US" dirty="0" smtClean="0"/>
              <a:t>All of the above</a:t>
            </a:r>
            <a:endParaRPr lang="en-US" dirty="0"/>
          </a:p>
        </p:txBody>
      </p:sp>
    </p:spTree>
    <p:extLst>
      <p:ext uri="{BB962C8B-B14F-4D97-AF65-F5344CB8AC3E}">
        <p14:creationId xmlns:p14="http://schemas.microsoft.com/office/powerpoint/2010/main" val="418317594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All of the following statements are true about SOPs except that they are</a:t>
            </a:r>
            <a:endParaRPr lang="en-US" dirty="0"/>
          </a:p>
        </p:txBody>
      </p:sp>
      <p:sp>
        <p:nvSpPr>
          <p:cNvPr id="3" name="Content Placeholder 2"/>
          <p:cNvSpPr>
            <a:spLocks noGrp="1"/>
          </p:cNvSpPr>
          <p:nvPr>
            <p:ph idx="1"/>
          </p:nvPr>
        </p:nvSpPr>
        <p:spPr/>
        <p:txBody>
          <a:bodyPr/>
          <a:lstStyle/>
          <a:p>
            <a:r>
              <a:rPr lang="en-US" dirty="0" smtClean="0"/>
              <a:t>Step by step instructions</a:t>
            </a:r>
          </a:p>
          <a:p>
            <a:r>
              <a:rPr lang="en-US" dirty="0" smtClean="0"/>
              <a:t>Used to monitor accuracy and precision</a:t>
            </a:r>
          </a:p>
          <a:p>
            <a:r>
              <a:rPr lang="en-US" dirty="0" smtClean="0"/>
              <a:t>Written in compliance with </a:t>
            </a:r>
            <a:r>
              <a:rPr lang="en-US" dirty="0" err="1" smtClean="0"/>
              <a:t>cGMPs</a:t>
            </a:r>
            <a:endParaRPr lang="en-US" dirty="0" smtClean="0"/>
          </a:p>
          <a:p>
            <a:r>
              <a:rPr lang="en-US" dirty="0" smtClean="0"/>
              <a:t>Written in compliance with </a:t>
            </a:r>
            <a:r>
              <a:rPr lang="en-US" dirty="0" smtClean="0"/>
              <a:t>manufacturer’s </a:t>
            </a:r>
            <a:r>
              <a:rPr lang="en-US" dirty="0" smtClean="0"/>
              <a:t>recommendations</a:t>
            </a:r>
            <a:endParaRPr lang="en-US" dirty="0"/>
          </a:p>
        </p:txBody>
      </p:sp>
    </p:spTree>
    <p:extLst>
      <p:ext uri="{BB962C8B-B14F-4D97-AF65-F5344CB8AC3E}">
        <p14:creationId xmlns:p14="http://schemas.microsoft.com/office/powerpoint/2010/main" val="248214155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All of the following statements are true about SOPs except that they are</a:t>
            </a:r>
            <a:endParaRPr lang="en-US" dirty="0"/>
          </a:p>
        </p:txBody>
      </p:sp>
      <p:sp>
        <p:nvSpPr>
          <p:cNvPr id="3" name="Content Placeholder 2"/>
          <p:cNvSpPr>
            <a:spLocks noGrp="1"/>
          </p:cNvSpPr>
          <p:nvPr>
            <p:ph idx="1"/>
          </p:nvPr>
        </p:nvSpPr>
        <p:spPr/>
        <p:txBody>
          <a:bodyPr/>
          <a:lstStyle/>
          <a:p>
            <a:r>
              <a:rPr lang="en-US" dirty="0" smtClean="0"/>
              <a:t>Step by step instructions</a:t>
            </a:r>
          </a:p>
          <a:p>
            <a:r>
              <a:rPr lang="en-US" dirty="0" smtClean="0">
                <a:solidFill>
                  <a:srgbClr val="FFFF00"/>
                </a:solidFill>
              </a:rPr>
              <a:t>Used to monitor accuracy and precision</a:t>
            </a:r>
          </a:p>
          <a:p>
            <a:r>
              <a:rPr lang="en-US" dirty="0" smtClean="0"/>
              <a:t>Written in compliance with </a:t>
            </a:r>
            <a:r>
              <a:rPr lang="en-US" dirty="0" err="1" smtClean="0"/>
              <a:t>cGMPs</a:t>
            </a:r>
            <a:endParaRPr lang="en-US" dirty="0" smtClean="0"/>
          </a:p>
          <a:p>
            <a:r>
              <a:rPr lang="en-US" dirty="0" smtClean="0"/>
              <a:t>Written in compliance with </a:t>
            </a:r>
            <a:r>
              <a:rPr lang="en-US" dirty="0" smtClean="0"/>
              <a:t>manufacturer’s </a:t>
            </a:r>
            <a:r>
              <a:rPr lang="en-US" dirty="0" smtClean="0"/>
              <a:t>recommendations</a:t>
            </a:r>
            <a:endParaRPr lang="en-US" dirty="0"/>
          </a:p>
        </p:txBody>
      </p:sp>
    </p:spTree>
    <p:extLst>
      <p:ext uri="{BB962C8B-B14F-4D97-AF65-F5344CB8AC3E}">
        <p14:creationId xmlns:p14="http://schemas.microsoft.com/office/powerpoint/2010/main" val="40410078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62000"/>
            <a:ext cx="8229600" cy="5364163"/>
          </a:xfrm>
        </p:spPr>
        <p:txBody>
          <a:bodyPr>
            <a:normAutofit fontScale="92500" lnSpcReduction="20000"/>
          </a:bodyPr>
          <a:lstStyle/>
          <a:p>
            <a:r>
              <a:rPr lang="en-US" b="1" u="sng" dirty="0" smtClean="0">
                <a:solidFill>
                  <a:srgbClr val="FFFF00"/>
                </a:solidFill>
              </a:rPr>
              <a:t>PROFESSOR CONTACT</a:t>
            </a:r>
            <a:endParaRPr lang="en-US" b="1" u="sng" dirty="0">
              <a:solidFill>
                <a:srgbClr val="FFFF00"/>
              </a:solidFill>
            </a:endParaRPr>
          </a:p>
          <a:p>
            <a:pPr lvl="1"/>
            <a:r>
              <a:rPr lang="en-US" dirty="0"/>
              <a:t>Primary Contact is via the </a:t>
            </a:r>
            <a:r>
              <a:rPr lang="en-US" b="1" dirty="0">
                <a:solidFill>
                  <a:srgbClr val="FFFF00"/>
                </a:solidFill>
              </a:rPr>
              <a:t>Message</a:t>
            </a:r>
            <a:r>
              <a:rPr lang="en-US" dirty="0"/>
              <a:t> area in the classroom.  This is your class email system.  Be sure to stay in close contact with any questions/problems</a:t>
            </a:r>
            <a:r>
              <a:rPr lang="en-US" dirty="0" smtClean="0"/>
              <a:t>.</a:t>
            </a:r>
          </a:p>
          <a:p>
            <a:pPr lvl="2"/>
            <a:r>
              <a:rPr lang="en-US" dirty="0"/>
              <a:t>Be sure to enter your email address into your personal profile so that messages from the classroom are forwarded to your email account</a:t>
            </a:r>
            <a:r>
              <a:rPr lang="en-US" dirty="0" smtClean="0"/>
              <a:t>.</a:t>
            </a:r>
            <a:endParaRPr lang="en-US" dirty="0"/>
          </a:p>
          <a:p>
            <a:pPr lvl="1"/>
            <a:r>
              <a:rPr lang="en-US" b="1" u="sng" dirty="0" smtClean="0">
                <a:solidFill>
                  <a:srgbClr val="FFFF00"/>
                </a:solidFill>
              </a:rPr>
              <a:t>VIRTUAL </a:t>
            </a:r>
            <a:r>
              <a:rPr lang="en-US" b="1" u="sng" dirty="0">
                <a:solidFill>
                  <a:srgbClr val="FFFF00"/>
                </a:solidFill>
              </a:rPr>
              <a:t>OFFICE HOURS</a:t>
            </a:r>
            <a:endParaRPr lang="en-US" dirty="0">
              <a:solidFill>
                <a:srgbClr val="FFFF00"/>
              </a:solidFill>
            </a:endParaRPr>
          </a:p>
          <a:p>
            <a:pPr lvl="2"/>
            <a:r>
              <a:rPr lang="en-US" b="1" dirty="0"/>
              <a:t>Mondays and Wednesdays 6-8 PM ET </a:t>
            </a:r>
            <a:endParaRPr lang="en-US" dirty="0"/>
          </a:p>
          <a:p>
            <a:pPr lvl="2"/>
            <a:r>
              <a:rPr lang="en-US" b="1" dirty="0"/>
              <a:t>and other times by arrangement.</a:t>
            </a:r>
            <a:endParaRPr lang="en-US" dirty="0"/>
          </a:p>
          <a:p>
            <a:pPr lvl="2"/>
            <a:r>
              <a:rPr lang="en-US" dirty="0">
                <a:hlinkClick r:id="rId2"/>
              </a:rPr>
              <a:t>http://nymahe.adobeconnect.com/virtualofficemeetingroomcng</a:t>
            </a:r>
            <a:endParaRPr lang="en-US" dirty="0"/>
          </a:p>
          <a:p>
            <a:pPr lvl="3"/>
            <a:r>
              <a:rPr lang="en-US" dirty="0" smtClean="0"/>
              <a:t>If </a:t>
            </a:r>
            <a:r>
              <a:rPr lang="en-US" dirty="0"/>
              <a:t>you need to meet at another </a:t>
            </a:r>
            <a:r>
              <a:rPr lang="en-US" dirty="0" smtClean="0"/>
              <a:t>time, </a:t>
            </a:r>
            <a:r>
              <a:rPr lang="en-US" dirty="0"/>
              <a:t>we will try to arrange a mutually agreeable time.  This may be difficult due to other responsibilities and schedules.  Usually we can work through any problems in writing via email.</a:t>
            </a:r>
          </a:p>
          <a:p>
            <a:endParaRPr lang="en-US" dirty="0"/>
          </a:p>
        </p:txBody>
      </p:sp>
    </p:spTree>
    <p:extLst>
      <p:ext uri="{BB962C8B-B14F-4D97-AF65-F5344CB8AC3E}">
        <p14:creationId xmlns:p14="http://schemas.microsoft.com/office/powerpoint/2010/main" val="340624911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Manual records can be corrected as long as</a:t>
            </a:r>
            <a:endParaRPr lang="en-US" dirty="0"/>
          </a:p>
        </p:txBody>
      </p:sp>
      <p:sp>
        <p:nvSpPr>
          <p:cNvPr id="3" name="Content Placeholder 2"/>
          <p:cNvSpPr>
            <a:spLocks noGrp="1"/>
          </p:cNvSpPr>
          <p:nvPr>
            <p:ph idx="1"/>
          </p:nvPr>
        </p:nvSpPr>
        <p:spPr/>
        <p:txBody>
          <a:bodyPr/>
          <a:lstStyle/>
          <a:p>
            <a:r>
              <a:rPr lang="en-US" dirty="0" smtClean="0"/>
              <a:t>The original entry is </a:t>
            </a:r>
            <a:r>
              <a:rPr lang="en-US" dirty="0" smtClean="0"/>
              <a:t>neither </a:t>
            </a:r>
            <a:r>
              <a:rPr lang="en-US" dirty="0" smtClean="0"/>
              <a:t>obliterated nor deleted</a:t>
            </a:r>
          </a:p>
          <a:p>
            <a:r>
              <a:rPr lang="en-US" dirty="0" smtClean="0"/>
              <a:t>The person making the correction dates and initials the change</a:t>
            </a:r>
          </a:p>
          <a:p>
            <a:r>
              <a:rPr lang="en-US" dirty="0" smtClean="0"/>
              <a:t>The item to be corrected is crossed off with a single line</a:t>
            </a:r>
          </a:p>
          <a:p>
            <a:r>
              <a:rPr lang="en-US" dirty="0" smtClean="0"/>
              <a:t>All of the above</a:t>
            </a:r>
            <a:endParaRPr lang="en-US" dirty="0"/>
          </a:p>
        </p:txBody>
      </p:sp>
    </p:spTree>
    <p:extLst>
      <p:ext uri="{BB962C8B-B14F-4D97-AF65-F5344CB8AC3E}">
        <p14:creationId xmlns:p14="http://schemas.microsoft.com/office/powerpoint/2010/main" val="87642909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Manual records can be corrected as long as</a:t>
            </a:r>
            <a:endParaRPr lang="en-US" dirty="0"/>
          </a:p>
        </p:txBody>
      </p:sp>
      <p:sp>
        <p:nvSpPr>
          <p:cNvPr id="3" name="Content Placeholder 2"/>
          <p:cNvSpPr>
            <a:spLocks noGrp="1"/>
          </p:cNvSpPr>
          <p:nvPr>
            <p:ph idx="1"/>
          </p:nvPr>
        </p:nvSpPr>
        <p:spPr/>
        <p:txBody>
          <a:bodyPr/>
          <a:lstStyle/>
          <a:p>
            <a:r>
              <a:rPr lang="en-US" dirty="0" smtClean="0"/>
              <a:t>The original entry is </a:t>
            </a:r>
            <a:r>
              <a:rPr lang="en-US" dirty="0" smtClean="0"/>
              <a:t>neither </a:t>
            </a:r>
            <a:r>
              <a:rPr lang="en-US" dirty="0" smtClean="0"/>
              <a:t>obliterated nor deleted</a:t>
            </a:r>
          </a:p>
          <a:p>
            <a:r>
              <a:rPr lang="en-US" dirty="0" smtClean="0"/>
              <a:t>The person making the correction dates and initials the change</a:t>
            </a:r>
          </a:p>
          <a:p>
            <a:r>
              <a:rPr lang="en-US" dirty="0" smtClean="0"/>
              <a:t>The item to be corrected is crossed off with a single line</a:t>
            </a:r>
          </a:p>
          <a:p>
            <a:r>
              <a:rPr lang="en-US" dirty="0" smtClean="0">
                <a:solidFill>
                  <a:srgbClr val="FFFF00"/>
                </a:solidFill>
              </a:rPr>
              <a:t>All of the above</a:t>
            </a:r>
            <a:endParaRPr lang="en-US" dirty="0">
              <a:solidFill>
                <a:srgbClr val="FFFF00"/>
              </a:solidFill>
            </a:endParaRPr>
          </a:p>
        </p:txBody>
      </p:sp>
    </p:spTree>
    <p:extLst>
      <p:ext uri="{BB962C8B-B14F-4D97-AF65-F5344CB8AC3E}">
        <p14:creationId xmlns:p14="http://schemas.microsoft.com/office/powerpoint/2010/main" val="134015665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Which of the following </a:t>
            </a:r>
            <a:r>
              <a:rPr lang="en-US" dirty="0" err="1" smtClean="0"/>
              <a:t>iss</a:t>
            </a:r>
            <a:r>
              <a:rPr lang="en-US" dirty="0" smtClean="0"/>
              <a:t> not a basic component of a QA program?</a:t>
            </a:r>
            <a:endParaRPr lang="en-US" dirty="0"/>
          </a:p>
        </p:txBody>
      </p:sp>
      <p:sp>
        <p:nvSpPr>
          <p:cNvPr id="3" name="Content Placeholder 2"/>
          <p:cNvSpPr>
            <a:spLocks noGrp="1"/>
          </p:cNvSpPr>
          <p:nvPr>
            <p:ph idx="1"/>
          </p:nvPr>
        </p:nvSpPr>
        <p:spPr/>
        <p:txBody>
          <a:bodyPr/>
          <a:lstStyle/>
          <a:p>
            <a:r>
              <a:rPr lang="en-US" dirty="0" smtClean="0"/>
              <a:t>Calibration</a:t>
            </a:r>
          </a:p>
          <a:p>
            <a:r>
              <a:rPr lang="en-US" dirty="0" smtClean="0"/>
              <a:t>Preventive maintenance</a:t>
            </a:r>
          </a:p>
          <a:p>
            <a:r>
              <a:rPr lang="en-US" dirty="0" smtClean="0">
                <a:solidFill>
                  <a:srgbClr val="FFFF00"/>
                </a:solidFill>
              </a:rPr>
              <a:t>Viral marker testing</a:t>
            </a:r>
          </a:p>
          <a:p>
            <a:r>
              <a:rPr lang="en-US" dirty="0" smtClean="0"/>
              <a:t>Record keeping</a:t>
            </a:r>
            <a:endParaRPr lang="en-US" dirty="0"/>
          </a:p>
        </p:txBody>
      </p:sp>
    </p:spTree>
    <p:extLst>
      <p:ext uri="{BB962C8B-B14F-4D97-AF65-F5344CB8AC3E}">
        <p14:creationId xmlns:p14="http://schemas.microsoft.com/office/powerpoint/2010/main" val="283420377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Ultimately the responsibility for safety in the lab belongs to</a:t>
            </a:r>
            <a:endParaRPr lang="en-US" dirty="0"/>
          </a:p>
        </p:txBody>
      </p:sp>
      <p:sp>
        <p:nvSpPr>
          <p:cNvPr id="3" name="Content Placeholder 2"/>
          <p:cNvSpPr>
            <a:spLocks noGrp="1"/>
          </p:cNvSpPr>
          <p:nvPr>
            <p:ph idx="1"/>
          </p:nvPr>
        </p:nvSpPr>
        <p:spPr/>
        <p:txBody>
          <a:bodyPr/>
          <a:lstStyle/>
          <a:p>
            <a:r>
              <a:rPr lang="en-US" dirty="0" smtClean="0"/>
              <a:t>CDC</a:t>
            </a:r>
          </a:p>
          <a:p>
            <a:r>
              <a:rPr lang="en-US" dirty="0" smtClean="0"/>
              <a:t>OSHA</a:t>
            </a:r>
          </a:p>
          <a:p>
            <a:r>
              <a:rPr lang="en-US" dirty="0" smtClean="0"/>
              <a:t>Employer/Lab Director</a:t>
            </a:r>
          </a:p>
          <a:p>
            <a:r>
              <a:rPr lang="en-US" dirty="0" smtClean="0"/>
              <a:t>Employee</a:t>
            </a:r>
            <a:endParaRPr lang="en-US" dirty="0"/>
          </a:p>
        </p:txBody>
      </p:sp>
    </p:spTree>
    <p:extLst>
      <p:ext uri="{BB962C8B-B14F-4D97-AF65-F5344CB8AC3E}">
        <p14:creationId xmlns:p14="http://schemas.microsoft.com/office/powerpoint/2010/main" val="159232067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Ultimately the responsibility for safety in the lab belongs to</a:t>
            </a:r>
            <a:endParaRPr lang="en-US" dirty="0"/>
          </a:p>
        </p:txBody>
      </p:sp>
      <p:sp>
        <p:nvSpPr>
          <p:cNvPr id="3" name="Content Placeholder 2"/>
          <p:cNvSpPr>
            <a:spLocks noGrp="1"/>
          </p:cNvSpPr>
          <p:nvPr>
            <p:ph idx="1"/>
          </p:nvPr>
        </p:nvSpPr>
        <p:spPr/>
        <p:txBody>
          <a:bodyPr/>
          <a:lstStyle/>
          <a:p>
            <a:r>
              <a:rPr lang="en-US" dirty="0" smtClean="0"/>
              <a:t>CDC</a:t>
            </a:r>
          </a:p>
          <a:p>
            <a:r>
              <a:rPr lang="en-US" dirty="0" smtClean="0"/>
              <a:t>OSHA</a:t>
            </a:r>
          </a:p>
          <a:p>
            <a:r>
              <a:rPr lang="en-US" dirty="0" smtClean="0">
                <a:solidFill>
                  <a:srgbClr val="FFFF00"/>
                </a:solidFill>
              </a:rPr>
              <a:t>Employer/Lab Director</a:t>
            </a:r>
          </a:p>
          <a:p>
            <a:r>
              <a:rPr lang="en-US" dirty="0" smtClean="0"/>
              <a:t>Employee</a:t>
            </a:r>
            <a:endParaRPr lang="en-US" dirty="0"/>
          </a:p>
        </p:txBody>
      </p:sp>
    </p:spTree>
    <p:extLst>
      <p:ext uri="{BB962C8B-B14F-4D97-AF65-F5344CB8AC3E}">
        <p14:creationId xmlns:p14="http://schemas.microsoft.com/office/powerpoint/2010/main" val="1917819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solidFill>
                  <a:srgbClr val="FFFF00"/>
                </a:solidFill>
              </a:rPr>
              <a:t>Immunohematology Seminars</a:t>
            </a:r>
            <a:endParaRPr lang="en-US" dirty="0">
              <a:solidFill>
                <a:srgbClr val="FFFF00"/>
              </a:solidFill>
            </a:endParaRPr>
          </a:p>
        </p:txBody>
      </p:sp>
      <p:sp>
        <p:nvSpPr>
          <p:cNvPr id="3" name="Content Placeholder 2"/>
          <p:cNvSpPr>
            <a:spLocks noGrp="1"/>
          </p:cNvSpPr>
          <p:nvPr>
            <p:ph idx="1"/>
          </p:nvPr>
        </p:nvSpPr>
        <p:spPr>
          <a:xfrm>
            <a:off x="457200" y="1600200"/>
            <a:ext cx="8458200" cy="4525963"/>
          </a:xfrm>
        </p:spPr>
        <p:txBody>
          <a:bodyPr>
            <a:normAutofit fontScale="70000" lnSpcReduction="20000"/>
          </a:bodyPr>
          <a:lstStyle/>
          <a:p>
            <a:r>
              <a:rPr lang="en-US" sz="4600" b="1" dirty="0" smtClean="0">
                <a:solidFill>
                  <a:srgbClr val="FFC000"/>
                </a:solidFill>
              </a:rPr>
              <a:t>Fridays: 2PM Eastern (</a:t>
            </a:r>
            <a:r>
              <a:rPr lang="en-US" sz="4600" b="1" dirty="0" smtClean="0">
                <a:solidFill>
                  <a:srgbClr val="FFC000"/>
                </a:solidFill>
              </a:rPr>
              <a:t>1PM Central)</a:t>
            </a:r>
            <a:endParaRPr lang="en-US" sz="4600" dirty="0">
              <a:solidFill>
                <a:srgbClr val="FFC000"/>
              </a:solidFill>
            </a:endParaRPr>
          </a:p>
          <a:p>
            <a:pPr marL="0" indent="0">
              <a:buNone/>
            </a:pPr>
            <a:endParaRPr lang="en-US" dirty="0" smtClean="0"/>
          </a:p>
          <a:p>
            <a:r>
              <a:rPr lang="en-US" b="1" dirty="0" smtClean="0"/>
              <a:t>It </a:t>
            </a:r>
            <a:r>
              <a:rPr lang="en-US" b="1" dirty="0"/>
              <a:t>is mandatory that you attend 5 out of 10 seminars live.</a:t>
            </a:r>
            <a:endParaRPr lang="en-US" dirty="0"/>
          </a:p>
          <a:p>
            <a:pPr lvl="1"/>
            <a:r>
              <a:rPr lang="en-US" dirty="0"/>
              <a:t>Seminars are held during weeks 1, 2, 3, 4, 5, 7, 8, 9, 10, &amp; 11. Weeks 6 &amp; 12 are exam weeks with no seminar</a:t>
            </a:r>
            <a:r>
              <a:rPr lang="en-US" dirty="0" smtClean="0"/>
              <a:t>.</a:t>
            </a:r>
          </a:p>
          <a:p>
            <a:pPr marL="457200" lvl="1" indent="0">
              <a:buNone/>
            </a:pPr>
            <a:endParaRPr lang="en-US" dirty="0"/>
          </a:p>
          <a:p>
            <a:r>
              <a:rPr lang="en-US" dirty="0"/>
              <a:t>If you know that your schedule will not permit you to attend seminar at the above times, you must email me explaining why you will not be able to attend seminar and you must carbon copy Lynn Jones (</a:t>
            </a:r>
            <a:r>
              <a:rPr lang="en-US" dirty="0">
                <a:hlinkClick r:id="rId2"/>
              </a:rPr>
              <a:t>l</a:t>
            </a:r>
            <a:r>
              <a:rPr lang="en-US" dirty="0">
                <a:solidFill>
                  <a:srgbClr val="FFC000"/>
                </a:solidFill>
                <a:hlinkClick r:id="rId2"/>
              </a:rPr>
              <a:t>jones@nymahe.or</a:t>
            </a:r>
            <a:r>
              <a:rPr lang="en-US" dirty="0">
                <a:hlinkClick r:id="rId2"/>
              </a:rPr>
              <a:t>g</a:t>
            </a:r>
            <a:r>
              <a:rPr lang="en-US" dirty="0"/>
              <a:t>) and Lori </a:t>
            </a:r>
            <a:r>
              <a:rPr lang="en-US" dirty="0" err="1"/>
              <a:t>Burkard</a:t>
            </a:r>
            <a:r>
              <a:rPr lang="en-US" dirty="0"/>
              <a:t> (</a:t>
            </a:r>
            <a:r>
              <a:rPr lang="en-US" dirty="0">
                <a:hlinkClick r:id="rId3"/>
              </a:rPr>
              <a:t>l</a:t>
            </a:r>
            <a:r>
              <a:rPr lang="en-US" dirty="0">
                <a:solidFill>
                  <a:srgbClr val="FFC000"/>
                </a:solidFill>
                <a:hlinkClick r:id="rId3"/>
              </a:rPr>
              <a:t>burkard@nymahe.or</a:t>
            </a:r>
            <a:r>
              <a:rPr lang="en-US" dirty="0">
                <a:hlinkClick r:id="rId3"/>
              </a:rPr>
              <a:t>g</a:t>
            </a:r>
            <a:r>
              <a:rPr lang="en-US" dirty="0"/>
              <a:t>). They will determine if each individual case qualifies for an exception for live attendance. If an exception is granted, then you will be notified to let you know how to </a:t>
            </a:r>
            <a:r>
              <a:rPr lang="en-US" dirty="0" err="1"/>
              <a:t>procede</a:t>
            </a:r>
            <a:r>
              <a:rPr lang="en-US" dirty="0"/>
              <a:t> to make up for the seminar attendance.</a:t>
            </a:r>
          </a:p>
          <a:p>
            <a:pPr marL="0" indent="0">
              <a:buNone/>
            </a:pPr>
            <a:endParaRPr lang="en-US" dirty="0"/>
          </a:p>
        </p:txBody>
      </p:sp>
    </p:spTree>
    <p:extLst>
      <p:ext uri="{BB962C8B-B14F-4D97-AF65-F5344CB8AC3E}">
        <p14:creationId xmlns:p14="http://schemas.microsoft.com/office/powerpoint/2010/main" val="18937669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3992562"/>
          </a:xfrm>
        </p:spPr>
        <p:txBody>
          <a:bodyPr>
            <a:normAutofit/>
          </a:bodyPr>
          <a:lstStyle/>
          <a:p>
            <a:r>
              <a:rPr lang="en-US" dirty="0" smtClean="0"/>
              <a:t>Questions?</a:t>
            </a:r>
            <a:br>
              <a:rPr lang="en-US" dirty="0" smtClean="0"/>
            </a:br>
            <a:r>
              <a:rPr lang="en-US" dirty="0" smtClean="0"/>
              <a:t>-Expectations</a:t>
            </a:r>
            <a:br>
              <a:rPr lang="en-US" dirty="0" smtClean="0"/>
            </a:br>
            <a:r>
              <a:rPr lang="en-US" dirty="0" smtClean="0"/>
              <a:t>-Course Content?</a:t>
            </a:r>
            <a:endParaRPr lang="en-US" dirty="0"/>
          </a:p>
        </p:txBody>
      </p:sp>
    </p:spTree>
    <p:extLst>
      <p:ext uri="{BB962C8B-B14F-4D97-AF65-F5344CB8AC3E}">
        <p14:creationId xmlns:p14="http://schemas.microsoft.com/office/powerpoint/2010/main" val="369983945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331</TotalTime>
  <Words>1156</Words>
  <Application>Microsoft Office PowerPoint</Application>
  <PresentationFormat>On-screen Show (4:3)</PresentationFormat>
  <Paragraphs>141</Paragraphs>
  <Slides>74</Slides>
  <Notes>0</Notes>
  <HiddenSlides>0</HiddenSlides>
  <MMClips>0</MMClips>
  <ScaleCrop>false</ScaleCrop>
  <HeadingPairs>
    <vt:vector size="4" baseType="variant">
      <vt:variant>
        <vt:lpstr>Theme</vt:lpstr>
      </vt:variant>
      <vt:variant>
        <vt:i4>1</vt:i4>
      </vt:variant>
      <vt:variant>
        <vt:lpstr>Slide Titles</vt:lpstr>
      </vt:variant>
      <vt:variant>
        <vt:i4>74</vt:i4>
      </vt:variant>
    </vt:vector>
  </HeadingPairs>
  <TitlesOfParts>
    <vt:vector size="75" baseType="lpstr">
      <vt:lpstr>Office Theme</vt:lpstr>
      <vt:lpstr>Welcome to  Clinical Immunohematology!</vt:lpstr>
      <vt:lpstr>Meet and greet!</vt:lpstr>
      <vt:lpstr>Course Expectations</vt:lpstr>
      <vt:lpstr>  How will I tackle this???</vt:lpstr>
      <vt:lpstr>PowerPoint Presentation</vt:lpstr>
      <vt:lpstr>PowerPoint Presentation</vt:lpstr>
      <vt:lpstr>PowerPoint Presentation</vt:lpstr>
      <vt:lpstr>Immunohematology Seminars</vt:lpstr>
      <vt:lpstr>Questions? -Expectations -Course Content?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QUIZ BOWL!!!</vt:lpstr>
      <vt:lpstr>Employees are the core of a laboratory, and therefore they:</vt:lpstr>
      <vt:lpstr>Employees are the core of a laboratory, and therefore they:</vt:lpstr>
      <vt:lpstr>cGMPs applicable to the blood industry can be found in the</vt:lpstr>
      <vt:lpstr>cGMPs applicable to the blood industry can be found in the</vt:lpstr>
      <vt:lpstr>Early identification of problems by evaluating the compliance with established SOP is the purpose of</vt:lpstr>
      <vt:lpstr>Early identification of problems by evaluating the compliance with established SOP is the purpose of</vt:lpstr>
      <vt:lpstr>All of the following are true regarding internal audits except they</vt:lpstr>
      <vt:lpstr>All of the following are true regarding internal audits except they</vt:lpstr>
      <vt:lpstr>What is the purpose of competency assessment?</vt:lpstr>
      <vt:lpstr>What is the purpose of competency assessment?</vt:lpstr>
      <vt:lpstr>All of the following statements are true about SOPs except that they are</vt:lpstr>
      <vt:lpstr>All of the following statements are true about SOPs except that they are</vt:lpstr>
      <vt:lpstr>Manual records can be corrected as long as</vt:lpstr>
      <vt:lpstr>Manual records can be corrected as long as</vt:lpstr>
      <vt:lpstr>Which of the following iss not a basic component of a QA program?</vt:lpstr>
      <vt:lpstr>Ultimately the responsibility for safety in the lab belongs to</vt:lpstr>
      <vt:lpstr>Ultimately the responsibility for safety in the lab belongs to</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Clinical Immunology/Serology</dc:title>
  <dc:creator>Owner</dc:creator>
  <cp:lastModifiedBy>Owner</cp:lastModifiedBy>
  <cp:revision>14</cp:revision>
  <dcterms:created xsi:type="dcterms:W3CDTF">2012-01-06T14:21:51Z</dcterms:created>
  <dcterms:modified xsi:type="dcterms:W3CDTF">2012-10-07T19:36:19Z</dcterms:modified>
</cp:coreProperties>
</file>