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349" r:id="rId3"/>
    <p:sldId id="350" r:id="rId4"/>
    <p:sldId id="351" r:id="rId5"/>
    <p:sldId id="352" r:id="rId6"/>
    <p:sldId id="353" r:id="rId7"/>
    <p:sldId id="354" r:id="rId8"/>
    <p:sldId id="356" r:id="rId9"/>
    <p:sldId id="261" r:id="rId10"/>
    <p:sldId id="355" r:id="rId11"/>
    <p:sldId id="357" r:id="rId12"/>
    <p:sldId id="358" r:id="rId13"/>
    <p:sldId id="291" r:id="rId14"/>
    <p:sldId id="285" r:id="rId15"/>
    <p:sldId id="290" r:id="rId16"/>
    <p:sldId id="278" r:id="rId17"/>
    <p:sldId id="286" r:id="rId18"/>
    <p:sldId id="359" r:id="rId19"/>
    <p:sldId id="257" r:id="rId20"/>
    <p:sldId id="292" r:id="rId21"/>
    <p:sldId id="297" r:id="rId22"/>
    <p:sldId id="264" r:id="rId23"/>
    <p:sldId id="263" r:id="rId24"/>
    <p:sldId id="295" r:id="rId25"/>
    <p:sldId id="296" r:id="rId26"/>
    <p:sldId id="267" r:id="rId27"/>
    <p:sldId id="272" r:id="rId28"/>
    <p:sldId id="273" r:id="rId29"/>
    <p:sldId id="275" r:id="rId30"/>
    <p:sldId id="274" r:id="rId31"/>
    <p:sldId id="300" r:id="rId32"/>
    <p:sldId id="270" r:id="rId33"/>
    <p:sldId id="378" r:id="rId34"/>
    <p:sldId id="360" r:id="rId35"/>
    <p:sldId id="363" r:id="rId36"/>
    <p:sldId id="365" r:id="rId37"/>
    <p:sldId id="364" r:id="rId38"/>
    <p:sldId id="366" r:id="rId39"/>
    <p:sldId id="367" r:id="rId40"/>
    <p:sldId id="368" r:id="rId41"/>
    <p:sldId id="369" r:id="rId42"/>
    <p:sldId id="371" r:id="rId43"/>
    <p:sldId id="379" r:id="rId44"/>
    <p:sldId id="380" r:id="rId45"/>
    <p:sldId id="372" r:id="rId46"/>
    <p:sldId id="373" r:id="rId47"/>
    <p:sldId id="319" r:id="rId48"/>
    <p:sldId id="374" r:id="rId49"/>
    <p:sldId id="303" r:id="rId50"/>
    <p:sldId id="308" r:id="rId51"/>
    <p:sldId id="309" r:id="rId52"/>
    <p:sldId id="287" r:id="rId53"/>
    <p:sldId id="305" r:id="rId54"/>
    <p:sldId id="375" r:id="rId55"/>
    <p:sldId id="376" r:id="rId56"/>
    <p:sldId id="312" r:id="rId57"/>
    <p:sldId id="313" r:id="rId58"/>
    <p:sldId id="315" r:id="rId59"/>
    <p:sldId id="288" r:id="rId60"/>
    <p:sldId id="277" r:id="rId61"/>
    <p:sldId id="331" r:id="rId62"/>
    <p:sldId id="321" r:id="rId63"/>
    <p:sldId id="326" r:id="rId64"/>
    <p:sldId id="327" r:id="rId65"/>
    <p:sldId id="324" r:id="rId66"/>
    <p:sldId id="325" r:id="rId67"/>
    <p:sldId id="329" r:id="rId68"/>
    <p:sldId id="333" r:id="rId69"/>
    <p:sldId id="334" r:id="rId70"/>
    <p:sldId id="346" r:id="rId71"/>
    <p:sldId id="280" r:id="rId72"/>
    <p:sldId id="336" r:id="rId73"/>
    <p:sldId id="339" r:id="rId74"/>
    <p:sldId id="342" r:id="rId75"/>
    <p:sldId id="343" r:id="rId76"/>
    <p:sldId id="381" r:id="rId77"/>
    <p:sldId id="377" r:id="rId78"/>
    <p:sldId id="38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5639E-EFEF-4543-8D7B-05E768CA2E5A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C9C49-38B1-44CD-8A60-4AA9EA2C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06A2B5D-5D8D-4554-80AD-E30FAAF7FDD3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5680051-9539-4DE8-93EA-F541F0F780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524000"/>
          </a:xfrm>
        </p:spPr>
        <p:txBody>
          <a:bodyPr/>
          <a:lstStyle/>
          <a:p>
            <a:r>
              <a:rPr lang="en-US" dirty="0" smtClean="0"/>
              <a:t>Research Methods II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953000"/>
            <a:ext cx="7772400" cy="990600"/>
          </a:xfrm>
        </p:spPr>
        <p:txBody>
          <a:bodyPr/>
          <a:lstStyle/>
          <a:p>
            <a:r>
              <a:rPr lang="en-US" dirty="0" smtClean="0"/>
              <a:t>Christina A </a:t>
            </a:r>
            <a:r>
              <a:rPr lang="en-US" dirty="0" err="1" smtClean="0"/>
              <a:t>Nevel</a:t>
            </a:r>
            <a:r>
              <a:rPr lang="en-US" dirty="0" smtClean="0"/>
              <a:t>-McGarvey, PhD, MS, MT(ASCP)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Polyacrylamide Gel Electrophoresis</a:t>
            </a:r>
          </a:p>
          <a:p>
            <a:pPr lvl="1"/>
            <a:r>
              <a:rPr lang="en-US" dirty="0" smtClean="0"/>
              <a:t>Preparative &amp; Analytical</a:t>
            </a:r>
          </a:p>
          <a:p>
            <a:pPr lvl="1"/>
            <a:r>
              <a:rPr lang="en-US" b="1" dirty="0" smtClean="0"/>
              <a:t>SDS PAGE-Denaturing Conditions</a:t>
            </a:r>
          </a:p>
          <a:p>
            <a:pPr lvl="2"/>
            <a:r>
              <a:rPr lang="en-US" dirty="0" smtClean="0"/>
              <a:t>Protein unfolded &amp; covered with negative charged SDS</a:t>
            </a:r>
          </a:p>
          <a:p>
            <a:pPr lvl="2"/>
            <a:r>
              <a:rPr lang="en-US" dirty="0" smtClean="0"/>
              <a:t>Separates according to molecular weight </a:t>
            </a:r>
          </a:p>
          <a:p>
            <a:pPr lvl="1"/>
            <a:r>
              <a:rPr lang="en-US" b="1" dirty="0" smtClean="0"/>
              <a:t>Gradient SDS PAGE</a:t>
            </a:r>
          </a:p>
          <a:p>
            <a:pPr lvl="2"/>
            <a:r>
              <a:rPr lang="en-US" dirty="0" smtClean="0"/>
              <a:t>Highest percentage acrylamide at bottom</a:t>
            </a:r>
          </a:p>
          <a:p>
            <a:pPr lvl="2"/>
            <a:r>
              <a:rPr lang="en-US" dirty="0" smtClean="0"/>
              <a:t>High resolution separation</a:t>
            </a:r>
          </a:p>
          <a:p>
            <a:pPr lvl="1"/>
            <a:r>
              <a:rPr lang="en-US" b="1" dirty="0" smtClean="0"/>
              <a:t>Non Denaturing PAGE</a:t>
            </a:r>
          </a:p>
          <a:p>
            <a:pPr lvl="2"/>
            <a:r>
              <a:rPr lang="en-US" dirty="0" smtClean="0"/>
              <a:t>Buffer maintains native protein conformation</a:t>
            </a:r>
          </a:p>
          <a:p>
            <a:pPr lvl="2"/>
            <a:r>
              <a:rPr lang="en-US" dirty="0" smtClean="0"/>
              <a:t>Enzymatic activity retained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www.personal.psu.edu/jms5704/blogs/simmons/1476-7961-4-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5146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Characterization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Two Dimensional Electrophoresis &amp; Mass </a:t>
            </a:r>
            <a:r>
              <a:rPr lang="en-US" dirty="0" err="1" smtClean="0"/>
              <a:t>Spectometry</a:t>
            </a:r>
            <a:endParaRPr lang="en-US" dirty="0" smtClean="0"/>
          </a:p>
          <a:p>
            <a:r>
              <a:rPr lang="en-US" dirty="0" smtClean="0"/>
              <a:t>Pulse Field Electrophoresis</a:t>
            </a:r>
          </a:p>
          <a:p>
            <a:r>
              <a:rPr lang="en-US" dirty="0" smtClean="0"/>
              <a:t>Isoelectric Focusing</a:t>
            </a:r>
          </a:p>
          <a:p>
            <a:r>
              <a:rPr lang="en-US" dirty="0" err="1" smtClean="0"/>
              <a:t>Isotachophoresis</a:t>
            </a:r>
            <a:endParaRPr lang="en-US" dirty="0" smtClean="0"/>
          </a:p>
          <a:p>
            <a:r>
              <a:rPr lang="en-US" dirty="0" smtClean="0"/>
              <a:t>Capillary Electrophoresis</a:t>
            </a:r>
          </a:p>
          <a:p>
            <a:r>
              <a:rPr lang="en-US" dirty="0" smtClean="0"/>
              <a:t>Western Blotting</a:t>
            </a:r>
          </a:p>
          <a:p>
            <a:r>
              <a:rPr lang="en-US" dirty="0" smtClean="0"/>
              <a:t>….and others….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29241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011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295400"/>
            <a:ext cx="17430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antibodies!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Research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Antibodies?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609601"/>
            <a:ext cx="4114801" cy="3767328"/>
          </a:xfrm>
        </p:spPr>
        <p:txBody>
          <a:bodyPr/>
          <a:lstStyle/>
          <a:p>
            <a:r>
              <a:rPr lang="en-US" dirty="0" smtClean="0"/>
              <a:t>Why raise antibodies?</a:t>
            </a:r>
          </a:p>
          <a:p>
            <a:pPr lvl="1"/>
            <a:r>
              <a:rPr lang="en-US" dirty="0" smtClean="0"/>
              <a:t>Powerful tool for isolation &amp; characterization of biomolecules and identification of pathogens!</a:t>
            </a:r>
            <a:endParaRPr lang="en-US" dirty="0"/>
          </a:p>
        </p:txBody>
      </p:sp>
      <p:pic>
        <p:nvPicPr>
          <p:cNvPr id="6" name="Picture 2" descr="http://coursewareobjects.elsevier.com/objects/elr/Mahon/microbiology4e/IC/jpg/Chapter10/01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78280"/>
            <a:ext cx="365760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Polyclonal or Monoclonal?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804672"/>
            <a:ext cx="3276600" cy="4148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Polyclonal</a:t>
            </a:r>
          </a:p>
          <a:p>
            <a:pPr lvl="1"/>
            <a:r>
              <a:rPr lang="en-US" dirty="0" smtClean="0"/>
              <a:t>Rabbit, mouse, rat, goat, horse</a:t>
            </a:r>
          </a:p>
          <a:p>
            <a:pPr lvl="1"/>
            <a:r>
              <a:rPr lang="en-US" dirty="0" err="1" smtClean="0"/>
              <a:t>Immunoaffinity</a:t>
            </a:r>
            <a:endParaRPr lang="en-US" dirty="0" smtClean="0"/>
          </a:p>
          <a:p>
            <a:pPr lvl="1"/>
            <a:r>
              <a:rPr lang="en-US" dirty="0" err="1" smtClean="0"/>
              <a:t>Immunoprecipitation</a:t>
            </a:r>
            <a:endParaRPr lang="en-US" dirty="0" smtClean="0"/>
          </a:p>
          <a:p>
            <a:pPr lvl="1"/>
            <a:r>
              <a:rPr lang="en-US" dirty="0" err="1" smtClean="0"/>
              <a:t>Hemagglutination</a:t>
            </a:r>
            <a:endParaRPr lang="en-US" dirty="0" smtClean="0"/>
          </a:p>
          <a:p>
            <a:pPr lvl="1"/>
            <a:r>
              <a:rPr lang="en-US" dirty="0" smtClean="0"/>
              <a:t>Identification Tests</a:t>
            </a:r>
          </a:p>
          <a:p>
            <a:r>
              <a:rPr lang="en-US" dirty="0" smtClean="0"/>
              <a:t>Monoclonal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Identify specific unique epitope</a:t>
            </a:r>
          </a:p>
          <a:p>
            <a:pPr lvl="1"/>
            <a:r>
              <a:rPr lang="en-US" dirty="0" err="1" smtClean="0"/>
              <a:t>Hemagglutination</a:t>
            </a:r>
            <a:endParaRPr lang="en-US" dirty="0" smtClean="0"/>
          </a:p>
        </p:txBody>
      </p:sp>
      <p:pic>
        <p:nvPicPr>
          <p:cNvPr id="6" name="Content Placeholder 5" descr="00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68" y="1371601"/>
            <a:ext cx="4871532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Hybridoma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762001"/>
            <a:ext cx="38862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Inoculate &amp; Boost</a:t>
            </a:r>
          </a:p>
          <a:p>
            <a:r>
              <a:rPr lang="en-US" dirty="0" smtClean="0"/>
              <a:t>Isolate WBC</a:t>
            </a:r>
          </a:p>
          <a:p>
            <a:pPr lvl="1"/>
            <a:r>
              <a:rPr lang="en-US" dirty="0" err="1" smtClean="0"/>
              <a:t>Splenocytes</a:t>
            </a:r>
            <a:r>
              <a:rPr lang="en-US" dirty="0" smtClean="0"/>
              <a:t> from mouse</a:t>
            </a:r>
          </a:p>
          <a:p>
            <a:r>
              <a:rPr lang="en-US" dirty="0" smtClean="0"/>
              <a:t>Fuse with myeloma cells</a:t>
            </a:r>
          </a:p>
          <a:p>
            <a:r>
              <a:rPr lang="en-US" dirty="0" smtClean="0"/>
              <a:t>Limiting dilution</a:t>
            </a:r>
          </a:p>
          <a:p>
            <a:r>
              <a:rPr lang="en-US" dirty="0" smtClean="0"/>
              <a:t>Screen for antibody production</a:t>
            </a:r>
          </a:p>
          <a:p>
            <a:r>
              <a:rPr lang="en-US" dirty="0" smtClean="0"/>
              <a:t>Characterize</a:t>
            </a:r>
          </a:p>
          <a:p>
            <a:r>
              <a:rPr lang="en-US" dirty="0" smtClean="0"/>
              <a:t>Expand cells!</a:t>
            </a:r>
          </a:p>
          <a:p>
            <a:pPr lvl="1"/>
            <a:r>
              <a:rPr lang="en-US" b="1" dirty="0" smtClean="0"/>
              <a:t>Monoclonal Antibodies!</a:t>
            </a:r>
            <a:endParaRPr lang="en-US" b="1" dirty="0"/>
          </a:p>
        </p:txBody>
      </p:sp>
      <p:pic>
        <p:nvPicPr>
          <p:cNvPr id="6" name="Picture 2" descr="http://coursewareobjects.elsevier.com/objects/elr/Mahon/microbiology4e/IC/jpg/Chapter10/01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2" y="609600"/>
            <a:ext cx="36622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Protocol</a:t>
            </a:r>
            <a:endParaRPr lang="en-US" dirty="0"/>
          </a:p>
        </p:txBody>
      </p:sp>
      <p:pic>
        <p:nvPicPr>
          <p:cNvPr id="5" name="Picture 2" descr="http://coursewareobjects.elsevier.com/objects/elr/Turgeon/immunology4e/IC/jpg/Chapter14/014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77" y="533400"/>
            <a:ext cx="558342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Results</a:t>
            </a:r>
            <a:endParaRPr lang="en-US" dirty="0"/>
          </a:p>
        </p:txBody>
      </p:sp>
      <p:pic>
        <p:nvPicPr>
          <p:cNvPr id="7" name="Picture 2" descr="http://coursewareobjects.elsevier.com/objects/elr/Turgeon/immunology4e/IC/jpg/Chapter25/025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5" y="609600"/>
            <a:ext cx="33427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oursewareobjects.elsevier.com/objects/elr/Mahon/microbiology4e/IC/jpg/Chapter10/01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06" y="609600"/>
            <a:ext cx="36773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Dot Blot</a:t>
            </a:r>
            <a:br>
              <a:rPr lang="en-US" dirty="0" smtClean="0"/>
            </a:br>
            <a:r>
              <a:rPr lang="en-US" dirty="0" smtClean="0"/>
              <a:t>Far Western Blot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267200" cy="3428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Western</a:t>
            </a:r>
          </a:p>
          <a:p>
            <a:pPr lvl="1"/>
            <a:r>
              <a:rPr lang="en-US" dirty="0" smtClean="0"/>
              <a:t>Antigen Dilutions </a:t>
            </a:r>
          </a:p>
          <a:p>
            <a:pPr lvl="2"/>
            <a:r>
              <a:rPr lang="en-US" dirty="0" smtClean="0"/>
              <a:t>(cell lysates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Antibody Detection</a:t>
            </a:r>
          </a:p>
          <a:p>
            <a:pPr lvl="1"/>
            <a:r>
              <a:rPr lang="en-US" dirty="0" smtClean="0"/>
              <a:t>Enzyme Linked Conjugate</a:t>
            </a:r>
          </a:p>
          <a:p>
            <a:r>
              <a:rPr lang="en-US" dirty="0" smtClean="0"/>
              <a:t>Far Western</a:t>
            </a:r>
          </a:p>
          <a:p>
            <a:pPr lvl="1"/>
            <a:r>
              <a:rPr lang="en-US" dirty="0" smtClean="0"/>
              <a:t>Detects Protein to Protein Interaction</a:t>
            </a:r>
          </a:p>
          <a:p>
            <a:pPr lvl="1"/>
            <a:r>
              <a:rPr lang="en-US" dirty="0" smtClean="0"/>
              <a:t>Antigen</a:t>
            </a:r>
          </a:p>
          <a:p>
            <a:pPr lvl="1"/>
            <a:r>
              <a:rPr lang="en-US" dirty="0" smtClean="0"/>
              <a:t>Add cell lysate with target protein</a:t>
            </a:r>
          </a:p>
          <a:p>
            <a:pPr lvl="1"/>
            <a:r>
              <a:rPr lang="en-US" dirty="0" smtClean="0"/>
              <a:t>Antibody Detection</a:t>
            </a:r>
          </a:p>
          <a:p>
            <a:pPr lvl="1"/>
            <a:r>
              <a:rPr lang="en-US" dirty="0" smtClean="0"/>
              <a:t>Enzyme Linked Conjugate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6347"/>
            <a:ext cx="3657600" cy="227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Agglutination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66672"/>
            <a:ext cx="4038600" cy="3767328"/>
          </a:xfrm>
        </p:spPr>
        <p:txBody>
          <a:bodyPr/>
          <a:lstStyle/>
          <a:p>
            <a:r>
              <a:rPr lang="en-US" sz="2400" dirty="0" smtClean="0"/>
              <a:t>Slide Agglutination</a:t>
            </a:r>
          </a:p>
          <a:p>
            <a:r>
              <a:rPr lang="en-US" sz="2400" dirty="0" smtClean="0"/>
              <a:t>Tube Agglutination</a:t>
            </a:r>
          </a:p>
          <a:p>
            <a:r>
              <a:rPr lang="en-US" sz="2400" dirty="0" smtClean="0"/>
              <a:t>Agglutination Inhibition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oursewareobjects.elsevier.com/objects/elr/Turgeon/immunology4e/IC/jpg/Chapter10/0100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9756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ursewareobjects.elsevier.com/objects/elr/Turgeon/immunology4e/IC/jpg/Chapter10/010001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0129"/>
            <a:ext cx="3657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276600"/>
            <a:ext cx="8229600" cy="1676400"/>
          </a:xfrm>
        </p:spPr>
        <p:txBody>
          <a:bodyPr>
            <a:noAutofit/>
          </a:bodyPr>
          <a:lstStyle/>
          <a:p>
            <a:r>
              <a:rPr lang="en-US" dirty="0" smtClean="0"/>
              <a:t>want to isolate a protein?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Research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Latex Agglutination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581400" cy="37673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Antibody adheres to latex </a:t>
            </a:r>
            <a:r>
              <a:rPr lang="en-US" sz="2400" dirty="0" err="1" smtClean="0"/>
              <a:t>microbeads</a:t>
            </a:r>
            <a:endParaRPr lang="en-US" sz="2400" dirty="0" smtClean="0"/>
          </a:p>
          <a:p>
            <a:r>
              <a:rPr lang="en-US" sz="2400" dirty="0" smtClean="0"/>
              <a:t>Antigen detection = Visual agglutination </a:t>
            </a:r>
          </a:p>
          <a:p>
            <a:r>
              <a:rPr lang="en-US" sz="2400" dirty="0" smtClean="0"/>
              <a:t>Can be enhanced with liposomes </a:t>
            </a:r>
            <a:endParaRPr lang="en-US" sz="2400" dirty="0"/>
          </a:p>
        </p:txBody>
      </p:sp>
      <p:pic>
        <p:nvPicPr>
          <p:cNvPr id="7" name="Picture 2" descr="http://coursewareobjects.elsevier.com/objects/elr/Mahon/microbiology4e/IC/jpg/Chapter10/01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522193"/>
            <a:ext cx="3429000" cy="39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oursewareobjects.elsevier.com/objects/elr/Turgeon/immunology4e/IC/jpg/Chapter10/01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441772" cy="17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ELISA</a:t>
            </a:r>
            <a:endParaRPr lang="en-US" dirty="0"/>
          </a:p>
        </p:txBody>
      </p:sp>
      <p:pic>
        <p:nvPicPr>
          <p:cNvPr id="6" name="Picture 2" descr="http://coursewareobjects.elsevier.com/objects/elr/Mahon/microbiology4e/IC/jpg/Chapter10/01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787812"/>
            <a:ext cx="4875268" cy="45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38800" y="609601"/>
            <a:ext cx="2819400" cy="3767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Antibody on solid surface of well or bead</a:t>
            </a:r>
          </a:p>
          <a:p>
            <a:r>
              <a:rPr lang="en-US" dirty="0" smtClean="0"/>
              <a:t>Antigen Binds</a:t>
            </a:r>
          </a:p>
          <a:p>
            <a:r>
              <a:rPr lang="en-US" dirty="0" smtClean="0"/>
              <a:t>Add enzyme conjugated antibody</a:t>
            </a:r>
          </a:p>
          <a:p>
            <a:r>
              <a:rPr lang="en-US" dirty="0" smtClean="0"/>
              <a:t>Add enzyme substrate</a:t>
            </a:r>
          </a:p>
          <a:p>
            <a:r>
              <a:rPr lang="en-US" dirty="0" smtClean="0"/>
              <a:t>Color change</a:t>
            </a:r>
          </a:p>
        </p:txBody>
      </p:sp>
      <p:pic>
        <p:nvPicPr>
          <p:cNvPr id="8" name="Picture 2" descr="http://coursewareobjects.elsevier.com/objects/elr/Mahon/microbiology4e/IC/jpg/Chapter10/01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343400"/>
            <a:ext cx="3227159" cy="24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Chemiluminescent</a:t>
            </a:r>
            <a:r>
              <a:rPr lang="en-US" dirty="0" smtClean="0"/>
              <a:t> Label Adds </a:t>
            </a:r>
            <a:r>
              <a:rPr lang="en-US" dirty="0"/>
              <a:t>S</a:t>
            </a:r>
            <a:r>
              <a:rPr lang="en-US" dirty="0" smtClean="0"/>
              <a:t>ensitivity</a:t>
            </a:r>
            <a:endParaRPr lang="en-US" dirty="0"/>
          </a:p>
        </p:txBody>
      </p:sp>
      <p:pic>
        <p:nvPicPr>
          <p:cNvPr id="8194" name="Picture 2" descr="http://coursewareobjects.elsevier.com/objects/elr/Turgeon/immunology4e/IC/jpg/Chapter12/01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Competetive</a:t>
            </a:r>
            <a:r>
              <a:rPr lang="en-US" dirty="0" smtClean="0"/>
              <a:t> Immunoassay Adds </a:t>
            </a:r>
            <a:r>
              <a:rPr lang="en-US" dirty="0"/>
              <a:t>S</a:t>
            </a:r>
            <a:r>
              <a:rPr lang="en-US" dirty="0" smtClean="0"/>
              <a:t>ensitivity</a:t>
            </a:r>
            <a:endParaRPr lang="en-US" dirty="0"/>
          </a:p>
        </p:txBody>
      </p:sp>
      <p:pic>
        <p:nvPicPr>
          <p:cNvPr id="9" name="Picture 2" descr="http://coursewareobjects.elsevier.com/objects/elr/Turgeon/immunology4e/IC/jpg/Chapter12/012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05301"/>
            <a:ext cx="4876800" cy="41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Fluorescent Staining</a:t>
            </a:r>
            <a:endParaRPr lang="en-US" dirty="0"/>
          </a:p>
        </p:txBody>
      </p:sp>
      <p:pic>
        <p:nvPicPr>
          <p:cNvPr id="7" name="Picture 2" descr="http://coursewareobjects.elsevier.com/objects/elr/Mahon/microbiology4e/IC/jpg/Chapter10/01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9" y="533400"/>
            <a:ext cx="4021521" cy="47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oursewareobjects.elsevier.com/objects/elr/Mahon/microbiology4e/IC/jpg/Chapter10/01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ursewareobjects.elsevier.com/objects/elr/Mahon/microbiology4e/IC/jpg/Chapter10/010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657599" cy="24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Indirect Staining</a:t>
            </a:r>
            <a:br>
              <a:rPr lang="en-US" dirty="0" smtClean="0"/>
            </a:br>
            <a:r>
              <a:rPr lang="en-US" dirty="0" smtClean="0"/>
              <a:t>Detects Patient </a:t>
            </a:r>
            <a:r>
              <a:rPr lang="en-US" dirty="0"/>
              <a:t>A</a:t>
            </a:r>
            <a:r>
              <a:rPr lang="en-US" dirty="0" smtClean="0"/>
              <a:t>ntibody</a:t>
            </a:r>
            <a:endParaRPr lang="en-US" dirty="0"/>
          </a:p>
        </p:txBody>
      </p:sp>
      <p:pic>
        <p:nvPicPr>
          <p:cNvPr id="5" name="Picture 2" descr="http://coursewareobjects.elsevier.com/objects/elr/Mahon/microbiology4e/IC/jpg/Chapter10/010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53" y="685800"/>
            <a:ext cx="633189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Always Moving Forward with New Technology:</a:t>
            </a:r>
            <a:br>
              <a:rPr lang="en-US" dirty="0" smtClean="0"/>
            </a:br>
            <a:r>
              <a:rPr lang="en-US" dirty="0" smtClean="0"/>
              <a:t>Magnetic Labeling</a:t>
            </a:r>
            <a:endParaRPr lang="en-US" dirty="0"/>
          </a:p>
        </p:txBody>
      </p:sp>
      <p:pic>
        <p:nvPicPr>
          <p:cNvPr id="11266" name="Picture 2" descr="http://coursewareobjects.elsevier.com/objects/elr/Turgeon/immunology4e/IC/jpg/Chapter12/01200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2895599" cy="23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oursewareobjects.elsevier.com/objects/elr/Turgeon/immunology4e/IC/jpg/Chapter12/01200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3200400" cy="22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oursewareobjects.elsevier.com/objects/elr/Turgeon/immunology4e/IC/jpg/Chapter12/01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743200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endParaRPr lang="en-US" dirty="0"/>
          </a:p>
        </p:txBody>
      </p:sp>
      <p:pic>
        <p:nvPicPr>
          <p:cNvPr id="16386" name="Picture 2" descr="http://coursewareobjects.elsevier.com/objects/elr/Turgeon/immunology4e/IC/jpg/Chapter13/013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8382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Sorting of </a:t>
            </a:r>
            <a:br>
              <a:rPr lang="en-US" dirty="0" smtClean="0"/>
            </a:br>
            <a:r>
              <a:rPr lang="en-US" dirty="0" smtClean="0"/>
              <a:t>Fluorescent </a:t>
            </a:r>
            <a:r>
              <a:rPr lang="en-US" dirty="0" err="1" smtClean="0"/>
              <a:t>Ab</a:t>
            </a:r>
            <a:r>
              <a:rPr lang="en-US" dirty="0" smtClean="0"/>
              <a:t> Labeled Cells</a:t>
            </a:r>
            <a:endParaRPr lang="en-US" dirty="0"/>
          </a:p>
        </p:txBody>
      </p:sp>
      <p:pic>
        <p:nvPicPr>
          <p:cNvPr id="5" name="Picture 2" descr="http://coursewareobjects.elsevier.com/objects/elr/Turgeon/immunology4e/IC/jpg/Chapter13/013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93" y="685800"/>
            <a:ext cx="353201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0"/>
            <a:ext cx="8991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Dot Plot of Flow </a:t>
            </a:r>
            <a:r>
              <a:rPr lang="en-US" dirty="0" err="1"/>
              <a:t>C</a:t>
            </a:r>
            <a:r>
              <a:rPr lang="en-US" dirty="0" err="1" smtClean="0"/>
              <a:t>ytometry</a:t>
            </a:r>
            <a:r>
              <a:rPr lang="en-US" dirty="0" smtClean="0"/>
              <a:t> /Sorting</a:t>
            </a:r>
            <a:endParaRPr lang="en-US" dirty="0"/>
          </a:p>
        </p:txBody>
      </p:sp>
      <p:pic>
        <p:nvPicPr>
          <p:cNvPr id="19458" name="Picture 2" descr="http://coursewareobjects.elsevier.com/objects/elr/Turgeon/immunology4e/IC/jpg/Chapter13/013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7230"/>
            <a:ext cx="4114800" cy="47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Purification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Why?</a:t>
            </a:r>
          </a:p>
          <a:p>
            <a:pPr lvl="1"/>
            <a:r>
              <a:rPr lang="en-US" b="1" dirty="0" smtClean="0"/>
              <a:t>Preparative</a:t>
            </a:r>
          </a:p>
          <a:p>
            <a:pPr lvl="2"/>
            <a:r>
              <a:rPr lang="en-US" dirty="0" smtClean="0"/>
              <a:t>Large  quantity of purified protein for subsequent use</a:t>
            </a:r>
          </a:p>
          <a:p>
            <a:pPr lvl="3"/>
            <a:r>
              <a:rPr lang="en-US" dirty="0" smtClean="0"/>
              <a:t>Commercial products, biopharmaceuticals</a:t>
            </a:r>
          </a:p>
          <a:p>
            <a:pPr lvl="1"/>
            <a:r>
              <a:rPr lang="en-US" b="1" dirty="0" smtClean="0"/>
              <a:t>Analytical</a:t>
            </a:r>
          </a:p>
          <a:p>
            <a:pPr lvl="2"/>
            <a:r>
              <a:rPr lang="en-US" dirty="0" smtClean="0"/>
              <a:t>Small amount of protein for research or analytical purposes</a:t>
            </a:r>
          </a:p>
          <a:p>
            <a:pPr lvl="3"/>
            <a:r>
              <a:rPr lang="en-US" dirty="0" smtClean="0"/>
              <a:t>Identification, quantification</a:t>
            </a:r>
          </a:p>
          <a:p>
            <a:pPr lvl="3"/>
            <a:r>
              <a:rPr lang="en-US" dirty="0" smtClean="0"/>
              <a:t>Protein structure</a:t>
            </a:r>
          </a:p>
          <a:p>
            <a:pPr lvl="3"/>
            <a:r>
              <a:rPr lang="en-US" dirty="0" smtClean="0"/>
              <a:t>Post translational modification</a:t>
            </a:r>
          </a:p>
          <a:p>
            <a:pPr lvl="3"/>
            <a:r>
              <a:rPr lang="en-US" dirty="0"/>
              <a:t>F</a:t>
            </a:r>
            <a:r>
              <a:rPr lang="en-US" dirty="0" smtClean="0"/>
              <a:t>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534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Fluorescent Microsphere </a:t>
            </a:r>
            <a:r>
              <a:rPr lang="en-US" sz="4000" dirty="0"/>
              <a:t>B</a:t>
            </a:r>
            <a:r>
              <a:rPr lang="en-US" sz="4000" dirty="0" smtClean="0"/>
              <a:t>ased Assay</a:t>
            </a:r>
            <a:br>
              <a:rPr lang="en-US" sz="4000" dirty="0" smtClean="0"/>
            </a:br>
            <a:r>
              <a:rPr lang="en-US" sz="4000" dirty="0" smtClean="0"/>
              <a:t>ELISA + Flow </a:t>
            </a:r>
            <a:r>
              <a:rPr lang="en-US" sz="4000" dirty="0" err="1"/>
              <a:t>C</a:t>
            </a:r>
            <a:r>
              <a:rPr lang="en-US" sz="4000" dirty="0" err="1" smtClean="0"/>
              <a:t>ytometry</a:t>
            </a:r>
            <a:endParaRPr lang="en-US" sz="4000" dirty="0"/>
          </a:p>
        </p:txBody>
      </p:sp>
      <p:pic>
        <p:nvPicPr>
          <p:cNvPr id="18434" name="Picture 2" descr="http://coursewareobjects.elsevier.com/objects/elr/Turgeon/immunology4e/IC/jpg/Chapter13/013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1"/>
            <a:ext cx="301842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Fixation</a:t>
            </a:r>
            <a:endParaRPr lang="en-US" dirty="0"/>
          </a:p>
        </p:txBody>
      </p:sp>
      <p:pic>
        <p:nvPicPr>
          <p:cNvPr id="6" name="Picture 2" descr="http://coursewareobjects.elsevier.com/objects/elr/Mahon/microbiology4e/IC/jpg/Chapter10/010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90" y="685800"/>
            <a:ext cx="395541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53400" cy="1600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Nephelometry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Ag-</a:t>
            </a:r>
            <a:r>
              <a:rPr lang="en-US" dirty="0" err="1" smtClean="0"/>
              <a:t>Ab</a:t>
            </a:r>
            <a:r>
              <a:rPr lang="en-US" dirty="0" smtClean="0"/>
              <a:t> Detection via scattering</a:t>
            </a:r>
            <a:endParaRPr lang="en-US" dirty="0"/>
          </a:p>
        </p:txBody>
      </p:sp>
      <p:pic>
        <p:nvPicPr>
          <p:cNvPr id="5" name="Picture 2" descr="http://coursewareobjects.elsevier.com/objects/elr/Turgeon/immunology4e/IC/jpg/Chapter13/013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267200" cy="42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724400" cy="54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62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Research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Molecule</a:t>
            </a:r>
            <a:endParaRPr lang="en-US" dirty="0"/>
          </a:p>
        </p:txBody>
      </p:sp>
      <p:pic>
        <p:nvPicPr>
          <p:cNvPr id="4" name="Content Placeholder 3" descr="aiu09_F05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8" y="685800"/>
            <a:ext cx="717452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4648200"/>
            <a:ext cx="259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Double Helix</a:t>
            </a:r>
          </a:p>
          <a:p>
            <a:r>
              <a:rPr lang="en-US" sz="1400" dirty="0" smtClean="0">
                <a:latin typeface="Constantia" pitchFamily="18" charset="0"/>
              </a:rPr>
              <a:t>Double </a:t>
            </a:r>
            <a:r>
              <a:rPr lang="en-US" sz="1400" dirty="0">
                <a:latin typeface="Constantia" pitchFamily="18" charset="0"/>
              </a:rPr>
              <a:t>Stranded</a:t>
            </a:r>
          </a:p>
          <a:p>
            <a:r>
              <a:rPr lang="en-US" sz="1400" dirty="0">
                <a:latin typeface="Constantia" pitchFamily="18" charset="0"/>
              </a:rPr>
              <a:t>Antiparallel</a:t>
            </a:r>
          </a:p>
          <a:p>
            <a:r>
              <a:rPr lang="en-US" sz="1400" dirty="0">
                <a:latin typeface="Constantia" pitchFamily="18" charset="0"/>
              </a:rPr>
              <a:t>Sugar Phosphate Backbone</a:t>
            </a:r>
          </a:p>
          <a:p>
            <a:r>
              <a:rPr lang="en-US" sz="1400" dirty="0">
                <a:latin typeface="Constantia" pitchFamily="18" charset="0"/>
              </a:rPr>
              <a:t>Complimentary </a:t>
            </a:r>
            <a:r>
              <a:rPr lang="en-US" sz="1400" dirty="0" smtClean="0">
                <a:latin typeface="Constantia" pitchFamily="18" charset="0"/>
              </a:rPr>
              <a:t>Base Pairing</a:t>
            </a:r>
          </a:p>
          <a:p>
            <a:r>
              <a:rPr lang="en-US" sz="1400" dirty="0">
                <a:latin typeface="Constantia" pitchFamily="18" charset="0"/>
              </a:rPr>
              <a:t> </a:t>
            </a:r>
            <a:r>
              <a:rPr lang="en-US" sz="1400" dirty="0" smtClean="0">
                <a:latin typeface="Constantia" pitchFamily="18" charset="0"/>
              </a:rPr>
              <a:t>   A-T</a:t>
            </a:r>
            <a:r>
              <a:rPr lang="en-US" sz="1400" dirty="0">
                <a:latin typeface="Constantia" pitchFamily="18" charset="0"/>
              </a:rPr>
              <a:t>, G-C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Dogma: </a:t>
            </a:r>
            <a:r>
              <a:rPr lang="en-US" dirty="0" err="1" smtClean="0"/>
              <a:t>DNA</a:t>
            </a:r>
            <a:r>
              <a:rPr lang="en-US" dirty="0" err="1" smtClean="0">
                <a:sym typeface="Wingdings" pitchFamily="2" charset="2"/>
              </a:rPr>
              <a:t>mRNAProtein</a:t>
            </a:r>
            <a:endParaRPr lang="en-US" dirty="0"/>
          </a:p>
        </p:txBody>
      </p:sp>
      <p:pic>
        <p:nvPicPr>
          <p:cNvPr id="4" name="Picture 2" descr="aiu10_F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22" y="457199"/>
            <a:ext cx="3513478" cy="424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4" name="Content Placeholder 3" descr="aiu09_F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928" y="609600"/>
            <a:ext cx="3246671" cy="45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09472"/>
            <a:ext cx="3657600" cy="37673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Semiconservative</a:t>
            </a:r>
          </a:p>
          <a:p>
            <a:pPr lvl="1"/>
            <a:r>
              <a:rPr lang="en-US" dirty="0" smtClean="0"/>
              <a:t>Mom + Daughter </a:t>
            </a:r>
          </a:p>
          <a:p>
            <a:r>
              <a:rPr lang="en-US" dirty="0" smtClean="0"/>
              <a:t>Helicases</a:t>
            </a:r>
          </a:p>
          <a:p>
            <a:r>
              <a:rPr lang="en-US" dirty="0" smtClean="0"/>
              <a:t>DNA polymerase</a:t>
            </a:r>
          </a:p>
          <a:p>
            <a:pPr lvl="1"/>
            <a:r>
              <a:rPr lang="en-US" dirty="0" smtClean="0"/>
              <a:t>Melting</a:t>
            </a:r>
          </a:p>
          <a:p>
            <a:pPr lvl="1"/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Proof reading</a:t>
            </a:r>
          </a:p>
          <a:p>
            <a:r>
              <a:rPr lang="en-US" dirty="0" smtClean="0"/>
              <a:t>Leading or Continuous </a:t>
            </a:r>
          </a:p>
          <a:p>
            <a:r>
              <a:rPr lang="en-US" dirty="0" smtClean="0"/>
              <a:t>Lagging or Discontinuous</a:t>
            </a:r>
          </a:p>
          <a:p>
            <a:pPr lvl="1"/>
            <a:r>
              <a:rPr lang="en-US" dirty="0" smtClean="0"/>
              <a:t>Okazaki fragments</a:t>
            </a:r>
          </a:p>
          <a:p>
            <a:r>
              <a:rPr lang="en-US" dirty="0" smtClean="0"/>
              <a:t>DNA ligase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700272"/>
            <a:ext cx="4267200" cy="2776728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onstantia" pitchFamily="18" charset="0"/>
              </a:rPr>
              <a:t>Complimentary RNA Bases</a:t>
            </a:r>
          </a:p>
          <a:p>
            <a:pPr marL="0" indent="0">
              <a:buNone/>
            </a:pPr>
            <a:r>
              <a:rPr lang="en-US" dirty="0" smtClean="0">
                <a:latin typeface="Constantia" pitchFamily="18" charset="0"/>
              </a:rPr>
              <a:t>	G-C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smtClean="0">
                <a:latin typeface="Constantia" pitchFamily="18" charset="0"/>
              </a:rPr>
              <a:t>A-U</a:t>
            </a: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Enzyme</a:t>
            </a:r>
            <a:r>
              <a:rPr lang="en-US" dirty="0" smtClean="0">
                <a:latin typeface="Constantia" pitchFamily="18" charset="0"/>
              </a:rPr>
              <a:t>:  </a:t>
            </a:r>
            <a:r>
              <a:rPr lang="en-US" dirty="0">
                <a:latin typeface="Constantia" pitchFamily="18" charset="0"/>
              </a:rPr>
              <a:t>RNA Polymerase</a:t>
            </a:r>
          </a:p>
          <a:p>
            <a:pPr marL="0" indent="0">
              <a:buNone/>
            </a:pPr>
            <a:r>
              <a:rPr lang="en-US" dirty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      (</a:t>
            </a:r>
            <a:r>
              <a:rPr lang="en-US" dirty="0">
                <a:latin typeface="Constantia" pitchFamily="18" charset="0"/>
              </a:rPr>
              <a:t>Initiation, Elongation, Termination</a:t>
            </a:r>
            <a:r>
              <a:rPr lang="en-US" dirty="0" smtClean="0">
                <a:latin typeface="Constantia" pitchFamily="18" charset="0"/>
              </a:rPr>
              <a:t>)</a:t>
            </a: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DNA </a:t>
            </a:r>
            <a:r>
              <a:rPr lang="en-US" dirty="0" smtClean="0">
                <a:latin typeface="Constantia" pitchFamily="18" charset="0"/>
              </a:rPr>
              <a:t>sequences:</a:t>
            </a:r>
          </a:p>
          <a:p>
            <a:pPr marL="320040" lvl="1" indent="0">
              <a:buNone/>
            </a:pPr>
            <a:r>
              <a:rPr lang="en-US" dirty="0">
                <a:latin typeface="Constantia" pitchFamily="18" charset="0"/>
              </a:rPr>
              <a:t>	</a:t>
            </a:r>
            <a:r>
              <a:rPr lang="en-US" sz="2700" dirty="0" smtClean="0">
                <a:latin typeface="Constantia" pitchFamily="18" charset="0"/>
              </a:rPr>
              <a:t>Promoter</a:t>
            </a:r>
            <a:endParaRPr lang="en-US" sz="2700" dirty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onstantia" pitchFamily="18" charset="0"/>
              </a:rPr>
              <a:t>	 Terminator</a:t>
            </a: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Other </a:t>
            </a:r>
            <a:r>
              <a:rPr lang="en-US" dirty="0" smtClean="0">
                <a:latin typeface="Constantia" pitchFamily="18" charset="0"/>
              </a:rPr>
              <a:t>Proteins</a:t>
            </a:r>
          </a:p>
          <a:p>
            <a:pPr marL="0" indent="0">
              <a:buNone/>
            </a:pPr>
            <a:r>
              <a:rPr lang="en-US" dirty="0">
                <a:latin typeface="Constantia" pitchFamily="18" charset="0"/>
              </a:rPr>
              <a:t>	</a:t>
            </a:r>
            <a:r>
              <a:rPr lang="en-US" dirty="0" smtClean="0">
                <a:latin typeface="Constantia" pitchFamily="18" charset="0"/>
              </a:rPr>
              <a:t>Enhancers</a:t>
            </a:r>
            <a:endParaRPr lang="en-US" dirty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onstantia" pitchFamily="18" charset="0"/>
              </a:rPr>
              <a:t>	Repressors</a:t>
            </a: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RNA splicing &amp; </a:t>
            </a:r>
            <a:r>
              <a:rPr lang="en-US" dirty="0" smtClean="0">
                <a:latin typeface="Constantia" pitchFamily="18" charset="0"/>
              </a:rPr>
              <a:t>poly A capping</a:t>
            </a:r>
            <a:endParaRPr lang="en-US" dirty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onstantia" pitchFamily="18" charset="0"/>
              </a:rPr>
              <a:t>	rids </a:t>
            </a:r>
            <a:r>
              <a:rPr lang="en-US" dirty="0">
                <a:latin typeface="Constantia" pitchFamily="18" charset="0"/>
              </a:rPr>
              <a:t>noncoding /</a:t>
            </a:r>
            <a:r>
              <a:rPr lang="en-US" dirty="0" smtClean="0">
                <a:latin typeface="Constantia" pitchFamily="18" charset="0"/>
              </a:rPr>
              <a:t>ready to </a:t>
            </a:r>
            <a:r>
              <a:rPr lang="en-US" dirty="0">
                <a:latin typeface="Constantia" pitchFamily="18" charset="0"/>
              </a:rPr>
              <a:t>go </a:t>
            </a:r>
            <a:r>
              <a:rPr lang="en-US" dirty="0" smtClean="0">
                <a:latin typeface="Constantia" pitchFamily="18" charset="0"/>
              </a:rPr>
              <a:t>to cytoplasm</a:t>
            </a:r>
            <a:endParaRPr lang="en-US" dirty="0">
              <a:latin typeface="Constantia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 descr="aiu10_F04b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1" y="457200"/>
            <a:ext cx="541001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3657600" cy="44196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onstantia" pitchFamily="18" charset="0"/>
              </a:rPr>
              <a:t>3 Base Codon = 1 Amino Acid</a:t>
            </a: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Anti Codon on </a:t>
            </a:r>
            <a:r>
              <a:rPr lang="en-US" dirty="0" err="1">
                <a:latin typeface="Constantia" pitchFamily="18" charset="0"/>
              </a:rPr>
              <a:t>tRNA</a:t>
            </a:r>
            <a:r>
              <a:rPr lang="en-US" dirty="0">
                <a:latin typeface="Constantia" pitchFamily="18" charset="0"/>
              </a:rPr>
              <a:t> matches the </a:t>
            </a:r>
            <a:r>
              <a:rPr lang="en-US" dirty="0" smtClean="0">
                <a:latin typeface="Constantia" pitchFamily="18" charset="0"/>
              </a:rPr>
              <a:t>Codon on mRNA </a:t>
            </a:r>
            <a:r>
              <a:rPr lang="en-US" dirty="0">
                <a:latin typeface="Constantia" pitchFamily="18" charset="0"/>
              </a:rPr>
              <a:t>and puts in correct Amino Acid</a:t>
            </a:r>
          </a:p>
          <a:p>
            <a:endParaRPr lang="en-US" dirty="0">
              <a:latin typeface="Constantia" pitchFamily="18" charset="0"/>
            </a:endParaRPr>
          </a:p>
          <a:p>
            <a:r>
              <a:rPr lang="en-US" u="sng" dirty="0" smtClean="0">
                <a:latin typeface="Constantia" pitchFamily="18" charset="0"/>
              </a:rPr>
              <a:t>Initiation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Start </a:t>
            </a:r>
            <a:r>
              <a:rPr lang="en-US" dirty="0">
                <a:latin typeface="Constantia" pitchFamily="18" charset="0"/>
              </a:rPr>
              <a:t>Codon on </a:t>
            </a:r>
            <a:r>
              <a:rPr lang="en-US" dirty="0" smtClean="0">
                <a:latin typeface="Constantia" pitchFamily="18" charset="0"/>
              </a:rPr>
              <a:t>mRNA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Always </a:t>
            </a:r>
            <a:r>
              <a:rPr lang="en-US" dirty="0">
                <a:latin typeface="Constantia" pitchFamily="18" charset="0"/>
              </a:rPr>
              <a:t>AUG </a:t>
            </a:r>
            <a:r>
              <a:rPr lang="en-US" dirty="0" smtClean="0">
                <a:latin typeface="Constantia" pitchFamily="18" charset="0"/>
              </a:rPr>
              <a:t>Methionine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Ribosomal </a:t>
            </a:r>
            <a:r>
              <a:rPr lang="en-US" dirty="0">
                <a:latin typeface="Constantia" pitchFamily="18" charset="0"/>
              </a:rPr>
              <a:t>subunit</a:t>
            </a:r>
          </a:p>
          <a:p>
            <a:endParaRPr lang="en-US" dirty="0">
              <a:latin typeface="Constantia" pitchFamily="18" charset="0"/>
            </a:endParaRPr>
          </a:p>
          <a:p>
            <a:r>
              <a:rPr lang="en-US" u="sng" dirty="0" smtClean="0">
                <a:latin typeface="Constantia" pitchFamily="18" charset="0"/>
              </a:rPr>
              <a:t>Elongation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Continued </a:t>
            </a:r>
            <a:r>
              <a:rPr lang="en-US" dirty="0">
                <a:latin typeface="Constantia" pitchFamily="18" charset="0"/>
              </a:rPr>
              <a:t>reading of message, incorporating AA. In growing polypeptide chain</a:t>
            </a:r>
          </a:p>
          <a:p>
            <a:endParaRPr lang="en-US" dirty="0">
              <a:latin typeface="Constantia" pitchFamily="18" charset="0"/>
            </a:endParaRPr>
          </a:p>
          <a:p>
            <a:r>
              <a:rPr lang="en-US" u="sng" dirty="0" smtClean="0">
                <a:latin typeface="Constantia" pitchFamily="18" charset="0"/>
              </a:rPr>
              <a:t>Termination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Stop Codon</a:t>
            </a:r>
          </a:p>
          <a:p>
            <a:pPr lvl="2"/>
            <a:r>
              <a:rPr lang="en-US" dirty="0" smtClean="0">
                <a:latin typeface="Constantia" pitchFamily="18" charset="0"/>
              </a:rPr>
              <a:t>complex </a:t>
            </a:r>
            <a:r>
              <a:rPr lang="en-US" dirty="0">
                <a:latin typeface="Constantia" pitchFamily="18" charset="0"/>
              </a:rPr>
              <a:t>falls apart</a:t>
            </a:r>
          </a:p>
          <a:p>
            <a:endParaRPr lang="en-US" dirty="0"/>
          </a:p>
        </p:txBody>
      </p:sp>
      <p:pic>
        <p:nvPicPr>
          <p:cNvPr id="5" name="Picture 4" descr="aiu10_F08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2133600" cy="198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aiu10_F08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0379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iu10_F08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48" y="3962400"/>
            <a:ext cx="188985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Solubilization</a:t>
            </a:r>
            <a:r>
              <a:rPr lang="en-US" dirty="0" smtClean="0"/>
              <a:t>/Extraction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 quickly and keep cold!</a:t>
            </a:r>
          </a:p>
          <a:p>
            <a:r>
              <a:rPr lang="en-US" dirty="0" smtClean="0"/>
              <a:t>Put the protein into solution by breaking the tissues or cells containing it, or isolating an excreted protein from culture media</a:t>
            </a:r>
          </a:p>
          <a:p>
            <a:pPr lvl="1"/>
            <a:r>
              <a:rPr lang="en-US" dirty="0" smtClean="0"/>
              <a:t>Filtration</a:t>
            </a:r>
          </a:p>
          <a:p>
            <a:pPr lvl="1"/>
            <a:r>
              <a:rPr lang="en-US" dirty="0" smtClean="0"/>
              <a:t>Freeze/thaw, Grinding</a:t>
            </a:r>
          </a:p>
          <a:p>
            <a:pPr lvl="1"/>
            <a:r>
              <a:rPr lang="en-US" dirty="0" smtClean="0"/>
              <a:t>Homogenization, Sonication</a:t>
            </a:r>
          </a:p>
          <a:p>
            <a:pPr lvl="1"/>
            <a:r>
              <a:rPr lang="en-US" dirty="0" smtClean="0"/>
              <a:t>Organic solvent extraction</a:t>
            </a:r>
          </a:p>
          <a:p>
            <a:r>
              <a:rPr lang="en-US" dirty="0" smtClean="0"/>
              <a:t>Isolate protein from nucleus or mitochondria?</a:t>
            </a:r>
          </a:p>
          <a:p>
            <a:pPr lvl="1"/>
            <a:r>
              <a:rPr lang="en-US" dirty="0" smtClean="0"/>
              <a:t>Lyse cells in buffer isotonic to the organelle</a:t>
            </a:r>
          </a:p>
          <a:p>
            <a:pPr lvl="1"/>
            <a:r>
              <a:rPr lang="en-US" dirty="0" smtClean="0"/>
              <a:t>Disrupt with mild detergents</a:t>
            </a:r>
          </a:p>
          <a:p>
            <a:pPr lvl="1"/>
            <a:r>
              <a:rPr lang="en-US" dirty="0" smtClean="0"/>
              <a:t>Integral membrane proteins can only be removed with detergents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75904"/>
            <a:ext cx="2514600" cy="16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Central Dogma</a:t>
            </a:r>
            <a:br>
              <a:rPr lang="en-US" sz="4400" dirty="0" smtClean="0"/>
            </a:br>
            <a:r>
              <a:rPr lang="en-US" sz="4400" dirty="0" err="1" smtClean="0"/>
              <a:t>DNA</a:t>
            </a:r>
            <a:r>
              <a:rPr lang="en-US" sz="4400" dirty="0" err="1" smtClean="0">
                <a:sym typeface="Wingdings" pitchFamily="2" charset="2"/>
              </a:rPr>
              <a:t>mRNAProtein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2700" dirty="0" smtClean="0">
                <a:sym typeface="Wingdings" pitchFamily="2" charset="2"/>
              </a:rPr>
              <a:t>(</a:t>
            </a:r>
            <a:r>
              <a:rPr lang="en-US" sz="2700" dirty="0" err="1" smtClean="0">
                <a:sym typeface="Wingdings" pitchFamily="2" charset="2"/>
              </a:rPr>
              <a:t>cDNAmRNA</a:t>
            </a:r>
            <a:r>
              <a:rPr lang="en-US" sz="2700" dirty="0" smtClean="0">
                <a:sym typeface="Wingdings" pitchFamily="2" charset="2"/>
              </a:rPr>
              <a:t> via Reverse Transcriptase experimentally)</a:t>
            </a:r>
            <a:endParaRPr lang="en-US" sz="2700" dirty="0"/>
          </a:p>
        </p:txBody>
      </p:sp>
      <p:pic>
        <p:nvPicPr>
          <p:cNvPr id="5" name="Content Placeholder 5" descr="dna rna protein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1" y="881062"/>
            <a:ext cx="2882248" cy="3386138"/>
          </a:xfrm>
        </p:spPr>
      </p:pic>
      <p:pic>
        <p:nvPicPr>
          <p:cNvPr id="6" name="Content Placeholder 6" descr="codons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7917" y="908958"/>
            <a:ext cx="5415279" cy="2901042"/>
          </a:xfrm>
        </p:spPr>
      </p:pic>
    </p:spTree>
    <p:extLst>
      <p:ext uri="{BB962C8B-B14F-4D97-AF65-F5344CB8AC3E}">
        <p14:creationId xmlns:p14="http://schemas.microsoft.com/office/powerpoint/2010/main" val="27561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pic>
        <p:nvPicPr>
          <p:cNvPr id="5" name="Content Placeholder 8" descr="aiu09_F0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41649"/>
            <a:ext cx="3657600" cy="2903040"/>
          </a:xfrm>
        </p:spPr>
      </p:pic>
      <p:pic>
        <p:nvPicPr>
          <p:cNvPr id="6" name="Picture 9" descr="aiu09_F0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08" y="655116"/>
            <a:ext cx="3989392" cy="43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19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Griffith’s Transformation Experiment</a:t>
            </a:r>
          </a:p>
          <a:p>
            <a:r>
              <a:rPr lang="en-US" dirty="0" smtClean="0"/>
              <a:t>Bacterial Transformation in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World of Modern Biotechnology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Traditional Applications of Biotechnology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Biotechnology is </a:t>
            </a:r>
            <a:r>
              <a:rPr lang="en-US" sz="2000" b="1" dirty="0"/>
              <a:t>Applied Biology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Modern focus on genetic engineering, recombinant DNA technology, and analysis of biomolecules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Most modern biotechnology </a:t>
            </a:r>
            <a:r>
              <a:rPr lang="en-US" sz="1800" dirty="0" smtClean="0"/>
              <a:t>includes manipulation </a:t>
            </a:r>
            <a:r>
              <a:rPr lang="en-US" sz="1800" dirty="0"/>
              <a:t>of DNA</a:t>
            </a:r>
          </a:p>
          <a:p>
            <a:pPr>
              <a:spcBef>
                <a:spcPct val="0"/>
              </a:spcBef>
            </a:pPr>
            <a:r>
              <a:rPr lang="en-US" b="1" dirty="0"/>
              <a:t>Genetic Engineering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The modification of genetic material to achieve specific goals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Learn more about cellular processes, including inheritance and gene expression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Provide better </a:t>
            </a:r>
            <a:r>
              <a:rPr lang="en-US" sz="1800" dirty="0" smtClean="0"/>
              <a:t>understanding, detection </a:t>
            </a:r>
            <a:r>
              <a:rPr lang="en-US" sz="1800" dirty="0"/>
              <a:t>and treatment of diseases, particularly genetic disorders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Generate economic and social benefits through production of valuable biomolecules and improved plants and animals for agriculture</a:t>
            </a:r>
          </a:p>
          <a:p>
            <a:pPr>
              <a:spcBef>
                <a:spcPct val="0"/>
              </a:spcBef>
            </a:pPr>
            <a:r>
              <a:rPr lang="en-US" b="1" dirty="0"/>
              <a:t>Recombinant DNA (technology)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Splicing together of genes or portions of genes from different organisms</a:t>
            </a:r>
          </a:p>
          <a:p>
            <a:pPr lvl="2">
              <a:spcBef>
                <a:spcPct val="0"/>
              </a:spcBef>
            </a:pPr>
            <a:r>
              <a:rPr lang="en-US" sz="1800" dirty="0"/>
              <a:t>Recombinant DNA can be transferred to plants and animals</a:t>
            </a:r>
          </a:p>
          <a:p>
            <a:pPr lvl="3">
              <a:spcBef>
                <a:spcPct val="0"/>
              </a:spcBef>
            </a:pPr>
            <a:r>
              <a:rPr lang="en-US" sz="1600" b="1" dirty="0"/>
              <a:t>Transgenic</a:t>
            </a:r>
            <a:r>
              <a:rPr lang="en-US" sz="1600" dirty="0"/>
              <a:t> or </a:t>
            </a:r>
            <a:r>
              <a:rPr lang="en-US" sz="1600" b="1" dirty="0"/>
              <a:t>genetically modified organisms</a:t>
            </a:r>
            <a:r>
              <a:rPr lang="en-US" sz="1600" dirty="0"/>
              <a:t> (GMOs)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Fields/Applications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Forensics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victims and criminals from trace biological samples</a:t>
            </a:r>
          </a:p>
          <a:p>
            <a:pPr lvl="2"/>
            <a:r>
              <a:rPr lang="en-US" dirty="0"/>
              <a:t>Genetic sequences of any human individual are unique</a:t>
            </a:r>
          </a:p>
          <a:p>
            <a:pPr lvl="2"/>
            <a:r>
              <a:rPr lang="en-US" dirty="0"/>
              <a:t>DNA analysis reveals patterns that identify people with a high degree of accuracy (DNA Fingerprinting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Agriculture</a:t>
            </a:r>
          </a:p>
          <a:p>
            <a:pPr lvl="1"/>
            <a:r>
              <a:rPr lang="en-US" dirty="0" smtClean="0"/>
              <a:t>Genetically Modified (GM) Plants may be engineered to produce</a:t>
            </a:r>
          </a:p>
          <a:p>
            <a:pPr lvl="2"/>
            <a:r>
              <a:rPr lang="en-US" dirty="0" smtClean="0"/>
              <a:t>Vitamins &amp; Medicines</a:t>
            </a:r>
          </a:p>
          <a:p>
            <a:pPr lvl="2"/>
            <a:r>
              <a:rPr lang="en-US" dirty="0" smtClean="0"/>
              <a:t>Resistance to Insect Pests &amp; Herbicides</a:t>
            </a:r>
          </a:p>
          <a:p>
            <a:pPr lvl="1"/>
            <a:r>
              <a:rPr lang="en-US" dirty="0" smtClean="0"/>
              <a:t>Transgenic Animals </a:t>
            </a:r>
            <a:r>
              <a:rPr lang="en-US" dirty="0"/>
              <a:t>May Be Useful in Agriculture &amp; Medicine</a:t>
            </a:r>
          </a:p>
          <a:p>
            <a:pPr lvl="2"/>
            <a:r>
              <a:rPr lang="en-US" dirty="0"/>
              <a:t>Healthy Transgenic animals are difficult to </a:t>
            </a:r>
            <a:r>
              <a:rPr lang="en-US" dirty="0" smtClean="0"/>
              <a:t>engineer</a:t>
            </a:r>
          </a:p>
          <a:p>
            <a:pPr lvl="2"/>
            <a:r>
              <a:rPr lang="en-US" dirty="0" smtClean="0"/>
              <a:t>Growth </a:t>
            </a:r>
            <a:r>
              <a:rPr lang="en-US" dirty="0"/>
              <a:t>hormone genes have been inserted into pigs and fish species but some abnormalities have been observed</a:t>
            </a:r>
          </a:p>
          <a:p>
            <a:pPr lvl="2"/>
            <a:r>
              <a:rPr lang="en-US" dirty="0"/>
              <a:t>Animals like sheep might be engineered to produce medically important proteins in their </a:t>
            </a:r>
            <a:r>
              <a:rPr lang="en-US" dirty="0" smtClean="0"/>
              <a:t>milk</a:t>
            </a:r>
            <a:endParaRPr lang="en-US" dirty="0"/>
          </a:p>
          <a:p>
            <a:pPr marL="274320" lvl="1"/>
            <a:r>
              <a:rPr lang="en-US" b="1" dirty="0" smtClean="0"/>
              <a:t>Human Genome Project</a:t>
            </a:r>
          </a:p>
          <a:p>
            <a:pPr marL="990600" lvl="1" indent="-533400"/>
            <a:r>
              <a:rPr lang="en-US" dirty="0" smtClean="0"/>
              <a:t>Has </a:t>
            </a:r>
            <a:r>
              <a:rPr lang="en-US" dirty="0"/>
              <a:t>determined the nucleotide sequence of all the DNA in our entire set of genes, called the human genome </a:t>
            </a:r>
            <a:endParaRPr lang="en-US" dirty="0" smtClean="0"/>
          </a:p>
          <a:p>
            <a:pPr marL="990600" lvl="1" indent="-533400"/>
            <a:r>
              <a:rPr lang="en-US" dirty="0" smtClean="0"/>
              <a:t>Human </a:t>
            </a:r>
            <a:r>
              <a:rPr lang="en-US" dirty="0"/>
              <a:t>genome contains ~25,000 genes </a:t>
            </a:r>
            <a:endParaRPr lang="en-US" dirty="0" smtClean="0"/>
          </a:p>
          <a:p>
            <a:pPr marL="1264920" lvl="2" indent="-533400"/>
            <a:r>
              <a:rPr lang="en-US" dirty="0" smtClean="0"/>
              <a:t>New </a:t>
            </a:r>
            <a:r>
              <a:rPr lang="en-US" dirty="0"/>
              <a:t>genes, including many disease-associated genes have been </a:t>
            </a:r>
            <a:r>
              <a:rPr lang="en-US" dirty="0" smtClean="0"/>
              <a:t>discovered </a:t>
            </a:r>
          </a:p>
          <a:p>
            <a:pPr marL="990600" lvl="1" indent="-533400"/>
            <a:r>
              <a:rPr lang="en-US" dirty="0" smtClean="0"/>
              <a:t>Applications</a:t>
            </a:r>
            <a:endParaRPr lang="en-US" dirty="0"/>
          </a:p>
          <a:p>
            <a:pPr marL="1264920" lvl="2" indent="-533400"/>
            <a:r>
              <a:rPr lang="en-US" dirty="0"/>
              <a:t>Improved diagnosis, treatment and cures of genetic disorders or predispositions</a:t>
            </a:r>
          </a:p>
          <a:p>
            <a:pPr marL="1264920" lvl="2" indent="-533400"/>
            <a:r>
              <a:rPr lang="en-US" dirty="0"/>
              <a:t>Comparison of our genome to those of other species will clarify the genetic differences that help to make us human </a:t>
            </a:r>
          </a:p>
          <a:p>
            <a:r>
              <a:rPr lang="en-US" b="1" dirty="0" smtClean="0"/>
              <a:t>Medicine</a:t>
            </a:r>
          </a:p>
          <a:p>
            <a:pPr lvl="1"/>
            <a:r>
              <a:rPr lang="en-US" dirty="0" smtClean="0"/>
              <a:t>Diagnosis and treatment of disease</a:t>
            </a:r>
            <a:endParaRPr lang="en-US" dirty="0"/>
          </a:p>
          <a:p>
            <a:r>
              <a:rPr lang="en-US" b="1" dirty="0"/>
              <a:t>Biotechnology and </a:t>
            </a:r>
            <a:r>
              <a:rPr lang="en-US" b="1" dirty="0" smtClean="0"/>
              <a:t>Ethics:  </a:t>
            </a:r>
            <a:r>
              <a:rPr lang="en-US" sz="2700" dirty="0" smtClean="0"/>
              <a:t>With great power comes great responsibility!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88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Biotechnology in Medicine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Diagnostic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46193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Proteomics</a:t>
            </a:r>
          </a:p>
          <a:p>
            <a:pPr lvl="1"/>
            <a:r>
              <a:rPr lang="en-US" dirty="0" smtClean="0"/>
              <a:t>Study </a:t>
            </a:r>
            <a:r>
              <a:rPr lang="en-US" dirty="0"/>
              <a:t>of proteins on a cellular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determine protein expression in certain disease conditions</a:t>
            </a:r>
          </a:p>
          <a:p>
            <a:pPr lvl="2"/>
            <a:r>
              <a:rPr lang="en-US" dirty="0"/>
              <a:t>Cancer </a:t>
            </a:r>
          </a:p>
          <a:p>
            <a:pPr lvl="2"/>
            <a:r>
              <a:rPr lang="en-US" dirty="0"/>
              <a:t>Genetic diseases</a:t>
            </a:r>
          </a:p>
          <a:p>
            <a:pPr lvl="2"/>
            <a:r>
              <a:rPr lang="en-US" dirty="0" smtClean="0"/>
              <a:t>Infection</a:t>
            </a:r>
          </a:p>
          <a:p>
            <a:r>
              <a:rPr lang="en-US" b="1" dirty="0" err="1" smtClean="0"/>
              <a:t>Pharmacogenetics</a:t>
            </a:r>
            <a:endParaRPr lang="en-US" b="1" dirty="0" smtClean="0"/>
          </a:p>
          <a:p>
            <a:pPr lvl="1"/>
            <a:r>
              <a:rPr lang="en-US" dirty="0" smtClean="0"/>
              <a:t>Study the individual patient genes to determine efficacy of drug treatment</a:t>
            </a:r>
          </a:p>
          <a:p>
            <a:pPr lvl="2"/>
            <a:r>
              <a:rPr lang="en-US" dirty="0" smtClean="0"/>
              <a:t>Individualized treatment Ex:  Coumadin</a:t>
            </a:r>
          </a:p>
          <a:p>
            <a:r>
              <a:rPr lang="en-US" b="1" dirty="0" smtClean="0"/>
              <a:t>Nanotechnology</a:t>
            </a:r>
          </a:p>
          <a:p>
            <a:pPr lvl="1"/>
            <a:r>
              <a:rPr lang="en-US" dirty="0" smtClean="0"/>
              <a:t>Uses atomic/molecular properties to build structures</a:t>
            </a:r>
          </a:p>
          <a:p>
            <a:pPr lvl="2"/>
            <a:r>
              <a:rPr lang="en-US" dirty="0" err="1" smtClean="0"/>
              <a:t>Nanomolecular</a:t>
            </a:r>
            <a:r>
              <a:rPr lang="en-US" dirty="0" smtClean="0"/>
              <a:t> diagnostics &amp; treatments</a:t>
            </a:r>
          </a:p>
          <a:p>
            <a:r>
              <a:rPr lang="en-US" b="1" dirty="0" err="1" smtClean="0"/>
              <a:t>Metagenomics</a:t>
            </a:r>
            <a:endParaRPr lang="en-US" b="1" dirty="0" smtClean="0"/>
          </a:p>
          <a:p>
            <a:pPr lvl="1"/>
            <a:r>
              <a:rPr lang="en-GB" dirty="0" smtClean="0"/>
              <a:t>Developed </a:t>
            </a:r>
            <a:r>
              <a:rPr lang="en-GB" dirty="0"/>
              <a:t>as a means to identify </a:t>
            </a:r>
            <a:r>
              <a:rPr lang="en-GB" dirty="0" err="1"/>
              <a:t>nonculturable</a:t>
            </a:r>
            <a:r>
              <a:rPr lang="en-GB" dirty="0"/>
              <a:t> microorganisms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Identification of microbial genomes from mixed populations using molecular techniques</a:t>
            </a:r>
          </a:p>
          <a:p>
            <a:pPr lvl="2"/>
            <a:r>
              <a:rPr lang="en-US" dirty="0"/>
              <a:t>May find organisms underlying </a:t>
            </a:r>
            <a:r>
              <a:rPr lang="en-US" dirty="0" smtClean="0"/>
              <a:t>disease not </a:t>
            </a:r>
            <a:r>
              <a:rPr lang="en-US" dirty="0"/>
              <a:t>yet identified 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2333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Administration of recombinant proteins</a:t>
            </a:r>
          </a:p>
          <a:p>
            <a:pPr lvl="1"/>
            <a:r>
              <a:rPr lang="en-US" dirty="0" smtClean="0"/>
              <a:t>Treat but not cure disorder</a:t>
            </a:r>
          </a:p>
          <a:p>
            <a:pPr lvl="2"/>
            <a:r>
              <a:rPr lang="en-US" dirty="0" smtClean="0"/>
              <a:t>Ex:  </a:t>
            </a:r>
            <a:r>
              <a:rPr lang="en-US" dirty="0" err="1" smtClean="0"/>
              <a:t>Humalin</a:t>
            </a:r>
            <a:r>
              <a:rPr lang="en-US" dirty="0" smtClean="0"/>
              <a:t>-recombinant human insulin</a:t>
            </a:r>
          </a:p>
          <a:p>
            <a:pPr lvl="1"/>
            <a:r>
              <a:rPr lang="en-US" dirty="0" smtClean="0"/>
              <a:t>Prevent infectious disease </a:t>
            </a:r>
          </a:p>
          <a:p>
            <a:pPr lvl="2"/>
            <a:r>
              <a:rPr lang="en-US" dirty="0" smtClean="0"/>
              <a:t>Ex:  </a:t>
            </a:r>
            <a:r>
              <a:rPr lang="en-US" dirty="0" err="1" smtClean="0"/>
              <a:t>Recombivax</a:t>
            </a:r>
            <a:r>
              <a:rPr lang="en-US" dirty="0" smtClean="0"/>
              <a:t>-Hepatitis B Vaccine</a:t>
            </a:r>
          </a:p>
          <a:p>
            <a:r>
              <a:rPr lang="en-US" b="1" dirty="0" smtClean="0"/>
              <a:t>Gene Therapy</a:t>
            </a:r>
          </a:p>
          <a:p>
            <a:pPr lvl="1"/>
            <a:r>
              <a:rPr lang="en-US" dirty="0" smtClean="0"/>
              <a:t>Replacing </a:t>
            </a:r>
            <a:r>
              <a:rPr lang="en-US" dirty="0"/>
              <a:t>defective genes to possibly cure a </a:t>
            </a:r>
            <a:r>
              <a:rPr lang="en-US" dirty="0" smtClean="0"/>
              <a:t>disorder</a:t>
            </a:r>
          </a:p>
          <a:p>
            <a:pPr lvl="2"/>
            <a:r>
              <a:rPr lang="en-US" dirty="0" smtClean="0"/>
              <a:t>Possibilities</a:t>
            </a:r>
          </a:p>
          <a:p>
            <a:pPr lvl="3"/>
            <a:r>
              <a:rPr lang="en-US" dirty="0" smtClean="0"/>
              <a:t>Cystic Fibrosis</a:t>
            </a:r>
          </a:p>
          <a:p>
            <a:pPr lvl="3"/>
            <a:r>
              <a:rPr lang="en-US" dirty="0" smtClean="0"/>
              <a:t>Type I Diabetes</a:t>
            </a:r>
          </a:p>
          <a:p>
            <a:pPr lvl="3"/>
            <a:r>
              <a:rPr lang="en-US" dirty="0" smtClean="0"/>
              <a:t>Severe Combined Immunodeficiency (SCID)</a:t>
            </a:r>
          </a:p>
          <a:p>
            <a:pPr lvl="3"/>
            <a:r>
              <a:rPr lang="en-US" dirty="0" smtClean="0"/>
              <a:t>Parkinson’s Disease</a:t>
            </a:r>
          </a:p>
          <a:p>
            <a:pPr lvl="2"/>
            <a:r>
              <a:rPr lang="en-US" dirty="0" smtClean="0"/>
              <a:t>Includes Stem Cell Research</a:t>
            </a:r>
          </a:p>
          <a:p>
            <a:pPr lvl="3"/>
            <a:r>
              <a:rPr lang="en-US" dirty="0" smtClean="0"/>
              <a:t>Adult, umbilical, embryonic stem cells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9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87680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dirty="0"/>
              <a:t>Restriction Enzymes</a:t>
            </a:r>
          </a:p>
          <a:p>
            <a:pPr>
              <a:spcBef>
                <a:spcPct val="0"/>
              </a:spcBef>
            </a:pPr>
            <a:r>
              <a:rPr lang="en-US" dirty="0"/>
              <a:t>Other </a:t>
            </a:r>
            <a:r>
              <a:rPr lang="en-US" dirty="0" smtClean="0"/>
              <a:t>Enzymes: Polymerases, Ligases, </a:t>
            </a:r>
            <a:r>
              <a:rPr lang="en-US" dirty="0" err="1" smtClean="0"/>
              <a:t>Klenow</a:t>
            </a:r>
            <a:r>
              <a:rPr lang="en-US" dirty="0" smtClean="0"/>
              <a:t> fragment,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DNA Probes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Bacterial Plasmids</a:t>
            </a:r>
          </a:p>
          <a:p>
            <a:pPr>
              <a:spcBef>
                <a:spcPct val="0"/>
              </a:spcBef>
            </a:pPr>
            <a:r>
              <a:rPr lang="en-US" dirty="0"/>
              <a:t>Bacterial Transformation</a:t>
            </a:r>
          </a:p>
          <a:p>
            <a:pPr>
              <a:spcBef>
                <a:spcPct val="0"/>
              </a:spcBef>
            </a:pPr>
            <a:r>
              <a:rPr lang="en-US" dirty="0"/>
              <a:t>Viral Transformation</a:t>
            </a:r>
          </a:p>
          <a:p>
            <a:pPr>
              <a:spcBef>
                <a:spcPct val="0"/>
              </a:spcBef>
            </a:pPr>
            <a:r>
              <a:rPr lang="en-US" dirty="0"/>
              <a:t>Plant or Animal Cell Transduction</a:t>
            </a:r>
          </a:p>
          <a:p>
            <a:pPr>
              <a:spcBef>
                <a:spcPct val="0"/>
              </a:spcBef>
            </a:pPr>
            <a:r>
              <a:rPr lang="en-US" dirty="0"/>
              <a:t>DNA Microinjection into Embryo</a:t>
            </a:r>
          </a:p>
          <a:p>
            <a:pPr>
              <a:spcBef>
                <a:spcPct val="0"/>
              </a:spcBef>
            </a:pPr>
            <a:r>
              <a:rPr lang="en-US" dirty="0" err="1"/>
              <a:t>Agarose</a:t>
            </a:r>
            <a:r>
              <a:rPr lang="en-US" dirty="0"/>
              <a:t> Gel Electrophoresis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Southern Blot (DNA)</a:t>
            </a:r>
          </a:p>
          <a:p>
            <a:pPr lvl="1">
              <a:spcBef>
                <a:spcPct val="0"/>
              </a:spcBef>
            </a:pPr>
            <a:r>
              <a:rPr lang="en-US" dirty="0"/>
              <a:t>Northern Blot (RNA)</a:t>
            </a:r>
          </a:p>
          <a:p>
            <a:pPr lvl="1">
              <a:spcBef>
                <a:spcPct val="0"/>
              </a:spcBef>
            </a:pPr>
            <a:r>
              <a:rPr lang="en-US" dirty="0"/>
              <a:t>Western Blot (Protein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Polymerase Chain Reaction</a:t>
            </a:r>
          </a:p>
          <a:p>
            <a:pPr>
              <a:spcBef>
                <a:spcPct val="0"/>
              </a:spcBef>
            </a:pPr>
            <a:r>
              <a:rPr lang="en-US" dirty="0"/>
              <a:t>Restriction Fragment Length Polymorphism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Digestion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52800" cy="4267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Restriction Endonucleases</a:t>
            </a:r>
          </a:p>
          <a:p>
            <a:pPr lvl="1"/>
            <a:r>
              <a:rPr lang="en-US" dirty="0" smtClean="0"/>
              <a:t>Naturally occurring enzymes in bacteria</a:t>
            </a:r>
          </a:p>
          <a:p>
            <a:pPr lvl="2"/>
            <a:r>
              <a:rPr lang="en-US" dirty="0" smtClean="0"/>
              <a:t>Ex: Ecor1 from </a:t>
            </a:r>
            <a:r>
              <a:rPr lang="en-US" i="1" dirty="0" smtClean="0"/>
              <a:t>E. coli</a:t>
            </a:r>
          </a:p>
          <a:p>
            <a:pPr lvl="1"/>
            <a:r>
              <a:rPr lang="en-US" dirty="0" smtClean="0"/>
              <a:t>Restrict at specific base pair sequences</a:t>
            </a:r>
          </a:p>
          <a:p>
            <a:pPr lvl="2"/>
            <a:r>
              <a:rPr lang="en-US" dirty="0" smtClean="0"/>
              <a:t>Ex: Ecor1at GAATTC</a:t>
            </a:r>
          </a:p>
          <a:p>
            <a:r>
              <a:rPr lang="en-US" sz="2600" dirty="0" smtClean="0"/>
              <a:t>Incubate DNA in buffer with enzyme at 37 degrees, 60 min</a:t>
            </a:r>
            <a:endParaRPr lang="en-US" sz="2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3435927"/>
            <a:ext cx="3567113" cy="194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5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Agarose Gel Electrophoresis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2571750" cy="3810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Separate DNA (or RNA) fragments using </a:t>
            </a:r>
            <a:r>
              <a:rPr lang="en-US" dirty="0" err="1" smtClean="0">
                <a:effectLst/>
              </a:rPr>
              <a:t>agarose</a:t>
            </a:r>
            <a:r>
              <a:rPr lang="en-US" dirty="0" smtClean="0">
                <a:effectLst/>
              </a:rPr>
              <a:t> gel and electric current</a:t>
            </a:r>
          </a:p>
          <a:p>
            <a:r>
              <a:rPr lang="en-US" dirty="0" smtClean="0"/>
              <a:t>Stain with </a:t>
            </a:r>
            <a:r>
              <a:rPr lang="en-US" dirty="0" err="1" smtClean="0"/>
              <a:t>Ethidium</a:t>
            </a:r>
            <a:r>
              <a:rPr lang="en-US" dirty="0" smtClean="0"/>
              <a:t> bromide </a:t>
            </a:r>
          </a:p>
          <a:p>
            <a:r>
              <a:rPr lang="en-US" dirty="0" smtClean="0">
                <a:effectLst/>
              </a:rPr>
              <a:t>Visualize over UV </a:t>
            </a:r>
            <a:r>
              <a:rPr lang="en-US" dirty="0" err="1" smtClean="0">
                <a:effectLst/>
              </a:rPr>
              <a:t>lightbox</a:t>
            </a:r>
            <a:endParaRPr lang="en-US" dirty="0" smtClean="0">
              <a:effectLst/>
            </a:endParaRPr>
          </a:p>
        </p:txBody>
      </p:sp>
      <p:pic>
        <p:nvPicPr>
          <p:cNvPr id="35844" name="Picture 4" descr="011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09600"/>
            <a:ext cx="3295650" cy="25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011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4784"/>
            <a:ext cx="2590800" cy="32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11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3276600"/>
            <a:ext cx="2298700" cy="13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7000" y="1219200"/>
            <a:ext cx="2209800" cy="3352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Cut DNA fragment from gel and elute</a:t>
            </a:r>
          </a:p>
          <a:p>
            <a:r>
              <a:rPr lang="en-US" dirty="0" smtClean="0"/>
              <a:t>Cut plasmid</a:t>
            </a:r>
          </a:p>
          <a:p>
            <a:r>
              <a:rPr lang="en-US" dirty="0" smtClean="0"/>
              <a:t>Ligate plasmid + fragment</a:t>
            </a:r>
          </a:p>
          <a:p>
            <a:r>
              <a:rPr lang="en-US" dirty="0" smtClean="0"/>
              <a:t>Transform </a:t>
            </a:r>
            <a:r>
              <a:rPr lang="en-US" b="1" dirty="0" smtClean="0"/>
              <a:t>competent</a:t>
            </a:r>
            <a:r>
              <a:rPr lang="en-US" dirty="0" smtClean="0"/>
              <a:t> </a:t>
            </a:r>
            <a:r>
              <a:rPr lang="en-US" i="1" dirty="0" smtClean="0"/>
              <a:t>E. coli</a:t>
            </a:r>
          </a:p>
          <a:p>
            <a:r>
              <a:rPr lang="en-US" dirty="0" smtClean="0"/>
              <a:t>Select for </a:t>
            </a:r>
            <a:r>
              <a:rPr lang="en-US" b="1" dirty="0" err="1" smtClean="0"/>
              <a:t>transformants</a:t>
            </a:r>
            <a:r>
              <a:rPr lang="en-US" b="1" dirty="0" smtClean="0"/>
              <a:t> </a:t>
            </a:r>
            <a:r>
              <a:rPr lang="en-US" dirty="0" smtClean="0"/>
              <a:t>on appropriate media</a:t>
            </a:r>
          </a:p>
          <a:p>
            <a:pPr lvl="1"/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Lactose utilization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34005"/>
            <a:ext cx="3657600" cy="298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ubi.ca/images/Gel_Extraction_Kit_proto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1425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0"/>
            <a:ext cx="8153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Nucleic Acid Hybridization Techniques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609600"/>
            <a:ext cx="3657600" cy="4800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/>
              </a:rPr>
              <a:t>Nucleic acid hybridization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The formation of hydrogen bonds between single strands of RNA or DNA that are complementary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Also called duplex formation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/>
              </a:rPr>
              <a:t>Target (template)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Sequence that will be identified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Immobilized or suspended in solution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/>
              </a:rPr>
              <a:t>Probe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Single-stranded RNA or DNA oligonucleotide labeled with a reporter chemical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50" y="1033462"/>
            <a:ext cx="2852699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4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Precipitation &amp; Differential </a:t>
            </a:r>
            <a:r>
              <a:rPr lang="en-US" dirty="0" err="1" smtClean="0"/>
              <a:t>Solubilization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r>
              <a:rPr lang="en-US" b="1" dirty="0" smtClean="0"/>
              <a:t>Ammonium sulfate precipitation</a:t>
            </a:r>
          </a:p>
          <a:p>
            <a:pPr lvl="1"/>
            <a:r>
              <a:rPr lang="en-US" dirty="0" smtClean="0"/>
              <a:t>Used for bulk protein purification</a:t>
            </a:r>
          </a:p>
          <a:p>
            <a:pPr lvl="1"/>
            <a:r>
              <a:rPr lang="en-US" dirty="0" smtClean="0"/>
              <a:t>Add increasing amounts 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Collect fractions</a:t>
            </a:r>
          </a:p>
          <a:p>
            <a:pPr lvl="1"/>
            <a:r>
              <a:rPr lang="en-US" dirty="0" smtClean="0"/>
              <a:t>The first proteins that precipitate are most hydrophilic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 smtClean="0"/>
              <a:t>by dialysis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057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623688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Probe Selection &amp; Labeling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4724400" cy="4648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92500"/>
          </a:bodyPr>
          <a:lstStyle/>
          <a:p>
            <a:r>
              <a:rPr lang="en-US" dirty="0" smtClean="0">
                <a:effectLst/>
              </a:rPr>
              <a:t>Very important step!</a:t>
            </a:r>
          </a:p>
          <a:p>
            <a:pPr lvl="1"/>
            <a:r>
              <a:rPr lang="en-US" dirty="0" smtClean="0">
                <a:effectLst/>
              </a:rPr>
              <a:t>Determine the sequence of the probe!</a:t>
            </a:r>
          </a:p>
          <a:p>
            <a:pPr lvl="1"/>
            <a:r>
              <a:rPr lang="en-US" dirty="0" smtClean="0">
                <a:effectLst/>
              </a:rPr>
              <a:t>Determines recognition of the target sequence</a:t>
            </a:r>
          </a:p>
          <a:p>
            <a:pPr lvl="1"/>
            <a:r>
              <a:rPr lang="en-US" dirty="0" smtClean="0"/>
              <a:t>Cloned? Synthesized?</a:t>
            </a:r>
            <a:endParaRPr lang="en-US" dirty="0" smtClean="0">
              <a:effectLst/>
            </a:endParaRPr>
          </a:p>
          <a:p>
            <a:r>
              <a:rPr lang="en-US" dirty="0" smtClean="0"/>
              <a:t>Labeled</a:t>
            </a:r>
            <a:r>
              <a:rPr lang="en-US" dirty="0" smtClean="0">
                <a:effectLst/>
              </a:rPr>
              <a:t> with radioactivity, biotin, </a:t>
            </a:r>
            <a:r>
              <a:rPr lang="en-US" dirty="0" err="1" smtClean="0">
                <a:effectLst/>
              </a:rPr>
              <a:t>digoxigenin</a:t>
            </a:r>
            <a:r>
              <a:rPr lang="en-US" dirty="0" smtClean="0">
                <a:effectLst/>
              </a:rPr>
              <a:t> (DIG), </a:t>
            </a:r>
            <a:r>
              <a:rPr lang="en-US" dirty="0" smtClean="0"/>
              <a:t>or</a:t>
            </a:r>
            <a:r>
              <a:rPr lang="en-US" dirty="0" smtClean="0">
                <a:effectLst/>
              </a:rPr>
              <a:t> fluorescein</a:t>
            </a:r>
          </a:p>
          <a:p>
            <a:pPr lvl="1"/>
            <a:r>
              <a:rPr lang="en-US" dirty="0" smtClean="0">
                <a:effectLst/>
              </a:rPr>
              <a:t>End labeled</a:t>
            </a:r>
          </a:p>
          <a:p>
            <a:pPr lvl="2"/>
            <a:r>
              <a:rPr lang="en-US" dirty="0" smtClean="0">
                <a:effectLst/>
              </a:rPr>
              <a:t>Attached to 5’ or 3’ end</a:t>
            </a:r>
          </a:p>
          <a:p>
            <a:pPr lvl="1"/>
            <a:r>
              <a:rPr lang="en-US" dirty="0" smtClean="0">
                <a:effectLst/>
              </a:rPr>
              <a:t>Continuously labeled</a:t>
            </a:r>
          </a:p>
          <a:p>
            <a:pPr lvl="2"/>
            <a:r>
              <a:rPr lang="en-US" dirty="0" smtClean="0">
                <a:effectLst/>
              </a:rPr>
              <a:t>Incorporated at intervals along the length of the nucleic acid</a:t>
            </a:r>
          </a:p>
          <a:p>
            <a:pPr lvl="2"/>
            <a:r>
              <a:rPr lang="en-US" dirty="0" smtClean="0"/>
              <a:t>Random Primer Synthesis</a:t>
            </a:r>
            <a:endParaRPr lang="en-US" dirty="0" smtClean="0">
              <a:effectLst/>
            </a:endParaRPr>
          </a:p>
        </p:txBody>
      </p:sp>
      <p:pic>
        <p:nvPicPr>
          <p:cNvPr id="1026" name="Picture 2" descr="https://encrypted-tbn2.google.com/images?q=tbn:ANd9GcTkXWB8BF3SrMkaImlIULI1S1hCt_IoNzF6iWiyVK98GFIi9X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56" y="685801"/>
            <a:ext cx="27530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Hybridization Formats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7543800" cy="5029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/>
              </a:rPr>
              <a:t>Solid support hybridization</a:t>
            </a:r>
          </a:p>
          <a:p>
            <a:pPr lvl="1"/>
            <a:r>
              <a:rPr lang="en-US" u="sng" dirty="0" smtClean="0">
                <a:effectLst/>
              </a:rPr>
              <a:t>Blotting</a:t>
            </a:r>
          </a:p>
          <a:p>
            <a:pPr lvl="2"/>
            <a:r>
              <a:rPr lang="en-US" dirty="0" smtClean="0">
                <a:effectLst/>
              </a:rPr>
              <a:t>Nucleic acid is immobilized to a membrane</a:t>
            </a:r>
          </a:p>
          <a:p>
            <a:r>
              <a:rPr lang="en-US" b="1" dirty="0" smtClean="0">
                <a:effectLst/>
              </a:rPr>
              <a:t>Southern Blot</a:t>
            </a:r>
          </a:p>
          <a:p>
            <a:pPr lvl="1"/>
            <a:r>
              <a:rPr lang="en-US" dirty="0" smtClean="0">
                <a:effectLst/>
              </a:rPr>
              <a:t>Restriction enzyme digest of DNA fragments</a:t>
            </a:r>
          </a:p>
          <a:p>
            <a:pPr lvl="1"/>
            <a:r>
              <a:rPr lang="en-US" dirty="0" smtClean="0">
                <a:effectLst/>
              </a:rPr>
              <a:t>DNA separated by </a:t>
            </a:r>
            <a:r>
              <a:rPr lang="en-US" dirty="0" err="1" smtClean="0">
                <a:effectLst/>
              </a:rPr>
              <a:t>agarose</a:t>
            </a:r>
            <a:r>
              <a:rPr lang="en-US" dirty="0" smtClean="0">
                <a:effectLst/>
              </a:rPr>
              <a:t> gel electrophoresis</a:t>
            </a:r>
          </a:p>
          <a:p>
            <a:pPr lvl="2"/>
            <a:r>
              <a:rPr lang="en-US" dirty="0" smtClean="0">
                <a:effectLst/>
              </a:rPr>
              <a:t>Then blotted with high salt from gel to membrane</a:t>
            </a:r>
          </a:p>
          <a:p>
            <a:pPr lvl="1"/>
            <a:r>
              <a:rPr lang="en-US" dirty="0" smtClean="0">
                <a:effectLst/>
              </a:rPr>
              <a:t>Probes can bind to target</a:t>
            </a:r>
          </a:p>
          <a:p>
            <a:r>
              <a:rPr lang="en-US" b="1" dirty="0"/>
              <a:t>Northern </a:t>
            </a:r>
            <a:r>
              <a:rPr lang="en-US" b="1" dirty="0" smtClean="0"/>
              <a:t>Blot</a:t>
            </a:r>
            <a:endParaRPr lang="en-US" b="1" dirty="0"/>
          </a:p>
          <a:p>
            <a:pPr lvl="1"/>
            <a:r>
              <a:rPr lang="en-US" dirty="0"/>
              <a:t>Detect RNA transcripts</a:t>
            </a:r>
          </a:p>
          <a:p>
            <a:pPr lvl="1"/>
            <a:r>
              <a:rPr lang="en-US" dirty="0"/>
              <a:t>Detect size of </a:t>
            </a:r>
            <a:r>
              <a:rPr lang="en-US" dirty="0" smtClean="0"/>
              <a:t>RNA run on </a:t>
            </a:r>
            <a:r>
              <a:rPr lang="en-US" dirty="0" err="1" smtClean="0"/>
              <a:t>agarose</a:t>
            </a:r>
            <a:endParaRPr lang="en-US" dirty="0"/>
          </a:p>
          <a:p>
            <a:pPr lvl="1"/>
            <a:r>
              <a:rPr lang="en-US" dirty="0"/>
              <a:t>Can be used to </a:t>
            </a:r>
            <a:r>
              <a:rPr lang="en-US" dirty="0" err="1"/>
              <a:t>semiquantitate</a:t>
            </a:r>
            <a:r>
              <a:rPr lang="en-US" dirty="0"/>
              <a:t> the amount of transcript</a:t>
            </a:r>
          </a:p>
          <a:p>
            <a:pPr lvl="1"/>
            <a:r>
              <a:rPr lang="en-US" dirty="0"/>
              <a:t>Similar to Southern blot except no restriction enzymes are used</a:t>
            </a:r>
          </a:p>
          <a:p>
            <a:r>
              <a:rPr lang="en-US" b="1" i="1" dirty="0"/>
              <a:t>In situ </a:t>
            </a:r>
            <a:r>
              <a:rPr lang="en-US" b="1" dirty="0"/>
              <a:t>hybridization</a:t>
            </a:r>
          </a:p>
          <a:p>
            <a:pPr lvl="1"/>
            <a:r>
              <a:rPr lang="en-US" dirty="0"/>
              <a:t>Detection of RNA in cells or tissue</a:t>
            </a:r>
          </a:p>
          <a:p>
            <a:pPr lvl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84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Blot Analysis</a:t>
            </a:r>
            <a:endParaRPr lang="en-US" dirty="0"/>
          </a:p>
        </p:txBody>
      </p:sp>
      <p:pic>
        <p:nvPicPr>
          <p:cNvPr id="5" name="Picture 2" descr="http://coursewareobjects.elsevier.com/objects/elr/Blaney/immunohematology2e/IC/jpg/Chapter03/003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66" y="685800"/>
            <a:ext cx="611673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0"/>
            <a:ext cx="8534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800" dirty="0" smtClean="0">
                <a:effectLst/>
              </a:rPr>
              <a:t>Hybridization Reaction Variables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609600"/>
            <a:ext cx="3657600" cy="3962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effectLst/>
              </a:rPr>
              <a:t>Temperature</a:t>
            </a:r>
          </a:p>
          <a:p>
            <a:pPr lvl="1"/>
            <a:r>
              <a:rPr lang="en-US" dirty="0" smtClean="0">
                <a:effectLst/>
              </a:rPr>
              <a:t>Melting temperature (Tm)</a:t>
            </a:r>
          </a:p>
          <a:p>
            <a:pPr lvl="2"/>
            <a:r>
              <a:rPr lang="en-US" dirty="0" smtClean="0">
                <a:effectLst/>
              </a:rPr>
              <a:t>50% of hybrids have formed, 50% are still dissociated</a:t>
            </a:r>
          </a:p>
          <a:p>
            <a:pPr lvl="2"/>
            <a:r>
              <a:rPr lang="en-US" dirty="0" smtClean="0">
                <a:effectLst/>
              </a:rPr>
              <a:t>Based on G + C concentration</a:t>
            </a:r>
          </a:p>
          <a:p>
            <a:r>
              <a:rPr lang="en-US" b="1" dirty="0" smtClean="0">
                <a:effectLst/>
              </a:rPr>
              <a:t>Length of Probe</a:t>
            </a:r>
          </a:p>
          <a:p>
            <a:pPr lvl="1"/>
            <a:r>
              <a:rPr lang="en-US" dirty="0" smtClean="0">
                <a:effectLst/>
              </a:rPr>
              <a:t>Hybridization occurs more rapidly in shorter probes</a:t>
            </a:r>
          </a:p>
          <a:p>
            <a:r>
              <a:rPr lang="en-US" b="1" dirty="0"/>
              <a:t>Probe </a:t>
            </a:r>
            <a:r>
              <a:rPr lang="en-US" b="1" dirty="0" smtClean="0"/>
              <a:t>Concentration</a:t>
            </a:r>
            <a:endParaRPr lang="en-US" b="1" dirty="0"/>
          </a:p>
          <a:p>
            <a:pPr lvl="1"/>
            <a:r>
              <a:rPr lang="en-US" dirty="0"/>
              <a:t>Higher concentrations of probe will lower reaction time</a:t>
            </a:r>
          </a:p>
          <a:p>
            <a:pPr lvl="2"/>
            <a:r>
              <a:rPr lang="en-US" dirty="0"/>
              <a:t>Also increase the probability of binding to </a:t>
            </a:r>
            <a:r>
              <a:rPr lang="en-US" dirty="0" err="1"/>
              <a:t>nontarget</a:t>
            </a:r>
            <a:r>
              <a:rPr lang="en-US" dirty="0"/>
              <a:t> </a:t>
            </a:r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033272"/>
            <a:ext cx="3657600" cy="37673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Complementarity </a:t>
            </a:r>
          </a:p>
          <a:p>
            <a:pPr lvl="1"/>
            <a:r>
              <a:rPr lang="en-US" dirty="0"/>
              <a:t>Exact matches between probe and target occur first</a:t>
            </a:r>
          </a:p>
          <a:p>
            <a:pPr lvl="1"/>
            <a:r>
              <a:rPr lang="en-US" dirty="0"/>
              <a:t>Microbes vary in sequence influencing the hybridization</a:t>
            </a:r>
          </a:p>
          <a:p>
            <a:r>
              <a:rPr lang="en-US" b="1" dirty="0"/>
              <a:t>Salt concentration</a:t>
            </a:r>
          </a:p>
          <a:p>
            <a:pPr lvl="1"/>
            <a:r>
              <a:rPr lang="en-US" dirty="0"/>
              <a:t>Ionic strength</a:t>
            </a:r>
          </a:p>
          <a:p>
            <a:pPr lvl="2"/>
            <a:r>
              <a:rPr lang="en-US" dirty="0"/>
              <a:t>Affects the stringency of the reaction</a:t>
            </a:r>
          </a:p>
          <a:p>
            <a:r>
              <a:rPr lang="en-US" b="1" dirty="0"/>
              <a:t>pH</a:t>
            </a:r>
          </a:p>
          <a:p>
            <a:pPr lvl="1"/>
            <a:r>
              <a:rPr lang="en-US" dirty="0"/>
              <a:t>Affects the stability of double stranded nucleic acid molecules in solution</a:t>
            </a:r>
          </a:p>
          <a:p>
            <a:pPr lvl="1"/>
            <a:r>
              <a:rPr lang="en-US" dirty="0"/>
              <a:t>Neutral pH is preferred for most reactions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71600" y="4572000"/>
            <a:ext cx="6324600" cy="1600200"/>
          </a:xfrm>
        </p:spPr>
        <p:txBody>
          <a:bodyPr/>
          <a:lstStyle/>
          <a:p>
            <a:r>
              <a:rPr lang="en-US" dirty="0" smtClean="0"/>
              <a:t>Southern </a:t>
            </a:r>
            <a:r>
              <a:rPr lang="en-US" dirty="0" err="1" smtClean="0"/>
              <a:t>vs</a:t>
            </a:r>
            <a:r>
              <a:rPr lang="en-US" dirty="0" smtClean="0"/>
              <a:t> Northern</a:t>
            </a:r>
            <a:endParaRPr 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62" y="900112"/>
            <a:ext cx="6953638" cy="420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Situ </a:t>
            </a:r>
            <a:r>
              <a:rPr lang="en-US" dirty="0" smtClean="0"/>
              <a:t>Hybridization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933450"/>
            <a:ext cx="42481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In-Solution Hybridization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mtClean="0">
                <a:effectLst/>
              </a:rPr>
              <a:t>Detect target in solution</a:t>
            </a:r>
          </a:p>
          <a:p>
            <a:pPr lvl="1"/>
            <a:r>
              <a:rPr lang="en-US" smtClean="0">
                <a:effectLst/>
              </a:rPr>
              <a:t>Tubes or microtiter wells</a:t>
            </a:r>
          </a:p>
          <a:p>
            <a:r>
              <a:rPr lang="en-US" smtClean="0">
                <a:effectLst/>
              </a:rPr>
              <a:t>Usually using chemiluminescent probes</a:t>
            </a:r>
          </a:p>
        </p:txBody>
      </p:sp>
    </p:spTree>
    <p:extLst>
      <p:ext uri="{BB962C8B-B14F-4D97-AF65-F5344CB8AC3E}">
        <p14:creationId xmlns:p14="http://schemas.microsoft.com/office/powerpoint/2010/main" val="3718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smtClean="0">
                <a:effectLst/>
              </a:rPr>
              <a:t>Polymerase Chain Reaction (PCR)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609600"/>
            <a:ext cx="3657600" cy="48767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u="sng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/>
              </a:rPr>
              <a:t>Template DNA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Target/Sample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effectLst/>
              </a:rPr>
              <a:t>Thermostable</a:t>
            </a:r>
            <a:r>
              <a:rPr lang="en-US" b="1" dirty="0" smtClean="0">
                <a:effectLst/>
              </a:rPr>
              <a:t> DNA Polymerase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Enzyme that amplifies DNA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/>
              </a:rPr>
              <a:t>Magnesium buffer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Required by polymerase</a:t>
            </a:r>
            <a:endParaRPr lang="en-US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/>
              </a:rPr>
              <a:t>Primers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To amplify target sequence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effectLst/>
              </a:rPr>
              <a:t>Deoxynucleotide</a:t>
            </a:r>
            <a:r>
              <a:rPr lang="en-US" b="1" dirty="0" smtClean="0">
                <a:effectLst/>
              </a:rPr>
              <a:t> triphosphates (DNTPs)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All four DNA bases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/>
              </a:rPr>
              <a:t>Thermal Cycler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Adjust temperatures as needed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9" y="1293019"/>
            <a:ext cx="3355181" cy="33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Basic Steps of PCR</a:t>
            </a:r>
          </a:p>
        </p:txBody>
      </p:sp>
      <p:pic>
        <p:nvPicPr>
          <p:cNvPr id="5" name="Content Placeholder 4" descr="011t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754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Mechanism</a:t>
            </a:r>
            <a:endParaRPr lang="en-US" dirty="0"/>
          </a:p>
        </p:txBody>
      </p:sp>
      <p:pic>
        <p:nvPicPr>
          <p:cNvPr id="5" name="Picture 2" descr="http://coursewareobjects.elsevier.com/objects/elr/Blaney/immunohematology2e/IC/jpg/Chapter03/003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88" y="609600"/>
            <a:ext cx="5496812" cy="45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Ultracentrifugation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Centrifugal force separates mixtures of particles suspended in liquid</a:t>
            </a:r>
          </a:p>
          <a:p>
            <a:pPr lvl="1"/>
            <a:r>
              <a:rPr lang="en-US" b="1" dirty="0" smtClean="0"/>
              <a:t>Equilibrium Centrifugation</a:t>
            </a:r>
          </a:p>
          <a:p>
            <a:pPr lvl="2"/>
            <a:r>
              <a:rPr lang="en-US" dirty="0" smtClean="0"/>
              <a:t>Particles reach equilibrium at a point in the tube where buoyant density is balanced with centrifugal force</a:t>
            </a:r>
          </a:p>
          <a:p>
            <a:pPr lvl="1"/>
            <a:r>
              <a:rPr lang="en-US" b="1" dirty="0" smtClean="0"/>
              <a:t>Gradient Centrifugation</a:t>
            </a:r>
          </a:p>
          <a:p>
            <a:pPr lvl="2"/>
            <a:r>
              <a:rPr lang="en-US" dirty="0" smtClean="0"/>
              <a:t>Highest %  at bottom to lowest on top  </a:t>
            </a:r>
          </a:p>
          <a:p>
            <a:pPr lvl="3"/>
            <a:r>
              <a:rPr lang="en-US" dirty="0" smtClean="0"/>
              <a:t>Sucrose</a:t>
            </a:r>
          </a:p>
          <a:p>
            <a:pPr lvl="3"/>
            <a:r>
              <a:rPr lang="en-US" dirty="0" smtClean="0"/>
              <a:t>Glycerol</a:t>
            </a:r>
          </a:p>
          <a:p>
            <a:pPr lvl="3"/>
            <a:r>
              <a:rPr lang="en-US" dirty="0" err="1" smtClean="0"/>
              <a:t>Percol</a:t>
            </a:r>
            <a:endParaRPr lang="en-US" dirty="0" smtClean="0"/>
          </a:p>
          <a:p>
            <a:pPr lvl="2"/>
            <a:r>
              <a:rPr lang="en-US" dirty="0" smtClean="0"/>
              <a:t>Layer Sample on top</a:t>
            </a:r>
          </a:p>
          <a:p>
            <a:pPr lvl="2"/>
            <a:r>
              <a:rPr lang="en-US" dirty="0" smtClean="0"/>
              <a:t>Heaviest molecules settle closer to bottom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2209800"/>
            <a:ext cx="35356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Primer PCR</a:t>
            </a:r>
            <a:endParaRPr lang="en-US" dirty="0"/>
          </a:p>
        </p:txBody>
      </p:sp>
      <p:pic>
        <p:nvPicPr>
          <p:cNvPr id="5" name="Picture 2" descr="http://coursewareobjects.elsevier.com/objects/elr/Turgeon/immunology4e/IC/jpg/Chapter14/014001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763" y="609600"/>
            <a:ext cx="2887437" cy="44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Consists of two consecutive PCR assays</a:t>
            </a:r>
          </a:p>
          <a:p>
            <a:pPr lvl="1"/>
            <a:r>
              <a:rPr lang="en-US" dirty="0"/>
              <a:t>Standard PCR amplifies a target region</a:t>
            </a:r>
          </a:p>
          <a:p>
            <a:pPr lvl="2"/>
            <a:r>
              <a:rPr lang="en-US" dirty="0"/>
              <a:t>Tube 1</a:t>
            </a:r>
          </a:p>
          <a:p>
            <a:pPr lvl="1"/>
            <a:r>
              <a:rPr lang="en-US" dirty="0"/>
              <a:t>Nested PCR amplifies a portion of the target region</a:t>
            </a:r>
          </a:p>
          <a:p>
            <a:pPr lvl="2"/>
            <a:r>
              <a:rPr lang="en-US" dirty="0"/>
              <a:t>Tube 2</a:t>
            </a:r>
          </a:p>
          <a:p>
            <a:r>
              <a:rPr lang="en-US" dirty="0" smtClean="0"/>
              <a:t>Ex:  </a:t>
            </a:r>
            <a:r>
              <a:rPr lang="en-US" dirty="0" err="1" smtClean="0"/>
              <a:t>Herpesvirus</a:t>
            </a:r>
            <a:r>
              <a:rPr lang="en-US" dirty="0" smtClean="0"/>
              <a:t> Detection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set might amplify if herpes is present</a:t>
            </a:r>
          </a:p>
          <a:p>
            <a:pPr lvl="1"/>
            <a:r>
              <a:rPr lang="en-US" dirty="0"/>
              <a:t>Second set amplifies a region that distinguishes HSV-1 from HSV-2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Multiplex PCR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Simultaneous detection of two or more targets from the same tube</a:t>
            </a:r>
          </a:p>
          <a:p>
            <a:r>
              <a:rPr lang="en-US" dirty="0" smtClean="0">
                <a:effectLst/>
              </a:rPr>
              <a:t>Can be adapted to real-time PCR</a:t>
            </a:r>
          </a:p>
          <a:p>
            <a:r>
              <a:rPr lang="en-US" dirty="0" smtClean="0">
                <a:effectLst/>
              </a:rPr>
              <a:t>Reaction conditions</a:t>
            </a:r>
          </a:p>
          <a:p>
            <a:pPr lvl="1"/>
            <a:r>
              <a:rPr lang="en-US" dirty="0" smtClean="0">
                <a:effectLst/>
              </a:rPr>
              <a:t>Must be similar for all targets </a:t>
            </a:r>
          </a:p>
          <a:p>
            <a:pPr lvl="1"/>
            <a:r>
              <a:rPr lang="en-US" dirty="0" smtClean="0">
                <a:effectLst/>
              </a:rPr>
              <a:t>Primers must have similar Tm’s </a:t>
            </a:r>
          </a:p>
        </p:txBody>
      </p:sp>
    </p:spTree>
    <p:extLst>
      <p:ext uri="{BB962C8B-B14F-4D97-AF65-F5344CB8AC3E}">
        <p14:creationId xmlns:p14="http://schemas.microsoft.com/office/powerpoint/2010/main" val="5832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Real-Time PCR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533401"/>
            <a:ext cx="3657600" cy="4876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/>
              </a:rPr>
              <a:t>PCR </a:t>
            </a:r>
            <a:r>
              <a:rPr lang="en-US" b="1" dirty="0" err="1" smtClean="0">
                <a:effectLst/>
              </a:rPr>
              <a:t>amplicons</a:t>
            </a:r>
            <a:r>
              <a:rPr lang="en-US" b="1" dirty="0" smtClean="0">
                <a:effectLst/>
              </a:rPr>
              <a:t> are assessed as they are accumulated after each cycle</a:t>
            </a:r>
          </a:p>
          <a:p>
            <a:pPr lvl="1"/>
            <a:r>
              <a:rPr lang="en-US" dirty="0" smtClean="0">
                <a:effectLst/>
              </a:rPr>
              <a:t>Reactions occur in closed tubes that do not have to be opened</a:t>
            </a:r>
          </a:p>
          <a:p>
            <a:pPr lvl="2"/>
            <a:r>
              <a:rPr lang="en-US" dirty="0" smtClean="0">
                <a:effectLst/>
              </a:rPr>
              <a:t>Reduces likelihood of contamination</a:t>
            </a:r>
          </a:p>
          <a:p>
            <a:r>
              <a:rPr lang="en-US" dirty="0" smtClean="0">
                <a:effectLst/>
              </a:rPr>
              <a:t>Analyze fluorescence </a:t>
            </a:r>
          </a:p>
          <a:p>
            <a:pPr lvl="1"/>
            <a:r>
              <a:rPr lang="en-US" dirty="0" smtClean="0">
                <a:effectLst/>
              </a:rPr>
              <a:t>Fluorescence per cycle</a:t>
            </a:r>
          </a:p>
          <a:p>
            <a:pPr lvl="1"/>
            <a:r>
              <a:rPr lang="en-US" dirty="0"/>
              <a:t>SYBR green binds to </a:t>
            </a:r>
            <a:r>
              <a:rPr lang="en-US" dirty="0" err="1"/>
              <a:t>dsDNA</a:t>
            </a:r>
            <a:endParaRPr lang="en-US" dirty="0"/>
          </a:p>
          <a:p>
            <a:pPr lvl="2"/>
            <a:r>
              <a:rPr lang="en-US" dirty="0"/>
              <a:t>Thus fluorescence increases with each </a:t>
            </a:r>
            <a:r>
              <a:rPr lang="en-US" dirty="0" err="1"/>
              <a:t>dsDNA</a:t>
            </a:r>
            <a:r>
              <a:rPr lang="en-US" dirty="0"/>
              <a:t> product</a:t>
            </a:r>
          </a:p>
          <a:p>
            <a:pPr lvl="2"/>
            <a:r>
              <a:rPr lang="en-US" dirty="0"/>
              <a:t>During denaturation, fluorescence decreases</a:t>
            </a:r>
          </a:p>
          <a:p>
            <a:pPr lvl="3"/>
            <a:r>
              <a:rPr lang="en-US" dirty="0"/>
              <a:t>Due to high temperature and </a:t>
            </a:r>
            <a:r>
              <a:rPr lang="en-US" dirty="0" err="1" smtClean="0"/>
              <a:t>ssDNA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Analyze melting curve (Tm) </a:t>
            </a:r>
          </a:p>
        </p:txBody>
      </p:sp>
      <p:pic>
        <p:nvPicPr>
          <p:cNvPr id="5" name="Content Placeholder 4" descr="011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9" y="623374"/>
            <a:ext cx="4234701" cy="43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Molecular Beacon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Separation of </a:t>
            </a:r>
            <a:r>
              <a:rPr lang="en-US" dirty="0" err="1"/>
              <a:t>F</a:t>
            </a:r>
            <a:r>
              <a:rPr lang="en-US" dirty="0" err="1" smtClean="0">
                <a:effectLst/>
              </a:rPr>
              <a:t>luorophore</a:t>
            </a:r>
            <a:r>
              <a:rPr lang="en-US" dirty="0" smtClean="0">
                <a:effectLst/>
              </a:rPr>
              <a:t> and Quencher causes light emission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effectLst/>
            </a:endParaRPr>
          </a:p>
        </p:txBody>
      </p:sp>
      <p:pic>
        <p:nvPicPr>
          <p:cNvPr id="6" name="Content Placeholder 5" descr="011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96" y="816200"/>
            <a:ext cx="4052504" cy="43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Scorpion Primer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109472"/>
            <a:ext cx="3657600" cy="3767328"/>
          </a:xfrm>
          <a:ln w="9525"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/>
              </a:rPr>
              <a:t>Similar to Beacon</a:t>
            </a:r>
          </a:p>
          <a:p>
            <a:pPr eaLnBrk="1" hangingPunct="1"/>
            <a:r>
              <a:rPr lang="en-US" dirty="0" smtClean="0">
                <a:effectLst/>
              </a:rPr>
              <a:t>Quencher binds primer and </a:t>
            </a:r>
            <a:r>
              <a:rPr lang="en-US" dirty="0" err="1" smtClean="0">
                <a:effectLst/>
              </a:rPr>
              <a:t>fluorophore</a:t>
            </a:r>
            <a:r>
              <a:rPr lang="en-US" dirty="0" smtClean="0">
                <a:effectLst/>
              </a:rPr>
              <a:t> bends over the top and binds via base pairing</a:t>
            </a:r>
          </a:p>
          <a:p>
            <a:pPr lvl="1" eaLnBrk="1" hangingPunct="1"/>
            <a:r>
              <a:rPr lang="en-US" dirty="0" smtClean="0">
                <a:effectLst/>
              </a:rPr>
              <a:t>Looks a bit like a scorpion</a:t>
            </a:r>
          </a:p>
          <a:p>
            <a:pPr>
              <a:buFont typeface="Wingdings 2" pitchFamily="18" charset="2"/>
              <a:buNone/>
            </a:pPr>
            <a:endParaRPr lang="en-US" sz="2400" dirty="0" smtClean="0">
              <a:effectLst/>
            </a:endParaRPr>
          </a:p>
        </p:txBody>
      </p:sp>
      <p:pic>
        <p:nvPicPr>
          <p:cNvPr id="7" name="Picture 8" descr="011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88" y="609600"/>
            <a:ext cx="2886312" cy="5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5’ Nuclease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033272"/>
            <a:ext cx="3657600" cy="37673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Primer and probe anneal to target</a:t>
            </a:r>
          </a:p>
          <a:p>
            <a:r>
              <a:rPr lang="en-US" dirty="0" smtClean="0"/>
              <a:t>Polymerase extends to primer</a:t>
            </a:r>
          </a:p>
          <a:p>
            <a:r>
              <a:rPr lang="en-US" dirty="0" smtClean="0"/>
              <a:t>Pol cleaves fluorescent dye from quencher</a:t>
            </a:r>
          </a:p>
          <a:p>
            <a:r>
              <a:rPr lang="en-US" dirty="0" smtClean="0"/>
              <a:t>Fluorescence observed</a:t>
            </a:r>
            <a:endParaRPr lang="en-US" dirty="0"/>
          </a:p>
        </p:txBody>
      </p:sp>
      <p:pic>
        <p:nvPicPr>
          <p:cNvPr id="7" name="Picture 4" descr="011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2438399" cy="47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Dual Probe FRET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109472"/>
            <a:ext cx="3657600" cy="3767328"/>
          </a:xfrm>
          <a:ln w="9525"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/>
              </a:rPr>
              <a:t>FRET</a:t>
            </a:r>
          </a:p>
          <a:p>
            <a:pPr lvl="1" eaLnBrk="1" hangingPunct="1"/>
            <a:r>
              <a:rPr lang="en-US" dirty="0" smtClean="0">
                <a:effectLst/>
              </a:rPr>
              <a:t>Fluorescence Resonance </a:t>
            </a:r>
            <a:r>
              <a:rPr lang="en-US" dirty="0"/>
              <a:t>E</a:t>
            </a:r>
            <a:r>
              <a:rPr lang="en-US" dirty="0" smtClean="0">
                <a:effectLst/>
              </a:rPr>
              <a:t>nergy </a:t>
            </a:r>
            <a:r>
              <a:rPr lang="en-US" dirty="0"/>
              <a:t>T</a:t>
            </a:r>
            <a:r>
              <a:rPr lang="en-US" dirty="0" smtClean="0">
                <a:effectLst/>
              </a:rPr>
              <a:t>ransfer</a:t>
            </a:r>
          </a:p>
          <a:p>
            <a:pPr eaLnBrk="1" hangingPunct="1"/>
            <a:r>
              <a:rPr lang="en-US" dirty="0" smtClean="0">
                <a:effectLst/>
              </a:rPr>
              <a:t>Upon binding, the donor transfers energy to the </a:t>
            </a:r>
            <a:r>
              <a:rPr lang="en-US" dirty="0" err="1"/>
              <a:t>F</a:t>
            </a:r>
            <a:r>
              <a:rPr lang="en-US" dirty="0" err="1" smtClean="0">
                <a:effectLst/>
              </a:rPr>
              <a:t>luorophore</a:t>
            </a:r>
            <a:endParaRPr lang="en-US" dirty="0" smtClean="0">
              <a:effectLst/>
            </a:endParaRPr>
          </a:p>
          <a:p>
            <a:pPr lvl="1" eaLnBrk="1" hangingPunct="1"/>
            <a:r>
              <a:rPr lang="en-US" dirty="0" smtClean="0">
                <a:effectLst/>
              </a:rPr>
              <a:t>Emits light</a:t>
            </a:r>
          </a:p>
          <a:p>
            <a:endParaRPr lang="en-US" sz="2400" dirty="0" smtClean="0">
              <a:effectLst/>
            </a:endParaRPr>
          </a:p>
        </p:txBody>
      </p:sp>
      <p:pic>
        <p:nvPicPr>
          <p:cNvPr id="6" name="Content Placeholder 5" descr="011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90" y="1085609"/>
            <a:ext cx="3967610" cy="3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0"/>
            <a:ext cx="84582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400" dirty="0" smtClean="0">
                <a:effectLst/>
              </a:rPr>
              <a:t>Reverse Transcriptase PCR </a:t>
            </a:r>
            <a:r>
              <a:rPr lang="en-US" sz="4400" dirty="0" smtClean="0"/>
              <a:t>(RT-PCR)</a:t>
            </a:r>
            <a:endParaRPr lang="en-US" sz="4400" dirty="0" smtClean="0">
              <a:effectLst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543800" cy="3886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Detect </a:t>
            </a:r>
            <a:r>
              <a:rPr lang="en-US" b="1" dirty="0" smtClean="0">
                <a:effectLst/>
              </a:rPr>
              <a:t>mRNA </a:t>
            </a:r>
            <a:r>
              <a:rPr lang="en-US" b="1" dirty="0" smtClean="0"/>
              <a:t>transcripts</a:t>
            </a:r>
            <a:endParaRPr lang="en-US" b="1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RNA transcripts from a single cell </a:t>
            </a:r>
            <a:r>
              <a:rPr lang="en-US" dirty="0" smtClean="0"/>
              <a:t>are</a:t>
            </a:r>
            <a:r>
              <a:rPr lang="en-US" dirty="0" smtClean="0">
                <a:effectLst/>
              </a:rPr>
              <a:t> possible to detect</a:t>
            </a:r>
          </a:p>
          <a:p>
            <a:pPr lvl="1"/>
            <a:r>
              <a:rPr lang="en-US" dirty="0" smtClean="0">
                <a:effectLst/>
              </a:rPr>
              <a:t>Must extract mRNA</a:t>
            </a:r>
          </a:p>
          <a:p>
            <a:r>
              <a:rPr lang="en-US" dirty="0" smtClean="0">
                <a:effectLst/>
              </a:rPr>
              <a:t>Reverse transcriptase</a:t>
            </a:r>
          </a:p>
          <a:p>
            <a:pPr lvl="1"/>
            <a:r>
              <a:rPr lang="en-US" dirty="0" smtClean="0">
                <a:effectLst/>
              </a:rPr>
              <a:t>RNA </a:t>
            </a:r>
            <a:r>
              <a:rPr lang="en-US" dirty="0" err="1" smtClean="0">
                <a:effectLst/>
              </a:rPr>
              <a:t>dependant</a:t>
            </a:r>
            <a:r>
              <a:rPr lang="en-US" dirty="0" smtClean="0">
                <a:effectLst/>
              </a:rPr>
              <a:t> DNA polymerase</a:t>
            </a:r>
          </a:p>
          <a:p>
            <a:pPr lvl="1"/>
            <a:r>
              <a:rPr lang="en-US" dirty="0" smtClean="0">
                <a:effectLst/>
              </a:rPr>
              <a:t>Generates </a:t>
            </a:r>
            <a:r>
              <a:rPr lang="en-US" b="1" dirty="0" smtClean="0">
                <a:effectLst/>
              </a:rPr>
              <a:t>complementary DNA (</a:t>
            </a:r>
            <a:r>
              <a:rPr lang="en-US" b="1" dirty="0" err="1" smtClean="0">
                <a:effectLst/>
              </a:rPr>
              <a:t>cDNA</a:t>
            </a:r>
            <a:r>
              <a:rPr lang="en-US" b="1" dirty="0" smtClean="0">
                <a:effectLst/>
              </a:rPr>
              <a:t>)</a:t>
            </a:r>
          </a:p>
          <a:p>
            <a:r>
              <a:rPr lang="en-US" dirty="0" smtClean="0">
                <a:effectLst/>
              </a:rPr>
              <a:t>Can be used to detect RNA viruses</a:t>
            </a:r>
          </a:p>
          <a:p>
            <a:r>
              <a:rPr lang="en-US" dirty="0" smtClean="0">
                <a:effectLst/>
              </a:rPr>
              <a:t>One step (tube) or two step (tube) process</a:t>
            </a:r>
          </a:p>
        </p:txBody>
      </p:sp>
    </p:spTree>
    <p:extLst>
      <p:ext uri="{BB962C8B-B14F-4D97-AF65-F5344CB8AC3E}">
        <p14:creationId xmlns:p14="http://schemas.microsoft.com/office/powerpoint/2010/main" val="4623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Nucleic Acid </a:t>
            </a:r>
            <a:r>
              <a:rPr lang="en-US" sz="3600" dirty="0" err="1" smtClean="0">
                <a:effectLst/>
              </a:rPr>
              <a:t>Sequence</a:t>
            </a:r>
            <a:r>
              <a:rPr lang="en-US" sz="3600" dirty="0" err="1" smtClean="0">
                <a:effectLst/>
                <a:sym typeface="Symbol" pitchFamily="18" charset="2"/>
              </a:rPr>
              <a:t></a:t>
            </a:r>
            <a:r>
              <a:rPr lang="en-US" sz="3600" dirty="0" err="1" smtClean="0">
                <a:effectLst/>
              </a:rPr>
              <a:t>Based</a:t>
            </a:r>
            <a:r>
              <a:rPr lang="en-US" sz="3600" dirty="0" smtClean="0">
                <a:effectLst/>
              </a:rPr>
              <a:t> Amplification (NASBA)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Sometimes called </a:t>
            </a:r>
            <a:r>
              <a:rPr lang="en-US" b="1" dirty="0" smtClean="0"/>
              <a:t>S</a:t>
            </a:r>
            <a:r>
              <a:rPr lang="en-US" b="1" dirty="0" smtClean="0">
                <a:effectLst/>
              </a:rPr>
              <a:t>elf-Sustained </a:t>
            </a:r>
            <a:r>
              <a:rPr lang="en-US" b="1" dirty="0"/>
              <a:t>S</a:t>
            </a:r>
            <a:r>
              <a:rPr lang="en-US" b="1" dirty="0" smtClean="0">
                <a:effectLst/>
              </a:rPr>
              <a:t>equence </a:t>
            </a:r>
            <a:r>
              <a:rPr lang="en-US" b="1" dirty="0"/>
              <a:t>R</a:t>
            </a:r>
            <a:r>
              <a:rPr lang="en-US" b="1" dirty="0" smtClean="0">
                <a:effectLst/>
              </a:rPr>
              <a:t>eplications </a:t>
            </a:r>
            <a:r>
              <a:rPr lang="en-US" dirty="0" smtClean="0">
                <a:effectLst/>
              </a:rPr>
              <a:t>(3SR)</a:t>
            </a:r>
          </a:p>
          <a:p>
            <a:r>
              <a:rPr lang="en-US" dirty="0" smtClean="0">
                <a:effectLst/>
              </a:rPr>
              <a:t>Requires three enzymes</a:t>
            </a:r>
          </a:p>
          <a:p>
            <a:pPr lvl="1"/>
            <a:r>
              <a:rPr lang="en-US" dirty="0" smtClean="0">
                <a:effectLst/>
              </a:rPr>
              <a:t>AMV </a:t>
            </a:r>
            <a:r>
              <a:rPr lang="en-US" dirty="0"/>
              <a:t>R</a:t>
            </a:r>
            <a:r>
              <a:rPr lang="en-US" dirty="0" smtClean="0">
                <a:effectLst/>
              </a:rPr>
              <a:t>everse </a:t>
            </a:r>
            <a:r>
              <a:rPr lang="en-US" dirty="0"/>
              <a:t>T</a:t>
            </a:r>
            <a:r>
              <a:rPr lang="en-US" dirty="0" smtClean="0">
                <a:effectLst/>
              </a:rPr>
              <a:t>ranscriptase</a:t>
            </a:r>
          </a:p>
          <a:p>
            <a:pPr lvl="1"/>
            <a:r>
              <a:rPr lang="en-US" dirty="0" err="1" smtClean="0">
                <a:effectLst/>
              </a:rPr>
              <a:t>Ribonuclease</a:t>
            </a:r>
            <a:r>
              <a:rPr lang="en-US" dirty="0" smtClean="0">
                <a:effectLst/>
              </a:rPr>
              <a:t> H (</a:t>
            </a:r>
            <a:r>
              <a:rPr lang="en-US" dirty="0" err="1" smtClean="0">
                <a:effectLst/>
              </a:rPr>
              <a:t>RNase</a:t>
            </a:r>
            <a:r>
              <a:rPr lang="en-US" dirty="0" smtClean="0">
                <a:effectLst/>
              </a:rPr>
              <a:t> H)</a:t>
            </a:r>
          </a:p>
          <a:p>
            <a:pPr lvl="2"/>
            <a:r>
              <a:rPr lang="en-US" dirty="0" smtClean="0">
                <a:effectLst/>
              </a:rPr>
              <a:t>Digests DNA-RNA hybrids</a:t>
            </a:r>
          </a:p>
          <a:p>
            <a:pPr lvl="1"/>
            <a:r>
              <a:rPr lang="en-US" dirty="0" smtClean="0">
                <a:effectLst/>
              </a:rPr>
              <a:t>T7 RNA polymerase</a:t>
            </a:r>
          </a:p>
        </p:txBody>
      </p:sp>
    </p:spTree>
    <p:extLst>
      <p:ext uri="{BB962C8B-B14F-4D97-AF65-F5344CB8AC3E}">
        <p14:creationId xmlns:p14="http://schemas.microsoft.com/office/powerpoint/2010/main" val="4884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smtClean="0">
                <a:effectLst/>
              </a:rPr>
              <a:t>Nucleic Acid Sequence</a:t>
            </a:r>
            <a:r>
              <a:rPr lang="en-US" sz="3600" smtClean="0">
                <a:effectLst/>
                <a:sym typeface="Symbol" pitchFamily="18" charset="2"/>
              </a:rPr>
              <a:t></a:t>
            </a:r>
            <a:r>
              <a:rPr lang="en-US" sz="3600" smtClean="0">
                <a:effectLst/>
              </a:rPr>
              <a:t>Based Amplification (NASBA) (Cont’d)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880872"/>
            <a:ext cx="3657600" cy="376732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Steps</a:t>
            </a:r>
          </a:p>
          <a:p>
            <a:pPr lvl="1"/>
            <a:r>
              <a:rPr lang="en-US" dirty="0" smtClean="0">
                <a:effectLst/>
              </a:rPr>
              <a:t>Create DNA strand from RNA target using primer 1</a:t>
            </a:r>
          </a:p>
          <a:p>
            <a:pPr lvl="1"/>
            <a:r>
              <a:rPr lang="en-US" dirty="0" smtClean="0">
                <a:effectLst/>
              </a:rPr>
              <a:t>Digest RNA with </a:t>
            </a:r>
            <a:r>
              <a:rPr lang="en-US" dirty="0" err="1" smtClean="0">
                <a:effectLst/>
              </a:rPr>
              <a:t>RNase</a:t>
            </a:r>
            <a:r>
              <a:rPr lang="en-US" dirty="0" smtClean="0">
                <a:effectLst/>
              </a:rPr>
              <a:t> H</a:t>
            </a:r>
          </a:p>
          <a:p>
            <a:pPr lvl="1"/>
            <a:r>
              <a:rPr lang="en-US" dirty="0" smtClean="0">
                <a:effectLst/>
              </a:rPr>
              <a:t>Amplify single DNA strand using primer 2</a:t>
            </a:r>
          </a:p>
          <a:p>
            <a:pPr lvl="2"/>
            <a:r>
              <a:rPr lang="en-US" dirty="0" smtClean="0">
                <a:effectLst/>
              </a:rPr>
              <a:t>Thus generating </a:t>
            </a:r>
            <a:r>
              <a:rPr lang="en-US" dirty="0" err="1" smtClean="0">
                <a:effectLst/>
              </a:rPr>
              <a:t>dsDNA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>
                <a:effectLst/>
              </a:rPr>
              <a:t>dsDNA</a:t>
            </a:r>
            <a:r>
              <a:rPr lang="en-US" dirty="0" smtClean="0">
                <a:effectLst/>
              </a:rPr>
              <a:t> is transcribed to </a:t>
            </a:r>
            <a:r>
              <a:rPr lang="en-US" dirty="0" err="1" smtClean="0">
                <a:effectLst/>
              </a:rPr>
              <a:t>ssRNA</a:t>
            </a:r>
            <a:r>
              <a:rPr lang="en-US" dirty="0" smtClean="0">
                <a:effectLst/>
              </a:rPr>
              <a:t> by T7 RNA polymerase</a:t>
            </a:r>
          </a:p>
          <a:p>
            <a:pPr lvl="1"/>
            <a:r>
              <a:rPr lang="en-US" dirty="0" err="1" smtClean="0">
                <a:effectLst/>
              </a:rPr>
              <a:t>ssRNA</a:t>
            </a:r>
            <a:r>
              <a:rPr lang="en-US" dirty="0" smtClean="0">
                <a:effectLst/>
              </a:rPr>
              <a:t> is used to repeat step 1</a:t>
            </a:r>
          </a:p>
          <a:p>
            <a:pPr lvl="2"/>
            <a:r>
              <a:rPr lang="en-US" dirty="0" smtClean="0">
                <a:effectLst/>
              </a:rPr>
              <a:t>Amplifying DNA produced</a:t>
            </a:r>
          </a:p>
        </p:txBody>
      </p:sp>
      <p:pic>
        <p:nvPicPr>
          <p:cNvPr id="5" name="Content Placeholder 4" descr="011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54" y="609599"/>
            <a:ext cx="3972345" cy="42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Size Exclusion Chromatography</a:t>
            </a:r>
          </a:p>
          <a:p>
            <a:pPr lvl="1"/>
            <a:r>
              <a:rPr lang="en-US" dirty="0" smtClean="0"/>
              <a:t>Molecules excluded or retained by pore size of resin</a:t>
            </a:r>
          </a:p>
          <a:p>
            <a:pPr lvl="1"/>
            <a:r>
              <a:rPr lang="en-US" dirty="0" smtClean="0"/>
              <a:t>Collect fractions of eluent</a:t>
            </a:r>
          </a:p>
          <a:p>
            <a:r>
              <a:rPr lang="en-US" b="1" dirty="0" smtClean="0"/>
              <a:t>Hydrophobic Interaction Chromatography</a:t>
            </a:r>
          </a:p>
          <a:p>
            <a:pPr lvl="1"/>
            <a:r>
              <a:rPr lang="en-US" dirty="0" smtClean="0"/>
              <a:t>Hydrophobic region of protein is attracted to hydrophobic region on gel and retained longer</a:t>
            </a:r>
          </a:p>
          <a:p>
            <a:r>
              <a:rPr lang="en-US" b="1" dirty="0" smtClean="0"/>
              <a:t>Ion Exchange Chromatography</a:t>
            </a:r>
          </a:p>
          <a:p>
            <a:pPr lvl="1"/>
            <a:r>
              <a:rPr lang="en-US" dirty="0" smtClean="0"/>
              <a:t>Proteins exchange with ions in buffer to bind to resin</a:t>
            </a:r>
          </a:p>
          <a:p>
            <a:pPr lvl="1"/>
            <a:r>
              <a:rPr lang="en-US" dirty="0" smtClean="0"/>
              <a:t>Most weakly charged molecules elute first</a:t>
            </a:r>
          </a:p>
          <a:p>
            <a:r>
              <a:rPr lang="en-US" b="1" dirty="0" smtClean="0"/>
              <a:t>Affinity Chromatography</a:t>
            </a:r>
          </a:p>
          <a:p>
            <a:pPr lvl="1"/>
            <a:r>
              <a:rPr lang="en-US" dirty="0" smtClean="0"/>
              <a:t>Lock and key fit with ligand on resin, ex: </a:t>
            </a:r>
            <a:r>
              <a:rPr lang="en-US" dirty="0" err="1" smtClean="0"/>
              <a:t>lectins</a:t>
            </a:r>
            <a:endParaRPr lang="en-US" dirty="0" smtClean="0"/>
          </a:p>
          <a:p>
            <a:r>
              <a:rPr lang="en-US" b="1" dirty="0" err="1" smtClean="0"/>
              <a:t>Immunoaffinity</a:t>
            </a:r>
            <a:r>
              <a:rPr lang="en-US" b="1" dirty="0" smtClean="0"/>
              <a:t> Chromatography</a:t>
            </a:r>
          </a:p>
          <a:p>
            <a:pPr lvl="1"/>
            <a:r>
              <a:rPr lang="en-US" dirty="0" smtClean="0"/>
              <a:t>Proteins bind to specific antibody bound to resin</a:t>
            </a:r>
          </a:p>
          <a:p>
            <a:pPr lvl="1"/>
            <a:r>
              <a:rPr lang="en-US" dirty="0" smtClean="0"/>
              <a:t>Elute by changing pH or salinity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1"/>
            <a:ext cx="1981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smtClean="0">
                <a:effectLst/>
              </a:rPr>
              <a:t>DNA Microarrays and Nanoarrays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/>
              </a:rPr>
              <a:t>Microscopic DNA molecules attached to a solid support (silicone computer chip)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/>
              </a:rPr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detect single base mutations in genes</a:t>
            </a:r>
            <a:endParaRPr lang="en-US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Assay thousands of DNA sequences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Thus thousands of pathogens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Monitor activation of genes by mRNA hybridizing to DNA on chip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Can capture RNA or DNA 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effectLst/>
              </a:rPr>
              <a:t>Nanoarrays</a:t>
            </a:r>
            <a:endParaRPr lang="en-US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Can work in even smaller spaces and be more sensitive</a:t>
            </a:r>
          </a:p>
        </p:txBody>
      </p:sp>
    </p:spTree>
    <p:extLst>
      <p:ext uri="{BB962C8B-B14F-4D97-AF65-F5344CB8AC3E}">
        <p14:creationId xmlns:p14="http://schemas.microsoft.com/office/powerpoint/2010/main" val="5658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Chip </a:t>
            </a:r>
            <a:r>
              <a:rPr lang="en-US" dirty="0"/>
              <a:t>P</a:t>
            </a:r>
            <a:r>
              <a:rPr lang="en-US" dirty="0" smtClean="0"/>
              <a:t>robe Microarray</a:t>
            </a:r>
            <a:endParaRPr lang="en-US" dirty="0"/>
          </a:p>
        </p:txBody>
      </p:sp>
      <p:pic>
        <p:nvPicPr>
          <p:cNvPr id="6" name="Picture 2" descr="http://coursewareobjects.elsevier.com/objects/elr/Turgeon/immunology4e/IC/jpg/Chapter14/014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685800"/>
            <a:ext cx="18549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mployees.csbsju.edu/hjakubowski/classes/ch331/bind/microarr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5410"/>
            <a:ext cx="4572000" cy="30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MSERUUExMWFRUWGR8aGRgYGBwdHxwhHhwYHRwiHBwdHCcfGB8jHBwcHy8gIycpLCwsGB8xNTAqNSYsLCkBCQoKDgwOGg8PGjMkHyQyLywsMCw2LC8tLDApKiksLCwyLCosLCwvLCwpLCwsLSksLCwsLCwpLCwsLCwsLCwsLP/AABEIAOEA4QMBIgACEQEDEQH/xAAcAAACAgMBAQAAAAAAAAAAAAAFBgMEAAIHAQj/xABCEAACAQIEBAQDBQUHAwQDAAABAgMAEQQFEiEGMUFREyJhcQcygRSRobHBIzNCUtEVFhc0YvDxU3LhVIKSoiRjZP/EABkBAAMBAQEAAAAAAAAAAAAAAAIDBAEFAP/EADgRAAEEAAQCBwYGAgIDAAAAAAEAAgMRBBIhMUFREyJhcYGR8AUUMqHB4TNSU7HR8RVCcqIkNEP/2gAMAwEAAhEDEQA/AEbhvKYxEJGUSFyR5t1W3p3rMy4ciGJQi+hlLlBty7ehoJk+cTQrZSpjLX0tuL+navGzDEyYkMG/adOwHYelcoxS9K52bTVVNe3S/JGcfBFJCwEaIyrcFdiPeoMHh40UKUVrgHUwuST29KjzTFOYGCrGvLWU5n8NhVXA4mQIoOg7eTVzFeax2TfinF9uvjzRPLsji+0OxBZVAYJ0JPf0q/nORxziLSqxMZQh07Cx/Wg/C2V42fG6YLeJzYt8lv8AV6Ub454ZzGHwPEEeksAng8tfS+3OkSPrENZ0oBrn2clhdYOmi6PgOCcCg8D7OjW8pd/nJ9K4dm+XLBiZowdSo5UEn1NvrXTkznNhEyF8M0wXYg+cWFiOW7VyQO7Mxfck3bVzv1+tT+yYpmukMkmYacb8Up501Cs4fCB5QOlrkA8/arr4dHRgEtYXBHp370JVpBICvzdLUQxuOkMZACr/ADFeZrsPa6xRSgU2ZNlWHghi1QiZ5QCxY32P8g9Kjj4TgixGIY+dIyulSdrsL+b0HKquRY3GQwon7Eqd4xKLsoPUG2w615wvk+YNiJvDKWH70yH9mb7i/wClctwe3O4yV476/LkmNBBsj7K3xHkcM0QkVVhYMq2TZWuR06HrWRZbB+68JbX03I8/veteO8gx4ERZY/DJAQQG41HlfYb0Sj4azExMP/xzKF5384sOXLdqUJAImnpBx47LJZGtq9PqgWS5RHEusoJCxNtfygAkcupqnxJkqI6SL5VkBJUcrjfbsKrZPm80IZXCslzdX/m9D03raDD4rH4xY47FyPKB8oUfpV4bIyQvc7QblNztLKA1VB1UqRYDsRROHCJGNJTVsLk9b77dqMZ/8MsfBhmmbwmVN28Nrm3Xp0q9kXw7zGWBJNMIJXyeI1mt02tSn42Ax5xIKut+KU2x3pOkytVla1yBawv371ZwGRDETwxfIZHCkjsT0FWcp4Ox82Klj0hXj3lMhso7f+Kt8R8H5hg/BlJQjUArRG9m6XNhTHYhuYRiQZiNNexCe5dNw/AeAK/Z/s42BHifxe96EcD/AAzw8euWa051sig7qADzPc0Lk+IGOMDIqRCcrZnU+Y7du9LHB/HeLwasLh4iSSr/AMxO9j0N64TMHj3QyASamtL3568LTzI2waTjx1wDhRicOyKY1kDM6JsPIBsOxN6F5hkOGmglAiWJo1LKy+n8x60BzTivH4zGxup8wNokX5R3H3c6I8RPjWwrACFVA/aiL5j3vty7irY4cRG2Jkkmvf2/PkkPtzursmXgngzCw4SKWeNZXxAvqf5VvyAH370o8a8NQYfGHQDoaMOEvyJ/SiPA/GU8OFEckSzIGvFra2m3PobilnM8wxc+Md5PM1twflC9PpRYeLEjFSOe/TXjvy04UmEjLsq+MwaOjEAKVtbTy9qxcJGoAK3tsSTufatM0Enh+XRo66D+dSwPIVBZV1W21HmLbbV1dcu6Xupv7ITu1ZVbx8R2/Ksr3X/N81lFD4pgduVqmw2YKsgvfTbTfqL9at4MBYxoO5vcjnftRbhbDQtjkEqpfSSFbkzbWv3J3rZZWtDiRtaJkdu0QvE4gJG3mJuLLseve9QRTBlU8trHY9O1dQ4lhV8FMZrWVdrqBpa4sF+l6DYOMKEEf7qwC6Rsw9dufe9c2LHB0ebLx+ncuizBZjltefDDjjD4bESJL5VksBIRysLWPWxpk+InxIwoWFYmEv7QM4APy2N7E9aU8qwcH2ycxhRMttC8+nmKjkSK34ujVlgM9r+KBqYWOne4v2vUcmFw8uMbKWm628PXFJeHMJBOyvxZ1hUfxfGunzjY6u9iLd/Wub4vFeNLI4U3Zy9gOhJPSunRqxfSVHh9Ft5dH6i1VOGY4likbDWuZG8TSLsq3Om3Zbdqfh52QBzgCTpx+ylLs4rkucx4jS41Ajodt6leQAG9/TauhcTJCZsKZVXxCGO/W3y6vX3qnPdopfGAK6SSCALG21vrblVjcaHBrsu/88EbMOHVqg+Gx0cwV9RU6QrKQdrC2xHOmHhPjbDK08EjeGJCGSQja4AFmHbamPhpFTCwfZd4youVAa7n5tR57G9IHxEiiXMJPCUXAXUByvbci1QsdHi5HwFpA4a7Ue7+UvPvXimzin4hYaKBIomE7M6uxXYKFYE/U2onHxzgVAk+0DTbVoAOq53se5rjWJ0kKW5351e8PYjSCPbp0prvZMAYG2eN9qmxDBIRmUEuK8V3ZVY+ZjyJ2JJ6ctjTJ8O+KIcFjgZQdLLp1W3Unl627058DRxphImwwUkg+MRu2q5sD1AtW+a4LCnNIdSJ45iLaSB5nt5bj+bblSZsdHIZMO5hqjx10/ZVsZWoOqJ8V/EDBx4OUJKsjMpAUKbb9wRU2QfEfANh0keZUYIAUINwVFjb0qpxEmrBT+Og0hDsygWboR60h4KIKsYj0mPSNJ6b87+t71yYMDhpoC2iKO9jl3JpvQ8EyZf8SMHPi8SshMccunRIRa+noxHIVFx3x1hDho4Y5PFbWrMV5AL2vypDxkSCeXwgoII2HTvpqTK4IpMRAuJ2iLgMx2+h9K7Q9m4djxKLoAGu4JdkupTRY+NDrZzYbiwO9/WgaYpXv0Nybe/K1fRYy+KQeDLBGYVFwCo06R8v1riGHSNDI2H5eIw1WuVF/L7V7AY9k+emkEV3cUGShSpZHnMcGIQvcgAqxHS+1x7Ux4jP8PDG7CXWxU6Qo5k970Fnw0bTR6wtyCdwPMelx61tiEuj+ItkC9RuD0tVcjI5HNcb7fNbdaLzLs0iaNbtpZRYi34i1V583jeaQAmzAAMRvt+hopksaJAhjGrV8xXffqpPMUz8H5bhTjJ2CR+Kqr4aHfodRA6kGlSzRw535Sa/kJpbY31XPsbjVSMjcsx5WIAH1rDKrea5K8zsdvwrqnH8eH+xM+JjUObLG1gGB/O1V8qXQqxxKvg6Rp8o0sLcyetIZ7Ra6ESZDueOnnSXJGIyBa5v/bEX8prK6l/YGF/6UH3L/WvKH/Jw/kKPoe1JvCfBieCJcS0i+KboqH+H+Y/fWmacACPFxlZm8JwXLH5lC2v77napeC+IZUw5SWAywgnQ2qxB6gdxVLPuKsW2NjPhBdA0pH8wK+p63p//AJRxDxmFa8q7EQDAAr3EeGM2Gk/bzMIxqCvya2wv61Y4f4ZIw6KZZlLKSyqbKL8vc250Lz3PXOHkVIAmrZ21Frd7el68yfjV0hVZIS7ILI2qwIHINWdFP0NM59nJE19OslDpchbDYs2kYBLMHX5txt9ai4hWSZVkeR3IOnzm/Ot4MficVinIj1Fh5l6AD16W717xJgZYkUaLIW2IN9xtVzS4SNDyM1di8SzIaUf9qTlPD+0SababX2/4orwXkzxgztNJEGuqiM2LjrfsLigP2Zhvp83O1+tGeFc3kETI8ReNWurXtpO+w7j0oZ2nonCOu3ZTs31UnEfDjPPE3jvIJASWfmunpfrXmYYAyxFfHksouoc7EAfhUWf5tOZ4dEQUKDoF76ged61zDMJFifRFY2sx1XtfnalMEuVlkfLmm23WkLyjO8Rh10wzyRhjchGsK0w2AZ3d3c8+d9yTUmXZNK6KdIAPyk8zVvI8oxEssiJFcD577BfW9WPexuZwIB47JABuqVPMcpvpIYk3071eOTjQVEj7bHtt+lScUZLicOsbEApfZ13GodD61u0kxW/hAMVvbV+NulJ6QvY0tcKR5KNEJm4D4VaGEStPKjTDyJEf4QebUF424beDFRzriHbxPNrY+cEfn6Vb4R4ym8ARSYdpVjPkZTpI7g9xQfjLiWfEYhLxeGEFlS9797moYmYn3txcRWt7bcO1Ip19iiznH4maIh8TLIu1lc86nwOWFIhGZZFNrkKdhfpbvQfGYtghAS1+t72otgs3kKoWi1MBsb2B9SKuexzY6bQF9ioiI47oSMqMc7DWbL1HM3rMdg2YrZmJ1W83T61dyuDFYvESFY9Vz577KvYk9Kl4hyfE4bwvILMfKU3uR096Z0tSBpcM1fRCQLPJWpc3xLx+D9rmKkFSCdj6e1C8kwTICxdlubAL1tzJo3/d7EkXWJQ+m+nVuD7d/Sg+RvKVZGj1KDzJtpPXfr7UhpbkcGV27Jr23VbqDNctPiKwkZtXMnmLVmMjZ0I8VyAL2bkbVPmKYgzpGsVj/CBvqvzN6sZnkc8cDsEWw+axuRfnThJWQOIvhslZXclc4eyYRwhnlkVn8wVeQXoT6mqE+TyQYvUkzLYB/EvZhfl9aYOEMBip8Mt4LquySFitx2t1AoNmUmJXGvHLDuQBoHYciP61KyRxme3MDvY0WdK13VBHYoeIWnxCqZMQ8pU2Cv69q6lkPwzdcKsbYudHKbqp8q35i3WuUZ4Zo1FkIF7lue/auh5b8Y3EC68MTKFtfVYNYcz1qL2gzFOhYMNVX2eH1RbG3bqT/Ar/APrf7hWVQ/xoxn/pl+815UWT2zzH/VFcaV8mxaSxKniKjR32fl7iq2N4hj8dFG6ICC46k87egqxlGERYlKqCW5kgGrWUZNC2YkFAwWMyeH0LbbW/Su2XRNe8m9LT+iIYHoTjsTGkTEOrFxYKvr1NUks63BH1O4tTxm8McuDn1RRjQmoMqKpDAgAXA3HpStDEqhUCrawvcAlieZBo4JmuYSBraQ4bHgp+GM2ivLC7BPEAAc8rjofQ1c4rzKKOBYlZHZm1EKb6QKEQ5eiyylVB02sD0vz515meCVlTZb6rbC21eMcZmD9fQWWRpxUazoBr1rbcgdb1byTMElQRllRlJI1GwN6GrZmtpA9LdPer2EgWKMEKDrJBJANrHYb8venSNblo78EDD5KbMs2jSaIBgwS+oj12rTF4xI0J1KxYEBR2PU1WzmBS0baQCwNwABe3tQ1gGU3/ACtavRxNLWn1utL6KZMsx0ckanWqlV0sGPK3UelE+GeJYC08DuIxIQUkblcC1j6G1KjYYKi2AtYHlck06/DzKovAnnaJHkDBbMobQCAb6TtuakxbYmROcb7PNMbI5ptbcZ8TxQ4cYdHSVmILaNwoFjz7m1LceIi3kMi6b3tff2pq46ySFsEJmRI5FfSulQviA8/lrnWkcrC3ahwDInw9S9zaySUki0wcP5zEV03CMCfmOxveqGeZ2kkwAA0qCurvehccQAHKx5mmn4eZLHLi2aRA4ijLhDyY+3W3OqpGRQZpzegS85KWpMQqo3mBJ6URw+LRgG1AC29+YsBXR+I8sw82CnLQxoY11KyIq2PY2tel/CZfEionhpbSOagk3G5uakZj45Y82Ug2sFUqvBWfwEzQMQhlZSjMfKbdD70U4kz6HDrAPEWR/FVysZvpCn8z+lB8Dk8MT4hgqtpYKCRcLfnsfeszXLYpPAuigmQLcALqHUbUt0cLp82tfZPGakejxeHj/bfaI9N9QN/MetveljB5xHMDuEIdn0nl5j09RROCNHfQYk0HYgINh72v9ah4fy+OLD61RWMsjLrcBgoU8hfqaxgjY0k3elbdqHOGtNbKH+3YUxCIZARoZWcclLW/K1TYvFxYaJm8ZHJUqqKb3v8AkKJT5JBJiIJGiW/hsxQDSG0gW2G29TY7ART4eUPGihVLKyoqlbctwLmhMsVt0NaXtzKLKXkG+5FOCOJcNJhYh4qxtGulkc25dRSvxFxNBNjpCjgqYwgcbXtz3pQjiChRbmL3te9Pnwm4TgxOImklQN4QFkPK56kfpWy4aDB9JiXE7bd5/lc+DDtjmLxuUt5zm6JCY7glv4R0HcnvVOOVD5tQse/Meldn+I/B+EOAmkEMcbxrqVlULvt2G9cIFrBQABYdNz9ab7NxMWLhLmAijrarmbdBFP7Wj7VlV/sify1ldHo2dqRkCp5bjpI91e2+wtf86kwPjHEB1kIbnr7VXwKM1wEZrHoKyPGtFLcrtyKkcwae5tl1AWmhx0vZMmfZziJoHRpfKDqICKuq3/bQTDZo6IE2vbytbcem9S4/M08MhFffa7DYe1qp4bDs66tDm3UcjSI4w1lEULRdZx01RHhrK5ZJXcyFVQXdud/S3Un1q1xJlZMUciSMV1aSrAKQT2ttVThvPDBKyOjNG+zoPmHYj1FXeK89UokcSOAG1lnFiSOQpbum94FDT6UtoZPW68/sTy6DKdVrEhRa/a/OhOXvJEXBOwJUqRfcehownEMWnXofVztbYm3P76B4bFmQtqDEs2q6jkT+lHGJCCHjRRwGQuOde41nkkVi177A8gLeg2rTEIzLYNy/H/frWYrF2cAKbLtY7E3r3ESlB5VYX23HSqBYpUGkRwODYRLrewO4GkG3vevclxOJw2IZopdJHM8w1+QK8j9a1y7OVKDWrllFrryI9arYfNy0jnQfN0Ubi3Kpy17swcNPBYDqiPF2Pxc5QzSXVdlAAUC552G1/Wg7crat+/rVjOc1YhVAIA3uRa9RmEga/De3Pcbf8UcTckYBAHciyudsLW2Dy2yB5GIDcgBcm3Xep8JFNBiElhlKn5g3YDmCP0rzLcwV0COSpX5WAvt2NRYjOB4q2U6FFrHmb8zXjncS0jn3LBV67I1n/E2JxcJjaQaRuwChdRvz25+1G8ry144ljfEMJCo5IDovyBJ3+6k/HYpUQlQ125XWwFNWXcXYd4xJKsnihbMqi6uQNiPwrnzxPbEBE3S+AG6OmhLr4fEYLFOpcEjc9Q4PoedVc5xk0zIxe4GygC1vu6+tZis8fEYl5HU3Y8lHIDltUGNxZXTZWFje7C1/ar2MdbS4DNSBzhemyJvnc7RlPEAJFiQoBPpfnVbIM8nw6kKwKE7owDC/cA8veojOAuoI1+1th63qpgcRzBHrcV4RAsIyikJ2TLk2HxmYZhGFms/PUNtCi19u3pXRuLvh5iJMGwixOpgLsuhVD23O4/KuX8JcVHBY5JdBK2KsLbkHnaumcX/FdVwrDDxy63W2pkICX7361wse3GDExCBoy6cBz4p8Z6uq5vk+QWiBlkI1X0qoBI9d+QqDD4zE5fiy0U1jYNfezA8riruSZ5E8SiUOGTa6rcMOg9D/AFoJnGbiXEMdBCmygdQBy+tddgkfI5sgsceSnp3LTgjnF3xAxmNj8NyEjG5Vevue3pQSFNIsxJa2xsNtvxqpiZygt5t/5hVyGa6atD8ug2NNZC2GMNjaAOxGA53es+wyf9T86ytf7W/0mvaZ1+S9kdyRTJt4QI+YJ1Bed+5qvnksfjRrdS4HmN7j0uaky7LVSNTvqk3JuQLdtudVsyyVBKpF9LLqK339bXqduTpSb5pxst7VBjD+zOr6b86N4QFkQx/JpHI7Ket+1BcRg1ZGIS1uRve3vRbC5RGiCMqSWtqYMRz7DkRXpS3IjgkEd3sVEuJjOKfSRqKgau7dbVpn7gRoG+bVyJubdaoz5Qsczi91Q7X5m/K9Q47CggG1jqtzv+dG1jczSChfIXkuIV4CxvYaOh9K3ycqY28PZg319KGCNT5bG3LnXTvhp8N8PLhhiJwZDISFUMVC2O5NufKp8ZPHhYS+Q8kERt2iRceV8WMEr4mk3J79L+tqqzyHw3El7W2uevpTv8Rfh/h8PiITECqOCWXVc3Ha+9qXcbkMbwkhdBC3Uhib26G/Khw+LhljY9pNH5apMzwH0UMwUnlQJtbt39anwjgtL4dtX+nna2+n60w5Pwxh1hjDLrZwGY6iOfIADnQjE8Pxw4iXYkKQFF7cxfcijGIje5zRfopobSrY5kCL4nVhYHmBfeiUGKbUS6jwrc+lulCs4ylSgkW4INjuTt9aotF5dNyAAep/LlTAxsjRr9lbhcZ7tem/ryWum/7s7XN7c+e34VawQU4hQbFtJ59+ldP4F+F+DOEjmxIMjSi9tRAX2tzpW+IHAkODxaGMsInBa19wRvYelSx+08PNM7DtJsXrW9KR90SqGboogbX22BHX0/8AFC4SfLpPlsLEcqzERrKhBuCPl3J++9OGB4MwyxiN1ZmsCzaiDci9lA2tv1pjpWQMp5KU6LOBrSUMGV1y6N2vtbnb/TW+YGwjEhHz7BudvXqKzNOHlw2KlQMbR20nqbjraooMmGIxEMeq3isFvcnn71QCw0+9Kv5LMhB7lbGq13Nh68rflQ3CgafJz1G/e3SumxcFYKQeCYWH8PiByWvyva+n8K5rJlAhkdSdRV2Tntsee1T4bFRzZg27CASNeaaiXD0kX2yPxLcjbV0a3lv/AOaZ52KpKcTcR6TfUevTSOv0pLy3I0mmCklQFLtbnYdqOZjkscsTAawyrdSWJG3e/U+lBiGxmRtuPDw1VDdKQzKv3alPl3vbv61DiCpmcrpLBR9/W3c01cO8K4eOGPxEMrTIHJ1FQoPICx3PvS3xZw/HhMWVjLadKuLncaum1HFPG+ZzATevjqlGdptvFUcQbxnxf/aTz9qOwo3l0X8PSLW5WtvelvFJ4m5uCOW9E0waqujzWG19R/AcrU+VooaqvC4psN3x80Y8OD/9dZQf+7yfzNWUjo2/mKu/yw/Iq2TY2VVsUV47+XWSLH0tvURTEz4oKq3lOyqOVv6VPhsQkiKAwVkFiG/MVf4c4khgxoZ7mMoYyw5i9t6oeXNzuayzR9eK5TQCRZUvEPDGKhw2somnm+k3K++/5VJkEOLeFWECOQPIWJDEDlsDv9aY+KuJ8OmCkRZFkaQaVVe3Mk1BknEUBw4YOqaVAYH5gQOnf6VyxPO7D25mt8irWsjLtTw2SJFFiTiX1L+0v5w2w+tSZxgZhoFlIZttPftRMcSRy4iUE6VksFY+mwv6GpcfmccDxgsHIe7BNwBa179+tdLpJA8dXWtvBJyto0dOapNkM4QmyeJvdQd/ztejnwz4kx0JdIovGiv5gxsFPp2PpUMeLhjXxDKrLzFvmPa450Q4A4nhsY3Ko2ost9gbk8z3FRYlzn4d4czMPX7LYmMc7U19VS4yzPMcTjotcQV9xEi7gg8/epuJeFMwhwzOcOqqReQoxJH0v+VMS/EHCR5nHqsVVChcC4Uk8x6dKauOOOMLDgpSJUkaRSiqjAm7C29uVudcx2LxEToY2QCjXPn6OqGWKLOdVy7hWTH/AGdNOGSVLnwzIwU/mCR70LwmFx8+NkXwtUh/eK2ygdLnoLdabsixseIghdZo0EahHV2AKkdQCfN32q5w9xphZMXiYw4UyFdEjbK2lQCCeg2vVjsRIwyObEL7jpr6OiW6g2x/aSONMjxkGhZIgsd/KUNwT95N6kPAOPMWrwl1EX06hqIt2v8AhT5x3xxBBHFECkrNIrtoNwqqQeY67VNHneHQfavtEZQ3Yb+ffe2m9xSmY/FCFjujAu+B1/tY0NcRf9IZ8Mc2zP7OIhhleFLhXk2I9B3F6U+Pswx7Y8HERBHAsiDddPpXTfhzx7hZcP4RkWN47k6yACGYkWJ96SfibxhBicYkaNdIwVLjudtu4pWEfIfaD7gA3s6+fijIGXdJuPaURm0aqD8xBuR+NOWQY7FmBHOFSRgtkZn0lrcrrfelGeVYlY3BJ5AG4PvTjgswhnRZzKsaIBqUnzAqByHM/Supi9Yx1bF76+Xis+HbySNLjsQ+JkaRCXY+dSLW/pWT4uZHjKLoKNdLbm/61exuepPip33AkI039O9SwZxFFiIC/mCNdrdBty9assgDqcNvDb6IKs0SnOXinHJC0iYBVmK3Z9V7bcwl9j1rnOWrO4YlNakkm5tuedu5rq+J4jggjMhkRhbYKQS178+v30gZZjUlQaWCst7qxsNzzHSuZgnkMeRHWo119aLeia0WBqhceIxEOJQhPN0XmCD370VzXOphC4WBUDCzENci/O2+wrTGZpEs6rq5KVLL0JtyNaYuZYonJdSWBACm9796uPWLS5mvjzRBvb9kW4Y4slXDIsuGEypcRsW0nvbnuKEzJj8yxr2i1SEAFR8qqOW/Yd6sZdi45YFGtV0jSytb71ps+FnF2FixE0TsBr0hJDsDpuCLnkKknccOJJoo7cO/n6Oizooxr6KTeK+CMbg01SRfsza7Kb2PY9rUPGbMUBMYLAcyfxrsnxT41w0eCeEMsrzKVAQg25bntXDxYgMGFuo6imezcRLioA+dlG9N9UuRoaaCsf2xNWVF9pXvWV08jOSGlZw0IVVtbfcm1/pTFwJlcT44lkV2WIuqNyLC3T9KT8HrUfPpB5VLhoZjOGSQhuYcEiwHtSZoi9rmh1WN0/PY0C6vxTg45MBiNSJ5V1KdAUhgR1AH3elc2ghCgLYbDbbn63qznub4vEQ2kxJkQWOmwW/3AX+tXMr4Ml8JA+I8MuLhdJbTflc9L1Bh4/dYqkfue3kiyOkd1QqGUYKPxZCACwAsO1+dS8Q4YGJCVGz2BAAO+/51LkXw/wAU+LdA4jEW7S9LHl737Vd484HxUKxSNN4yuwRRbSQTy2/WmmeL3hrekFn+FjmHKdEtiPmCB2IsOVXsjwiLHqAUsWO5F7Woofh5ivDYCdDIBvGOtuY18r+lUuDeFp5FaTxfBjvbcatR9B6d6N88To3EPGiU4Fu60xmAjM8Z0LcqxK8gSP8Ad6haMOrhwukKTewFj/vapOJeGsRDPGfFEniXKOPLa3PbpVTHwTNG15Q4G5ULbb36+1GzK5rSHX581lE6r1FCBAqi1gb2Buff8KiaBVeQ6RzH0vuabeGPhfi5cOrnELCHF1Rl1G3f0oXgPh5i/tU0bOqCH95IdxvuNut+1KGLw+Z46Qab78/W1ptFupCF4fApJNCHtpaVVJ7gkV9FxcPYfR4Zw8Wi2n5By97VwfivgLEwCKRZBNG50hlBXSxO1weXvTHCuZrCYBmG4WxW1yNvl1/rXL9pRjFsjfHMABfP6cu1bZHBLS4NIiwRQLu/mIBsAxAAv6VrDl0bYpDoW5Qtp6MQDQbAzTRE+e25BBGq56/81HomfEAiTz2uGvaw/T2rt9C7XrcN0JfmFAJpzLDo8EmpFFhcEAAg/wC9qUhCtraRyopmy4h4t5vEUc1C2/5rSHImsA0wD2+XSTY9BcbCshqNmruPalFjkd4Hy6NIsRPpV3jKqNQvpv1tR9sqixj4fxlQHxQNWkAOOq+WwNInD8GKinco/h6P3hO4I9V5NVziefFu0bmbUNXkCDSFO3IDkfWpJoHPntslE7HlpsmUSPDZd4bh7DPGY2giKnbToA297XrgsmGSFnRLFQ7DXa+wPIUWl44zCWEwjEDVaxYCzEdtX60rZXDMF1B9Kkm1xquRz2/WpfZuAlw4f0r7utNfNBFbNSrE+DQyqdIuVJsep6bVFMA8bagPKD0AselZHk+ImxCKjambcNysBzv2AoznHCEngsUxMcxRdTIo0kgcz/qtXWMjGFrXOQSTNDq2T9wZlUEODw+lEJlXWzsoYkn+HcbWpF+I+TQw45xFGFXQraR0J5kVFwxneMwsQCzBEa5VGXVb/UO1B5sLiZsQ7PJdj5mdjzB/3yqHDYV8WJfK6TTXnz+myflcRVKnNHqUk9LWNbEL8ukbbbdalzXLZAAQ2teWwtv7U1YT4bYgxAtKiSFQQlrkC2wJGw+tdCTERRNBe4C0LonE0lr7Anason/cDHfy/wD3/wDNZQ+8wfqjzW+7yckBw8wYAH+HsL7VJBmoWXZTotpIHP1tVnCoNC6OXM2537GiORJF9sXxNOrR15aul+l6ZI9oDiRzWQjM8NVTMcUqRG2oluV1It1686bMr4twzxI8jMjgAOoQm+kdCNt6ziIg4OTWAANlJABJv0+lA4IrqugeTSLW5etz3rm9TER9YEUef2XRczoXdU6FG+GPidGuMm8VSsEoAFhcjSLKSBz2q18QfiLh5Fw64fU5SQSMWUgbbWse4pVy5I2eXw9OoEcrcutvrUfEkYEcerbzbA2vbr9KwYLDHEtflNgbeH8LkvxLxKWfNOknG+CWJ5llJYg6YtJ1aiOp5WHegfA/GEYi8CbUpQlkdVLXvzBA973qlHFH4TGw9eXKmngGCH7GphVS5Y+KQAW5+XbmBap5Y4IYHdUmyPDfsVJjzijsl/i/i6J8TCqBjHECLldJJbmbHfahONxkccbEFiWFlGkj7703cXQQjG4fUEEmhrggc/4dX05UEnVjDMZxZNPUAea+1qpw7mCNmVpqvPXuXg3L1U88IfEvBvhY1mfw5IkAYaTYheVvX0oBhPiZh5MXiQ+qOKYgo9rlSo03I7G1LeBiUJHpsVIFtgd+t9u9CsRGqySaQL3Gw7dbfWlR+zcNnkIB1+WvdzXnOdQs7J14w+IEKRxQYdjNZw8j2sNiCAt/bnUycUYRA0od7Ealj0G9+e7crXpCeKPXFrsF1gEHby3F7+lPaoxc3UBN99I0hPTuLVsuFhhY1gB4k67/ACS85FWkCHFCUsbEG5OwJ5knpyrMHmCLN5r6bab9vW1HsviUJeK25Nyu/wDEbewtWzYeP7WLAeL4d7G1tW/Tqe1dDpm24VpSNrADY3VHHY8Rx3BJY20+UgfW9TYXMImXXr0jmwsb37DvRLHxn7PKZQdNv4gB5vTbnQiKI7aVFtrG21rC+9KaWuZtxWPftpotcBxDGZJQ4KrIQQediO4HOszrOI10IjF7NqY2I+69eZeE8WQpYm47cutqmzSKM+HrtfVttb/kUymCQaH0EoydauKox4xEBfUT2Gk7/Wo8DmSMgVjoZSbbEgg1cjZmbSwBU8xYAAUF0C3l5XN7bn09qe0Nda1x0TBlHFEUGKVjdo9JRjbo1rkfdR7NOKMHFBIYn8SV0KJpUiwPVr9RSFpBYXG9tv0rbExWDBgAR+fpSn4OJ7wTf8qOSFrnB6KZfmEbqoZwhUWNwTsO1b4fPYmkdSdKtYK1u3f0NDsMmyaeo/HrUqRhXewGoAbfnRujZZ9cVf05A27+1Ws0zhUUKpDkkE7bC29dFg49wTx+MZGU6RqTSb3t0Pa9cwxMY0ecAeYWvsfWmRFsbKBpt5bAadP61Di8NFI1ua9L+iKOTpBZGiL/AOL6f9E1lBvBw/8AKv4f0rKn90wn6Z81XmfzRzgP4SmbD+PNK8fiboqW+XoT70LxvwpdMxEHiHwipk8TrYWv7kXFEvh/8VXgg8GaF5Vj2Vk6DoDQXMPidiGzL7R4ZAA0CEn+E8/qaFg9pnEy2Rlo1t4V91H1AAjHFfAMf2RpI5pWaFb2kNww5bduYpg4d+C0P2VPHmmEjrdlRgFW/Tkb0q8R/EcNhXihw7oZAA7Ob6epA2px4Z+KjNhEMuEmeRVAuvJ7deW1BXtAYegQDfGtkwEvcuYcXcGtl2N8MSErbUj9SO1BpMHJPIguzMxC7+tGOJuIsRmOOZzEQbaVjG5UD9e5ofj4Z8M0baCLMCG5gntf9K7rHPpuYjPSnLBd0m5OAYLmL7TJf5dVvLq6i3a/W9S8CfD2Ua5ZJ2gXWY10fxEEgn2uKJwZnN4X2n+zpy9r2v5b2vqAty60F4N+JDKskWJR3QsXDJzQk3P41w3PxkkLww3tfwk9tfdMZebXwVjNfhPI+YxxCcssoLmRhuoBsfxo1xh8IbYRnixEjvEuoq5FiAN+XKlzMPinN9vilihKpGCioebqTvf1J3o1xz8UZZsI0cWFlh1gB3Y8u4G3Xlf1rxb7SzQix27c/wCOSLq0dFz3LojHH+8YaxuF6A+4/KqsWW6ZGOvYcj1PWr+U4eWSNWMLMByN7BrdOW56VTXFuZXDRkXPyjYr0ruAuzOrx2WOGg+S0nysyFdDFiSFN+lzYUz/ANkroMHjSm22oHy37Wte16W8VmDR6QikWYG53uR2pljzghDL9lk1Ecr+X3tbv0pE/SU2vDZEyMvvIL57qDhvhwopd5GXXcKqEbgEi5JvQbP8jaGYFXJD7hjz/wCaIZNxaFXTNGx03sybEXubffQ/Oc6bEzjTGQoGlUG59/etjE4mJdt4IXluWge5VMwxcki2aRmA5A1th42C6NZG3TpetMXhnVLlDbvfl7+tWcNrddXhk+xtf2FVHRulV4JNO8UPggZXJ1EaTzFTzQPK6+YsTtv0qKN2eQgqSTzA51K8skLqdBUg383WjN32oQNReyNyZYzpoE5JA7fh3oTleTFwSW09B6250XlzFkUsuHkBtffkPw5UJyrNioIZSRcnbpepWdLkdX0T5svBQ4vKSsunVcWvesxGCBUnWSR0PapJ8wczA+GdxYKRzBrbGsyobRkX5k729PSngv6tpOilwGCCIpaRlL7gAch3NUp8A0cpGu9t9QotlCyTRq3gSOI/LqQbHsDQ+RpJZynhNqOwQDfblQNc7O6z37LDoLKrYmJnI8xYk2+/lXQIOC0WLwGxTiTTvYeVW/l9e3OkvH5diMOFZ4nTzAhmG23IV0WDMJJohiPsOI1FQWC/Kxt8w25HnUWOkflaYzp4b8N0yBzSNErf4b4r0/39ayiv9/sX/wCnb8f6V7SOmx3Z8lVlhS/lLB41CDcXDC9vqarYjHIcQNxfTpLdL0Miw+m173bcb22qfDZWryDotrke3aumY2tcXEqXPplVmc6EbURvsN733vXRcqzKN41kDoE0jbVbTYbi1c8xmBjMWy2Ki4N7/fUceHjUFNJPc369akxGHbOwCzaZFIGWNwmXC5vDLicQqEKz2KuTbVbmL+vP6VLmOPjgbDiUK4EyuU1XFuW/bvSYuWBXa5Nl5d7nlUqZYsskajbUwUkm/r+VGcLHYNmq+nNE6bO7bUr6anz/AA6QmYyoYwOYItt0FfOOKxiTSyvHYBpWYA7XDEkfdTLHkcDXjEbad1HmN/Q0iSYLw3ZeeliL9Njaud7IwMWHz5XEk1vyRmTJ1qtMGSYxExKhioYoRqbkp9/bb60Rx7rDE7O2zLpsTfVft6X3vSvleVrJL5vlA1Gxvf2otjspjeF2tp0i4N+Xoa6ErGCQWeVoemza13IngnWVI3RltpA06raCosbjpfnQPGYlHxEmlgeW5OxsLfWnDKOFMPHBGGjEjsodiTz1C9h9DSjxBkceHxUiKNhbSCb2uL7/AH0rDyROkc1pPZ5pbnWFXkxCoyarHzAkfXnTw2NQJ4hddNud/wBK53isIDpIFvNY+tbrGp2tt6mqJsM2UDXZX4H2icI0jLdqBiGJI/mP41Yy+ZfEK3FypAJ6UVynI4gisw1s/S9rC9G+FuB4Jsa2sExRx+IY77k8gL9RcXrZcVExrs10AoSw5s3Hl3pdxbBIzqt2/wC7/wAVvDGGs4YaLA3vyt+W9dJ4s4GwcmEleOFYnjTUCvLboe9c8w+WxDShS4sL77m4B2qPDYyLERlzbu9VpGg5KPCYhJJJfDI1Ei1+ZHW1ZPiVRovEO4e9udhV3IuF4l8WSUFwjaUANt+e/wB9ZxHkEBjjljUpZtLi9wfbsaf0sXS5bPoLNWm+KsIfDvIzeQXub/MD0FLWClUi4ANmN1+u1bLhle62IHTfl/WiOT5HEsSvIpdnvYXsABTAGxNJJS3PD9tgqMOIXxtJYAkEA9FJ9a2xdkR9RG4IAHWts4yJFlUrcIw1W51BjsvTQSAQVFxvf6GmAsdlIKXlpPWS4kTYeDwWVQigOL20kcye969yzOoJcXiAHXxGVQr7C9rhgD60i4LBhUGxJIud7c+QraDKowWkN9IICrfqfXtUTsHHb+sddvP5rJ4RNGWXvunni/NY4IPDl8zuwIW99IBFya6Rg83haP7QsqeBpvquNhblboelfP8AmOBWRWcDS687m4I9KoawPJvp5W1Hn7VLJ7Ijnia3MQQTfjSHBwDDMy3a7v8A4m5Z3P8A8RWVxD+y/wDUKys/wGF/M5X9P2Jm4S+GGLxkPiBkjjJ8pbcn6dqEZ5w5i8Diwj21WupB8pH++ddR+HfxOwn2VYp5FgeIBfNyYDqD370mfEbjuHF4tVjOqGMFdY63tcjuKLD4nHPxj45I+prw8teNpLmsrqlLGZSP4XlCD+fTz/4qPCYmQqLhC1vKTzHv3rbHYlVRgGDahYW7evrWmFnBW5Ntt9u1dgDqbLGA3qo8pw0zyMBY/wA+o7ffU+cYSaPQwK6b+XQevr61YyXO49UkbjSshBDdiOV/Srmf5xFH4axsJGDa2sPL7Cgc+QTAZfVLzmgajZXTmuM8MgCHxdO5Hz2tvt/NSlgcFK+rla++s9aZEziAAyiUW5hLea/9KEYDNFcFXIU6id+RvvvQQhzA7K2vBCHF+jlJk2R4uTFpHDbxD8pv5bdd+1NnF/AeOhwrOfCKKAZAmx6feBQ3hTjWPBY1XPnj06GIHK5vdfrT9x/8TcKcC6QSh5JVsAByva9+21c3Fz4xuKibHHbTWtduvdSaA2kk8LY3GjDoLQFd/C8X5h6j0pZxTYozyGbd7+fXy9KacmzvDyxIzyCIxqAyn/T/AC9ybUtYvPUmnkb5dR8p9tt/pVsAd0rzkA8O1EQMu/d2qhioJWZAANzZQnUn9abj8OMToYCWHxwLmMHf1F+/pS//AG0sM0TrZjG4c9tugro44swSXxQnvcEiK3n1HofS/Wgxk2IYG9G35XryQsaw7pEyKPFBLGNGUGw18wRztUUGbYyDHeIpCyKD/wBmnt6ijXD3EsbqQSEcE31XIIZidux3oFmmdo2KbT8mnRf9fvpjM75HtcwbLxcCKvRGuKeOsZPAYx4aJt4gj5sf6elBMJjpQliI9dhpY8x/5qtjMUiKbNqJ5DpW8OKjYay1rDdev0pkcDI48rGUEJceCkyHN8RDJJ8rBreIr8j2+vrUmcY/EYqSNEAA1WRE5A+vr60Ow+YKzMG21G4P9aJ5fxKuFxEciAOB823fnb19aY9hD87WdavotFVqUZxXAeMEN1MJexuqHzcuh6mg+QSYhY9whjBIAkNt+tv1roeI49wSQeIsuokeWMDzX/1DoPWuf4HMopogrOsboT85spBP51zsNLiJGO6Vml8u9ec0AabqpmKYo4ldWkk/Lp+S3p6VpmeHlEZsU0j5tP8AvcVbx+exCZFU6kVdLMO556fSvMwxsaRtpOosLWA2se/ar2l4y9X5LKB1VTLTJoUFUIPy6jv/AMVphcXMkjhgpB+ZW5ehFTQYlHVDqC6RYgnt22qq+YIzv0U8j7flTRZJ6qw7etVJmmJdlCooVSd9PU9L0YTgjEFRdoVl0ghb+a1uptsfSgbZgsZUghiHDWtcbd6fUz/CN+3OIRQ3mKfx6uwHa9S4h8sTR0Y58LWNN7pP/uvjP+k9ZTL/AInD+Q/fWUHT439MKvJh/wAyTsNEFXaxJFySPwq5lOXocQxZQdKawnc7dO1S4LINKDXKVLebSovYdzvtWmFyGQYsjxbBV1+J109Pr6VU6VpzAOUbYHsdmP8ASI5nh1eBtSLcWswFrb96LQYUIREqKFUAW031A8zfreg+fYV3w7FZmOk7qVCg+vOtcJjpo41i8ZhYWuFvpv0veoiwvj0dxOmqfY5+KsjJ4Y58QUUMyEBVO4W+5NvTlQ/iPDKYkcrZy1r2tcWJ+tGfh98P5sXPLIZzGsbaSwFyxP6Ve+Ifw5lhMGnEGRXfQFYW0nntbpagGLhZiWwmTrePL0UDmOdqPJc3WC4N7DapIorKpAG/WmyTgNDdVxLM1j/D5SR0veguA4eIXVIxUEkAAXJtsTboK6TcVG8Eh37oXYeRo1Vzg7LI5J3Z0DaE1Kh5E3tv3G96Z+IMphfCyOyqNCjSyi1jcfeKV8tyKVcWPDm0gLr8TsPUe+1qLcUYWaXDOROzKhBKadII5X2O+9c+frYhpD9NOfrVPY1zW+tUwZNksSwoixqVZQSSLliRc70qY/K4op5tCCwYCx307XNvrtU2WTTQRrF9ofdQTZQwQMARYk3B3pcnWWGZz4hYg7kb6r7717Dwv6R5L7vv11SJyXsIH9Iji8Cj+GXADF+XK4tUjR31AovI7ae35UGkWTESp5ySTa/brRpoHdWVJmvYi+m2q3O5vVT25aBd9kuFjgwarqfAfDGGhwkboquZVu7karnoo7WpJ+JGQQQY4GJFDNHraPoDvvbp7UB4Z4txeDQpHLZW/hYagLdrnahrtNNiGleQlvmLn16W/C1c/D4GaPFPlfJYN89f6Rg6q4cH4o0uFAJAD2tamTD5RGCIhChXYbi5PqT+tKmYQu0e0jbEXUi3PlReDGzqmjxvNptqC78u96qma4tGV37+aZmAqz9+xC8blsUU0ugAhWsLm9tq8iy5ZXXUAPw1W6VHlmTvd3d9IDWPUsfQdaurwzNPiI0ikJueZFtFuZNuVUOeG6F+w38EsDr3w5KxDCJDoZF08rWtYe/T3pejhCjkNybHnXR8x+H0jQv4OKLuFuRo06rcwCDc0lZZkelA0kmnVyQKGPuQeVIw2Jje1xa7w1TpjYFeaJcDZJFNiryKG0JqCH+I+3anvO8rg+zSvJGihFJuBuPT1rmmDyrEx4xPAfzEalfkAvW/tR3iuPFzYd2+0JKse8iILfW3WpMVEZMQxwkoac/Wqqw2Pihjy11v3V7Kssh8JNEaeYA7i5a/r+lKeb5VGmIfSBZbeW+wJ5/T0q1kP2iOIftggYeUEXIB6jtVDDZPOJ5BrGwuzHkQarhYY5Hkv/dDisWySMaUf2UUuWo9hspLBduW9dFh4VwqAweArBdi7fMx6m/8IrnucZbKEVgwZQbeUWselOWFzHG+Hp8aEShAN082w6t/NS8ZnexuR9b8+xQRvDtW/wBoh/hbhv8AV/8AKvaStWP/AJ3+81lI6DE/rqzpGfl/Ze5XxLHotLE5ZBa69QO9VMPxU32lnaPUrLo0Dt0+orzBIGA0tZRzA2/5q9wrioBjGuQrFbIx5av0PrXQc2Noe7LeiUZHOpp/ta5/nIWIpHFIpfmzjkOw/rVOLNvIHMbEjn2J704cZuqYRlkYEkiwJBN+4pTSNrghvJ0sentSsM9j4ry8fNNigDyRfgjXw8+JLYOWRXiMiStqOnmpt0FXeP8A4onEyQrFEyJEwe7jzMbdu1tqAZGysJVjID6r9iR6dvatOKHskYY+a5PfalnCYd2L6Qs6323pRGVwdlvxRVuO4VTXHC4k5gH5QaF5NmpmuGSRmFzqQX5nqKBAm125e/6U+8KKJMJGsBF1v4oB0te+1z1FMmjiw0ZLRud+Sf7y+TQ+SAtxOYsUP2JKAaCjXBbvf671a4k4pAhMUULoJANTvtaxvYf1opm86rikRnXxljsCTexJFrt303FVs78mFk8QjewFzck3HLt70lro3OjOTlxPmvZnV60QrB55GyB3hfWgF9IuGtyuf4aDvjmxMzHwySx2VBy6V07h7QYIzHpEekbXH/uuOu9UeFGhkfELCyrJ4lzaykr/AKT03rBi2szkMOnbtqhcxc7lleCRfKylTfzCxPejU2ZskWtcO4uNib6d/pTTxpPAr4UTFWbXfoSF5bntq6UTYlQ7SOChU9Rpt0sL9ulefjQ5jHlm/wA9UovMegXKsJiyw+UkjqPWsw2aaZCGQlSLFevp9avxDUo8Mi2/LbqbX+lSYR1+0EXHiaQAdufXfvaukXt10WstxUGY5mEXSiMCQPMwt/v3q1FmN4vE8J9uw8pPvVnHuqx/td11C4vc897U4xXKqVZfCsLbgLpt1FQyzNY0dXinOjBKQslz0uSjxF9TXBUXKk2HLrVz++L4XEIyQlVS4ZXuCwPP2p7+HksDxziAosnikt0Omwtb0vehvxnli8GFSVMwJ5WJttzNTDFRyYv3d0eh0+W9KUyEOy8uK9xvxdw0cTHDRyGUiw8SwVb8yLc7UlYDiKN0AljbUv8AEnUb7EdPelYU35Iq+EmgkD+O3Mn+lX+5QYVhyA6ne05tyk2tcFxeqYpXMZEYUx6eZseZ96IY/iLDQxOYS8kkilbMtlUHvvuaHZzp8RQLeJp/3v3obP8AuzqPTr3rRDHIWuojs5oJYRn1RbLs7iaNdetWVdJ0rcG3K3rVaHiBHlcNGdLWAtuRblt1q1gDaNPD+Ww5G1z1vTJwJFEZcQV0/aBbTe2y76ivre29JmfHE178pPj2rTGHggpUzrOwqhEV9yCSw08ugH60ajz7DlPFJcX30hd7n17Xo78QBH9kTxyGfxRp3BYDrv0FSKh3Hl8K2w206bbfhUZxEb4Wuync8d9uxbFCGtCT/wC/bf8ATFZRLw8D2WsqrND+mVX7u78yRR+prVOY96ysrtcSoW/EERzn5l9h+VaQ/wCXb6VlZU7PwmquP439yjyn96tb53+8+lZWVv8A9x3KH/ZUjyo9wh+8f2rKyvYv8BybD8aHYz/MN/3f0q3xD/B7VlZSx8cfciHwlTZb/lm/31qvwt/mB7H9ayspR+CVbL/qouIP3zUSx/8AlVrysrT8EakcheW8m/30qtB+9+tZWVVxcqRwVnNvmFFoP8ofYfma8rKmm+Bvei4lecB/5oex/WqfFn+Yf/uNe1lY3/3j/wAQpuKDCjOQfxVlZVeJ/DKow34gVLEfvz71tmPT2FeVlA3dvctfxV/Jv3Z+tbcLf5oVlZU0vwSdy1u4Vnjv9+Parsn+TH/aKysqcfgRJkf+yU6ysrK6Sx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nchu.edu.tw/~ibms/ibms1/JJW/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Hybrid Capture Assay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609600"/>
            <a:ext cx="3657600" cy="46481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Release target nucleic acid from samples using an alkaline agent</a:t>
            </a:r>
          </a:p>
          <a:p>
            <a:pPr lvl="1"/>
            <a:r>
              <a:rPr lang="en-US" dirty="0" smtClean="0">
                <a:effectLst/>
              </a:rPr>
              <a:t>Denature DNA and destroys RNA</a:t>
            </a:r>
          </a:p>
          <a:p>
            <a:r>
              <a:rPr lang="en-US" dirty="0" smtClean="0">
                <a:effectLst/>
              </a:rPr>
              <a:t>RNA probe added to sample binds target DNA if present</a:t>
            </a:r>
          </a:p>
          <a:p>
            <a:r>
              <a:rPr lang="en-US" dirty="0" smtClean="0">
                <a:effectLst/>
              </a:rPr>
              <a:t>RNA-DNA hybrid captured by antibodies linked to a solid support (</a:t>
            </a:r>
            <a:r>
              <a:rPr lang="en-US" dirty="0" err="1" smtClean="0">
                <a:effectLst/>
              </a:rPr>
              <a:t>microtiter</a:t>
            </a:r>
            <a:r>
              <a:rPr lang="en-US" dirty="0" smtClean="0">
                <a:effectLst/>
              </a:rPr>
              <a:t> well)</a:t>
            </a:r>
          </a:p>
          <a:p>
            <a:r>
              <a:rPr lang="en-US" dirty="0" smtClean="0">
                <a:effectLst/>
              </a:rPr>
              <a:t>Antibodies conjugated to AP bind to hybrids</a:t>
            </a:r>
          </a:p>
          <a:p>
            <a:pPr lvl="1"/>
            <a:r>
              <a:rPr lang="en-US" dirty="0" smtClean="0">
                <a:effectLst/>
              </a:rPr>
              <a:t>Substrate added and light emission is recorded via </a:t>
            </a:r>
            <a:r>
              <a:rPr lang="en-US" dirty="0" err="1" smtClean="0">
                <a:effectLst/>
              </a:rPr>
              <a:t>luminometer</a:t>
            </a:r>
            <a:endParaRPr lang="en-US" dirty="0" smtClean="0">
              <a:effectLst/>
            </a:endParaRPr>
          </a:p>
        </p:txBody>
      </p:sp>
      <p:pic>
        <p:nvPicPr>
          <p:cNvPr id="5" name="Content Placeholder 4" descr="011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3446"/>
            <a:ext cx="4114800" cy="33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0"/>
            <a:ext cx="8534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000" dirty="0" err="1" smtClean="0">
                <a:effectLst/>
              </a:rPr>
              <a:t>Nonamplified</a:t>
            </a:r>
            <a:r>
              <a:rPr lang="en-US" sz="4000" dirty="0" smtClean="0">
                <a:effectLst/>
              </a:rPr>
              <a:t> Organism Typing Methods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7543800" cy="4800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/>
              </a:rPr>
              <a:t>Southern blotting</a:t>
            </a:r>
          </a:p>
          <a:p>
            <a:pPr lvl="1"/>
            <a:r>
              <a:rPr lang="en-US" dirty="0" smtClean="0">
                <a:effectLst/>
              </a:rPr>
              <a:t>Detecting </a:t>
            </a:r>
            <a:r>
              <a:rPr lang="en-US" dirty="0" err="1" smtClean="0">
                <a:effectLst/>
              </a:rPr>
              <a:t>rRNA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Restriction Fragment length polymorphisms </a:t>
            </a:r>
            <a:r>
              <a:rPr lang="en-US" dirty="0" smtClean="0">
                <a:effectLst/>
              </a:rPr>
              <a:t>(RFLPs)</a:t>
            </a:r>
          </a:p>
          <a:p>
            <a:pPr lvl="2"/>
            <a:r>
              <a:rPr lang="en-US" b="1" dirty="0" err="1" smtClean="0">
                <a:effectLst/>
              </a:rPr>
              <a:t>Ribotyping</a:t>
            </a:r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Restriction Enzyme </a:t>
            </a:r>
            <a:r>
              <a:rPr lang="en-US" b="1" dirty="0"/>
              <a:t>A</a:t>
            </a:r>
            <a:r>
              <a:rPr lang="en-US" b="1" dirty="0" smtClean="0">
                <a:effectLst/>
              </a:rPr>
              <a:t>nalysis </a:t>
            </a:r>
            <a:r>
              <a:rPr lang="en-US" dirty="0" smtClean="0">
                <a:effectLst/>
              </a:rPr>
              <a:t>of chromosomal DNA</a:t>
            </a:r>
          </a:p>
          <a:p>
            <a:pPr lvl="1"/>
            <a:r>
              <a:rPr lang="en-US" dirty="0" smtClean="0">
                <a:effectLst/>
              </a:rPr>
              <a:t>Similar to </a:t>
            </a:r>
            <a:r>
              <a:rPr lang="en-US" dirty="0" err="1" smtClean="0">
                <a:effectLst/>
              </a:rPr>
              <a:t>ribotyping</a:t>
            </a:r>
            <a:r>
              <a:rPr lang="en-US" dirty="0" smtClean="0">
                <a:effectLst/>
              </a:rPr>
              <a:t> only using chromosomal DNA</a:t>
            </a:r>
          </a:p>
          <a:p>
            <a:r>
              <a:rPr lang="en-US" b="1" dirty="0" smtClean="0">
                <a:effectLst/>
              </a:rPr>
              <a:t>Plasmid profile analysis</a:t>
            </a:r>
          </a:p>
          <a:p>
            <a:pPr lvl="1"/>
            <a:r>
              <a:rPr lang="en-US" dirty="0" smtClean="0">
                <a:effectLst/>
              </a:rPr>
              <a:t>Determines plasmids present</a:t>
            </a:r>
          </a:p>
          <a:p>
            <a:r>
              <a:rPr lang="en-US" b="1" dirty="0"/>
              <a:t>Pulsed field gel electrophoresis (PFGE)</a:t>
            </a:r>
          </a:p>
          <a:p>
            <a:pPr lvl="1"/>
            <a:r>
              <a:rPr lang="en-US" dirty="0"/>
              <a:t>Enzymes cut chromosomal DNA into large fragments</a:t>
            </a:r>
          </a:p>
          <a:p>
            <a:pPr lvl="1"/>
            <a:r>
              <a:rPr lang="en-US" dirty="0"/>
              <a:t>Run on a low-percentage, low-melt </a:t>
            </a:r>
            <a:r>
              <a:rPr lang="en-US" dirty="0" err="1"/>
              <a:t>agarose</a:t>
            </a:r>
            <a:r>
              <a:rPr lang="en-US" dirty="0"/>
              <a:t> gel</a:t>
            </a:r>
          </a:p>
          <a:p>
            <a:pPr lvl="2"/>
            <a:r>
              <a:rPr lang="en-US" dirty="0"/>
              <a:t>Pulsed electric field that periodically changes direction</a:t>
            </a:r>
          </a:p>
          <a:p>
            <a:r>
              <a:rPr lang="en-US" b="1" dirty="0" err="1"/>
              <a:t>Multilocus</a:t>
            </a:r>
            <a:r>
              <a:rPr lang="en-US" b="1" dirty="0"/>
              <a:t> enzyme electrophoresis (MLEE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Uses proteins to compare strains</a:t>
            </a:r>
          </a:p>
          <a:p>
            <a:pPr lvl="2"/>
            <a:r>
              <a:rPr lang="en-US" dirty="0"/>
              <a:t>Separate proteins using electrophoresis</a:t>
            </a:r>
          </a:p>
          <a:p>
            <a:pPr lvl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8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8229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Amplified Organism Typing Methods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/>
              </a:rPr>
              <a:t>Random amplified polymorphic DNA (RAPD)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Uses small random primers to amplify random DNA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If strains are the same that should show the same pattern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/>
              </a:rPr>
              <a:t>Repetitive palindromic </a:t>
            </a:r>
            <a:r>
              <a:rPr lang="en-US" b="1" dirty="0" err="1" smtClean="0">
                <a:effectLst/>
              </a:rPr>
              <a:t>extragenic</a:t>
            </a:r>
            <a:r>
              <a:rPr lang="en-US" b="1" dirty="0" smtClean="0">
                <a:effectLst/>
              </a:rPr>
              <a:t> elements PCR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Amplify DNA between palindromic repeats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/>
              </a:rPr>
              <a:t>If similar in size than likely the same strain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effectLst/>
              </a:rPr>
              <a:t>Multilocus</a:t>
            </a:r>
            <a:r>
              <a:rPr lang="en-US" b="1" dirty="0" smtClean="0">
                <a:effectLst/>
              </a:rPr>
              <a:t> sequence typing (MLST)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Target DNA sequence of housekeeping genes</a:t>
            </a:r>
          </a:p>
        </p:txBody>
      </p:sp>
    </p:spTree>
    <p:extLst>
      <p:ext uri="{BB962C8B-B14F-4D97-AF65-F5344CB8AC3E}">
        <p14:creationId xmlns:p14="http://schemas.microsoft.com/office/powerpoint/2010/main" val="23109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Sequencing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effectLst/>
              </a:rPr>
              <a:t>Determining the order of nucleotides in DNA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/>
              </a:rPr>
              <a:t>Sanger method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/>
              </a:rPr>
              <a:t>Chain termination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/>
              </a:rPr>
              <a:t>16SrRNA gene sequencing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/>
              </a:rPr>
              <a:t>Identify isolates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/>
              </a:rPr>
              <a:t>Determine relatedness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/>
              </a:rPr>
              <a:t>Chain termination method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/>
              </a:rPr>
              <a:t>Uses nucleotides that terminate the string with a fluorescent color</a:t>
            </a:r>
          </a:p>
          <a:p>
            <a:pPr lvl="3">
              <a:lnSpc>
                <a:spcPct val="80000"/>
              </a:lnSpc>
            </a:pPr>
            <a:r>
              <a:rPr lang="en-US" dirty="0" smtClean="0">
                <a:effectLst/>
              </a:rPr>
              <a:t>Fragments can be aligned by size and last fluorescent nucleotide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effectLst/>
              </a:rPr>
              <a:t>Dentograms</a:t>
            </a:r>
            <a:endParaRPr lang="en-US" dirty="0" smtClean="0"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ffectLst/>
              </a:rPr>
              <a:t>A rough prediction of similarity based on the comparison of sequence structure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/>
              </a:rPr>
              <a:t>Relatedness or likely organism</a:t>
            </a:r>
          </a:p>
        </p:txBody>
      </p:sp>
    </p:spTree>
    <p:extLst>
      <p:ext uri="{BB962C8B-B14F-4D97-AF65-F5344CB8AC3E}">
        <p14:creationId xmlns:p14="http://schemas.microsoft.com/office/powerpoint/2010/main" val="22688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579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THE COMBINATIONS &amp; POSSIBILITIES ARE ENDLESS!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GO FOR IT!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5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533400"/>
            <a:ext cx="7225816" cy="547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Audesirk</a:t>
            </a:r>
            <a:r>
              <a:rPr lang="en-US" dirty="0" smtClean="0"/>
              <a:t>, </a:t>
            </a:r>
            <a:r>
              <a:rPr lang="en-US" dirty="0" err="1" smtClean="0"/>
              <a:t>Audesirk</a:t>
            </a:r>
            <a:r>
              <a:rPr lang="en-US" dirty="0" smtClean="0"/>
              <a:t> and Byers, (2010), Biology:  Life on Earth with Physiology 9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err="1" smtClean="0"/>
              <a:t>Blaney</a:t>
            </a:r>
            <a:r>
              <a:rPr lang="en-US" dirty="0" smtClean="0"/>
              <a:t>, Kathy D and Howard, Paula R, (2009), Basic &amp; Applied Concepts of Immunohematology, 2</a:t>
            </a:r>
            <a:r>
              <a:rPr lang="en-US" baseline="30000" dirty="0" smtClean="0"/>
              <a:t>nd</a:t>
            </a:r>
            <a:r>
              <a:rPr lang="en-US" dirty="0" smtClean="0"/>
              <a:t> Ed..</a:t>
            </a:r>
          </a:p>
          <a:p>
            <a:r>
              <a:rPr lang="en-US" dirty="0" smtClean="0"/>
              <a:t>Kaplan, Lawrence A and </a:t>
            </a:r>
            <a:r>
              <a:rPr lang="en-US" dirty="0" err="1" smtClean="0"/>
              <a:t>Pesce</a:t>
            </a:r>
            <a:r>
              <a:rPr lang="en-US" dirty="0" smtClean="0"/>
              <a:t>, </a:t>
            </a:r>
            <a:r>
              <a:rPr lang="en-US" dirty="0" err="1" smtClean="0"/>
              <a:t>Amadeo</a:t>
            </a:r>
            <a:r>
              <a:rPr lang="en-US" dirty="0" smtClean="0"/>
              <a:t> J, (2010), Clinical Chemistry, 5</a:t>
            </a:r>
            <a:r>
              <a:rPr lang="en-US" baseline="30000" dirty="0" smtClean="0"/>
              <a:t>th</a:t>
            </a:r>
            <a:r>
              <a:rPr lang="en-US" dirty="0" smtClean="0"/>
              <a:t> Ed</a:t>
            </a:r>
          </a:p>
          <a:p>
            <a:r>
              <a:rPr lang="en-US" dirty="0" smtClean="0"/>
              <a:t>Turgeon, Mary Louise, (2009), Immunology and Serology in Laboratory Medicine, 4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Mahon, Lehman and </a:t>
            </a:r>
            <a:r>
              <a:rPr lang="en-US" dirty="0" err="1" smtClean="0"/>
              <a:t>Manuselis</a:t>
            </a:r>
            <a:r>
              <a:rPr lang="en-US" dirty="0" smtClean="0"/>
              <a:t>, (2009),Textbook of Diagnostic Microbiology, 4</a:t>
            </a:r>
            <a:r>
              <a:rPr lang="en-US" baseline="30000" dirty="0" smtClean="0"/>
              <a:t>th</a:t>
            </a:r>
            <a:r>
              <a:rPr lang="en-US" dirty="0" smtClean="0"/>
              <a:t> Ed</a:t>
            </a:r>
          </a:p>
          <a:p>
            <a:r>
              <a:rPr lang="en-US" dirty="0" smtClean="0"/>
              <a:t>Ammonium sulfate precipitate image retrieved January </a:t>
            </a:r>
            <a:r>
              <a:rPr lang="en-US" dirty="0"/>
              <a:t>2012 from http://www.public.asu.edu/~</a:t>
            </a:r>
            <a:r>
              <a:rPr lang="en-US" dirty="0" smtClean="0"/>
              <a:t>jpbirk/qual/qualanal/barium.html</a:t>
            </a:r>
          </a:p>
          <a:p>
            <a:r>
              <a:rPr lang="en-US" dirty="0" smtClean="0"/>
              <a:t>Clip Art retrieved January 2012 from world wide web</a:t>
            </a:r>
          </a:p>
          <a:p>
            <a:r>
              <a:rPr lang="en-US" dirty="0" smtClean="0"/>
              <a:t>Cloning protocol image retrieved January </a:t>
            </a:r>
            <a:r>
              <a:rPr lang="en-US" dirty="0"/>
              <a:t>2012 from http://www.epibio.com/newsletter/f1_2/f1_2ps.asp</a:t>
            </a:r>
            <a:endParaRPr lang="en-US" dirty="0" smtClean="0"/>
          </a:p>
          <a:p>
            <a:r>
              <a:rPr lang="en-US" dirty="0" smtClean="0"/>
              <a:t>Column Chromatography image retrieved January 2012 from</a:t>
            </a:r>
          </a:p>
          <a:p>
            <a:r>
              <a:rPr lang="en-US" dirty="0"/>
              <a:t>http://www.demochem.de/D-CC-e.htm</a:t>
            </a:r>
            <a:endParaRPr lang="en-US" dirty="0" smtClean="0"/>
          </a:p>
          <a:p>
            <a:r>
              <a:rPr lang="en-US" dirty="0" smtClean="0"/>
              <a:t>Density gradient centrifugation image </a:t>
            </a:r>
            <a:r>
              <a:rPr lang="en-US" dirty="0"/>
              <a:t>retrieved January 2012 from http://</a:t>
            </a:r>
            <a:r>
              <a:rPr lang="en-US" dirty="0" smtClean="0"/>
              <a:t>www.nsf.gov/news/newsletter/oct_06/index.jsp</a:t>
            </a:r>
          </a:p>
          <a:p>
            <a:r>
              <a:rPr lang="en-US" dirty="0" smtClean="0"/>
              <a:t>DNA elution image </a:t>
            </a:r>
            <a:r>
              <a:rPr lang="en-US" dirty="0"/>
              <a:t>retrieved January 2012 from http://www.ubi.ca/cart/index.php/cPath/27_45_49_98</a:t>
            </a:r>
            <a:endParaRPr lang="en-US" dirty="0" smtClean="0"/>
          </a:p>
          <a:p>
            <a:r>
              <a:rPr lang="en-US" dirty="0"/>
              <a:t>Far Western </a:t>
            </a:r>
            <a:r>
              <a:rPr lang="en-US" dirty="0" smtClean="0"/>
              <a:t>Dot Blot image </a:t>
            </a:r>
            <a:r>
              <a:rPr lang="en-US" dirty="0"/>
              <a:t>retrieved </a:t>
            </a:r>
            <a:r>
              <a:rPr lang="en-US" dirty="0" smtClean="0"/>
              <a:t>January </a:t>
            </a:r>
            <a:r>
              <a:rPr lang="en-US" dirty="0"/>
              <a:t>2012 from http://</a:t>
            </a:r>
            <a:r>
              <a:rPr lang="en-US" dirty="0" smtClean="0"/>
              <a:t>www.currentprotocols.com/protocol/ps1907</a:t>
            </a:r>
          </a:p>
          <a:p>
            <a:r>
              <a:rPr lang="en-US" dirty="0" smtClean="0"/>
              <a:t>Fireworks image retrieved January </a:t>
            </a:r>
            <a:r>
              <a:rPr lang="en-US" dirty="0"/>
              <a:t>2012 from http://www.whoguides.com/who-invented-fireworks</a:t>
            </a:r>
            <a:endParaRPr lang="en-US" dirty="0" smtClean="0"/>
          </a:p>
          <a:p>
            <a:r>
              <a:rPr lang="en-US" dirty="0" smtClean="0"/>
              <a:t>HPLC image </a:t>
            </a:r>
            <a:r>
              <a:rPr lang="en-US" dirty="0"/>
              <a:t>retrieved January 2012 from http://www.shimadzu.eu/products/chromato/hplc</a:t>
            </a:r>
            <a:r>
              <a:rPr lang="en-US" dirty="0" smtClean="0"/>
              <a:t>/</a:t>
            </a:r>
          </a:p>
          <a:p>
            <a:r>
              <a:rPr lang="en-US" dirty="0" smtClean="0"/>
              <a:t>In situ hybridization image retrieved January </a:t>
            </a:r>
            <a:r>
              <a:rPr lang="en-US" dirty="0"/>
              <a:t>2012 from http://www.biocompare.com/Articles/ApplicationNote/845/The-DIG-System-%E2%80%93-Nonradioactive-Automated-High-Throughput-In-Situ-Hybridization-A-Powerful-Tool-For-Functional-Genomics-Research.html</a:t>
            </a:r>
            <a:endParaRPr lang="en-US" dirty="0" smtClean="0"/>
          </a:p>
          <a:p>
            <a:r>
              <a:rPr lang="en-US" dirty="0"/>
              <a:t>Microarray image </a:t>
            </a:r>
            <a:r>
              <a:rPr lang="en-US" dirty="0" smtClean="0"/>
              <a:t>retrieved January  </a:t>
            </a:r>
            <a:r>
              <a:rPr lang="en-US" dirty="0"/>
              <a:t>2012 from http://</a:t>
            </a:r>
            <a:r>
              <a:rPr lang="en-US" dirty="0" smtClean="0"/>
              <a:t>dnadestiny.yolasite.com/microarrays.php</a:t>
            </a:r>
          </a:p>
          <a:p>
            <a:r>
              <a:rPr lang="en-US" dirty="0" smtClean="0"/>
              <a:t>Microarray protocol image retrieved January </a:t>
            </a:r>
            <a:r>
              <a:rPr lang="en-US" dirty="0"/>
              <a:t>2012 from http://www.accessexcellence.org/RC/VL/GG/microArray.php</a:t>
            </a:r>
          </a:p>
          <a:p>
            <a:r>
              <a:rPr lang="en-US" dirty="0"/>
              <a:t>Northern &amp; Southern Blot images from </a:t>
            </a:r>
            <a:r>
              <a:rPr lang="en-US" dirty="0" err="1"/>
              <a:t>Fidalgo</a:t>
            </a:r>
            <a:r>
              <a:rPr lang="en-US" dirty="0"/>
              <a:t> et al., Adaptive evolution by mutations in the FLO11 gene. PNAS 10:1073.</a:t>
            </a:r>
          </a:p>
          <a:p>
            <a:r>
              <a:rPr lang="en-US" dirty="0" smtClean="0"/>
              <a:t>PAGE setup image </a:t>
            </a:r>
            <a:r>
              <a:rPr lang="en-US" dirty="0"/>
              <a:t>retrieved January 2012 from http://</a:t>
            </a:r>
            <a:r>
              <a:rPr lang="en-US" dirty="0" smtClean="0"/>
              <a:t>biotech.matcmadison.edu/resources/proteins/labManual/chapter_5/procedure5_2.htm</a:t>
            </a:r>
          </a:p>
          <a:p>
            <a:r>
              <a:rPr lang="en-US" dirty="0" smtClean="0"/>
              <a:t>PCR </a:t>
            </a:r>
            <a:r>
              <a:rPr lang="en-US" dirty="0" err="1" smtClean="0"/>
              <a:t>Thermocycler</a:t>
            </a:r>
            <a:r>
              <a:rPr lang="en-US" dirty="0" smtClean="0"/>
              <a:t> image retrieved January </a:t>
            </a:r>
            <a:r>
              <a:rPr lang="en-US" dirty="0"/>
              <a:t>2012 from </a:t>
            </a:r>
            <a:r>
              <a:rPr lang="en-US" dirty="0" smtClean="0"/>
              <a:t> http</a:t>
            </a:r>
            <a:r>
              <a:rPr lang="en-US" dirty="0"/>
              <a:t>://www.unk.edu/academics/chemistry/equipment/Eppendorf_PCR_Thermocycler/</a:t>
            </a:r>
            <a:endParaRPr lang="en-US" dirty="0" smtClean="0"/>
          </a:p>
          <a:p>
            <a:r>
              <a:rPr lang="en-US" dirty="0" smtClean="0"/>
              <a:t>SDS-PAGE image retrieved January </a:t>
            </a:r>
            <a:r>
              <a:rPr lang="en-US" dirty="0"/>
              <a:t>2012 from http://www.personal.psu.edu/jms5704/blogs/simmons/technical-definition.html</a:t>
            </a:r>
            <a:endParaRPr lang="en-US" dirty="0" smtClean="0"/>
          </a:p>
          <a:p>
            <a:r>
              <a:rPr lang="en-US" dirty="0" smtClean="0"/>
              <a:t>Tissue grinder image retrieved January  </a:t>
            </a:r>
            <a:r>
              <a:rPr lang="en-US" dirty="0"/>
              <a:t>2012 from http://</a:t>
            </a:r>
            <a:r>
              <a:rPr lang="en-US" dirty="0" smtClean="0"/>
              <a:t>www.cardinal.com/us/en/distributedproducts/ASP/T4018-2.asp?cat=laboratory</a:t>
            </a:r>
          </a:p>
          <a:p>
            <a:r>
              <a:rPr lang="en-US" dirty="0" smtClean="0"/>
              <a:t>Two dimensional electrophoresis image retrieved January </a:t>
            </a:r>
            <a:r>
              <a:rPr lang="en-US" dirty="0"/>
              <a:t>2012 from http://cellbiosignal.jp/biochem/kamo/index.html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 Performance Liquid Chromatography (HPLC)</a:t>
            </a:r>
          </a:p>
          <a:p>
            <a:pPr lvl="1"/>
            <a:r>
              <a:rPr lang="en-US" dirty="0"/>
              <a:t>High pressure drives solutes through column</a:t>
            </a:r>
          </a:p>
          <a:p>
            <a:pPr lvl="1"/>
            <a:r>
              <a:rPr lang="en-US" dirty="0"/>
              <a:t>Elute with gradient of organic solvent</a:t>
            </a:r>
          </a:p>
          <a:p>
            <a:pPr lvl="1"/>
            <a:r>
              <a:rPr lang="en-US" dirty="0"/>
              <a:t>Improved resolution</a:t>
            </a:r>
          </a:p>
          <a:p>
            <a:pPr lvl="1"/>
            <a:r>
              <a:rPr lang="en-US" dirty="0"/>
              <a:t>Reverse phase HPLC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www.shimadzu.eu/images/hplc/hp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728136"/>
            <a:ext cx="3295650" cy="26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pic>
        <p:nvPicPr>
          <p:cNvPr id="9" name="Picture 2" descr="http://coursewareobjects.elsevier.com/objects/elr/Turgeon/immunology4e/IC/jpg/Chapter11/011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5460"/>
            <a:ext cx="365760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37393"/>
            <a:ext cx="3896097" cy="34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4025</TotalTime>
  <Words>2669</Words>
  <Application>Microsoft Office PowerPoint</Application>
  <PresentationFormat>On-screen Show (4:3)</PresentationFormat>
  <Paragraphs>535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NewsPrint</vt:lpstr>
      <vt:lpstr>Research Methods II   </vt:lpstr>
      <vt:lpstr>want to isolate a protein?</vt:lpstr>
      <vt:lpstr>Protein Purification</vt:lpstr>
      <vt:lpstr>Protein Solubilization/Extraction</vt:lpstr>
      <vt:lpstr>Precipitation &amp; Differential Solubilization</vt:lpstr>
      <vt:lpstr>Ultracentrifugation of Proteins</vt:lpstr>
      <vt:lpstr>Chromatography</vt:lpstr>
      <vt:lpstr>Chromatography</vt:lpstr>
      <vt:lpstr>Electrophoresis</vt:lpstr>
      <vt:lpstr>Electrophoresis</vt:lpstr>
      <vt:lpstr>Protein Characterization Electrophoresis</vt:lpstr>
      <vt:lpstr>The power of antibodies!</vt:lpstr>
      <vt:lpstr>Why Antibodies?</vt:lpstr>
      <vt:lpstr>Polyclonal or Monoclonal?</vt:lpstr>
      <vt:lpstr>Hybridoma Production</vt:lpstr>
      <vt:lpstr>Western Blot Protocol</vt:lpstr>
      <vt:lpstr>Western Blot Results</vt:lpstr>
      <vt:lpstr>Western Dot Blot Far Western Blot</vt:lpstr>
      <vt:lpstr>Agglutination Tests</vt:lpstr>
      <vt:lpstr>Latex Agglutination</vt:lpstr>
      <vt:lpstr>ELISA</vt:lpstr>
      <vt:lpstr>Chemiluminescent Label Adds Sensitivity</vt:lpstr>
      <vt:lpstr>Competetive Immunoassay Adds Sensitivity</vt:lpstr>
      <vt:lpstr>Fluorescent Staining</vt:lpstr>
      <vt:lpstr>Double Indirect Staining Detects Patient Antibody</vt:lpstr>
      <vt:lpstr>Always Moving Forward with New Technology: Magnetic Labeling</vt:lpstr>
      <vt:lpstr>Flow cytometry</vt:lpstr>
      <vt:lpstr>Cell Sorting of  Fluorescent Ab Labeled Cells</vt:lpstr>
      <vt:lpstr>Dot Plot of Flow Cytometry /Sorting</vt:lpstr>
      <vt:lpstr>Fluorescent Microsphere Based Assay ELISA + Flow Cytometry</vt:lpstr>
      <vt:lpstr>Complement Fixation</vt:lpstr>
      <vt:lpstr>Nephelometry  Ag-Ab Detection via scattering</vt:lpstr>
      <vt:lpstr>PowerPoint Presentation</vt:lpstr>
      <vt:lpstr>Molecular genetics!</vt:lpstr>
      <vt:lpstr>DNA Molecule</vt:lpstr>
      <vt:lpstr>Central Dogma: DNAmRNAProtein</vt:lpstr>
      <vt:lpstr>DNA Replication</vt:lpstr>
      <vt:lpstr>Transcription</vt:lpstr>
      <vt:lpstr>Translation</vt:lpstr>
      <vt:lpstr>Central Dogma DNAmRNAProtein (cDNAmRNA via Reverse Transcriptase experimentally)</vt:lpstr>
      <vt:lpstr>Transformation</vt:lpstr>
      <vt:lpstr>The World of Modern Biotechnology</vt:lpstr>
      <vt:lpstr>Research Fields/Applications</vt:lpstr>
      <vt:lpstr>Biotechnology in Medicine</vt:lpstr>
      <vt:lpstr>Biotechnology Tools</vt:lpstr>
      <vt:lpstr>Restriction Digestion</vt:lpstr>
      <vt:lpstr>Agarose Gel Electrophoresis</vt:lpstr>
      <vt:lpstr>Cloning</vt:lpstr>
      <vt:lpstr>Nucleic Acid Hybridization Techniques</vt:lpstr>
      <vt:lpstr>Probe Selection &amp; Labeling</vt:lpstr>
      <vt:lpstr>Hybridization Formats </vt:lpstr>
      <vt:lpstr>Southern Blot Analysis</vt:lpstr>
      <vt:lpstr>Hybridization Reaction Variables</vt:lpstr>
      <vt:lpstr>Southern vs Northern</vt:lpstr>
      <vt:lpstr>In Situ Hybridization</vt:lpstr>
      <vt:lpstr>In-Solution Hybridization</vt:lpstr>
      <vt:lpstr>Polymerase Chain Reaction (PCR)</vt:lpstr>
      <vt:lpstr>Basic Steps of PCR</vt:lpstr>
      <vt:lpstr>PCR Mechanism</vt:lpstr>
      <vt:lpstr>Nested Primer PCR</vt:lpstr>
      <vt:lpstr>Multiplex PCR</vt:lpstr>
      <vt:lpstr>Real-Time PCR</vt:lpstr>
      <vt:lpstr>Molecular Beacon</vt:lpstr>
      <vt:lpstr>Scorpion Primer</vt:lpstr>
      <vt:lpstr>5’ Nuclease Assay</vt:lpstr>
      <vt:lpstr>Dual Probe FRET</vt:lpstr>
      <vt:lpstr>Reverse Transcriptase PCR (RT-PCR)</vt:lpstr>
      <vt:lpstr>Nucleic Acid SequenceBased Amplification (NASBA)</vt:lpstr>
      <vt:lpstr>Nucleic Acid SequenceBased Amplification (NASBA) (Cont’d)</vt:lpstr>
      <vt:lpstr>DNA Microarrays and Nanoarrays</vt:lpstr>
      <vt:lpstr>Gene Chip Probe Microarray</vt:lpstr>
      <vt:lpstr>Hybrid Capture Assay </vt:lpstr>
      <vt:lpstr>Nonamplified Organism Typing Methods</vt:lpstr>
      <vt:lpstr>Amplified Organism Typing Methods</vt:lpstr>
      <vt:lpstr>Sequencing</vt:lpstr>
      <vt:lpstr>THE COMBINATIONS &amp; POSSIBILITIES ARE ENDLESS!  GO FOR IT! 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128</cp:revision>
  <dcterms:created xsi:type="dcterms:W3CDTF">2012-01-23T01:10:51Z</dcterms:created>
  <dcterms:modified xsi:type="dcterms:W3CDTF">2012-02-06T04:09:07Z</dcterms:modified>
</cp:coreProperties>
</file>