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8"/>
  </p:notesMasterIdLst>
  <p:sldIdLst>
    <p:sldId id="256" r:id="rId2"/>
    <p:sldId id="257" r:id="rId3"/>
    <p:sldId id="259" r:id="rId4"/>
    <p:sldId id="285" r:id="rId5"/>
    <p:sldId id="260" r:id="rId6"/>
    <p:sldId id="261" r:id="rId7"/>
    <p:sldId id="265" r:id="rId8"/>
    <p:sldId id="266" r:id="rId9"/>
    <p:sldId id="267" r:id="rId10"/>
    <p:sldId id="268" r:id="rId11"/>
    <p:sldId id="269" r:id="rId12"/>
    <p:sldId id="270" r:id="rId13"/>
    <p:sldId id="271" r:id="rId14"/>
    <p:sldId id="272" r:id="rId15"/>
    <p:sldId id="273" r:id="rId16"/>
    <p:sldId id="274" r:id="rId17"/>
    <p:sldId id="262" r:id="rId18"/>
    <p:sldId id="275" r:id="rId19"/>
    <p:sldId id="276" r:id="rId20"/>
    <p:sldId id="263" r:id="rId21"/>
    <p:sldId id="277" r:id="rId22"/>
    <p:sldId id="278" r:id="rId23"/>
    <p:sldId id="279" r:id="rId24"/>
    <p:sldId id="280" r:id="rId25"/>
    <p:sldId id="281" r:id="rId26"/>
    <p:sldId id="282" r:id="rId27"/>
    <p:sldId id="283" r:id="rId28"/>
    <p:sldId id="264" r:id="rId29"/>
    <p:sldId id="284" r:id="rId30"/>
    <p:sldId id="286" r:id="rId31"/>
    <p:sldId id="287" r:id="rId32"/>
    <p:sldId id="288" r:id="rId33"/>
    <p:sldId id="289" r:id="rId34"/>
    <p:sldId id="293" r:id="rId35"/>
    <p:sldId id="294"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636ED8-0982-458B-BCBC-5D1E44891FCE}" type="datetimeFigureOut">
              <a:rPr lang="en-US" smtClean="0"/>
              <a:t>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09AB2-EB47-48B0-99A6-1AFFD41C5166}" type="slidenum">
              <a:rPr lang="en-US" smtClean="0"/>
              <a:t>‹#›</a:t>
            </a:fld>
            <a:endParaRPr lang="en-US"/>
          </a:p>
        </p:txBody>
      </p:sp>
    </p:spTree>
    <p:extLst>
      <p:ext uri="{BB962C8B-B14F-4D97-AF65-F5344CB8AC3E}">
        <p14:creationId xmlns:p14="http://schemas.microsoft.com/office/powerpoint/2010/main" val="20086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65255EF-448D-4F3C-AF85-75456735286D}" type="datetimeFigureOut">
              <a:rPr lang="en-US" smtClean="0"/>
              <a:t>2/5/2012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8A81CA9-19EE-4848-8381-48FEDE1701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255EF-448D-4F3C-AF85-75456735286D}" type="datetimeFigureOut">
              <a:rPr lang="en-US" smtClean="0"/>
              <a:t>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A81CA9-19EE-4848-8381-48FEDE1701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65255EF-448D-4F3C-AF85-75456735286D}" type="datetimeFigureOut">
              <a:rPr lang="en-US" smtClean="0"/>
              <a:t>2/5/2012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8A81CA9-19EE-4848-8381-48FEDE17017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7AFA98A1-9EE0-4F84-91C2-9D70035B4595}" type="datetimeFigureOut">
              <a:rPr lang="en-US"/>
              <a:pPr>
                <a:defRPr/>
              </a:pPr>
              <a:t>2/5/2012</a:t>
            </a:fld>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4F22A52D-938C-4CD4-AE2D-EFD9521F6A83}" type="slidenum">
              <a:rPr lang="en-US"/>
              <a:pPr>
                <a:defRPr/>
              </a:pPr>
              <a:t>‹#›</a:t>
            </a:fld>
            <a:endParaRPr lang="en-US"/>
          </a:p>
        </p:txBody>
      </p:sp>
    </p:spTree>
    <p:extLst>
      <p:ext uri="{BB962C8B-B14F-4D97-AF65-F5344CB8AC3E}">
        <p14:creationId xmlns:p14="http://schemas.microsoft.com/office/powerpoint/2010/main" val="166535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5255EF-448D-4F3C-AF85-75456735286D}" type="datetimeFigureOut">
              <a:rPr lang="en-US" smtClean="0"/>
              <a:t>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A81CA9-19EE-4848-8381-48FEDE1701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65255EF-448D-4F3C-AF85-75456735286D}" type="datetimeFigureOut">
              <a:rPr lang="en-US" smtClean="0"/>
              <a:t>2/5/2012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8A81CA9-19EE-4848-8381-48FEDE1701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5255EF-448D-4F3C-AF85-75456735286D}" type="datetimeFigureOut">
              <a:rPr lang="en-US" smtClean="0"/>
              <a:t>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8A81CA9-19EE-4848-8381-48FEDE1701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65255EF-448D-4F3C-AF85-75456735286D}" type="datetimeFigureOut">
              <a:rPr lang="en-US" smtClean="0"/>
              <a:t>2/5/2012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8A81CA9-19EE-4848-8381-48FEDE1701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65255EF-448D-4F3C-AF85-75456735286D}" type="datetimeFigureOut">
              <a:rPr lang="en-US" smtClean="0"/>
              <a:t>2/5/2012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8A81CA9-19EE-4848-8381-48FEDE1701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65255EF-448D-4F3C-AF85-75456735286D}" type="datetimeFigureOut">
              <a:rPr lang="en-US" smtClean="0"/>
              <a:t>2/5/2012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8A81CA9-19EE-4848-8381-48FEDE1701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5255EF-448D-4F3C-AF85-75456735286D}" type="datetimeFigureOut">
              <a:rPr lang="en-US" smtClean="0"/>
              <a:t>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8A81CA9-19EE-4848-8381-48FEDE1701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65255EF-448D-4F3C-AF85-75456735286D}" type="datetimeFigureOut">
              <a:rPr lang="en-US" smtClean="0"/>
              <a:t>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8A81CA9-19EE-4848-8381-48FEDE170175}"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65255EF-448D-4F3C-AF85-75456735286D}" type="datetimeFigureOut">
              <a:rPr lang="en-US" smtClean="0"/>
              <a:t>2/5/2012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8A81CA9-19EE-4848-8381-48FEDE1701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Microsoft_Excel_97-2003_Worksheet2.xls"/></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Microsoft_Excel_97-2003_Worksheet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Microsoft_Excel_97-2003_Worksheet4.xls"/></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centerwatch.com/clinical-trials/overview.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Methods </a:t>
            </a:r>
            <a:r>
              <a:rPr lang="en-US" dirty="0"/>
              <a:t>I</a:t>
            </a:r>
          </a:p>
        </p:txBody>
      </p:sp>
      <p:sp>
        <p:nvSpPr>
          <p:cNvPr id="3" name="Subtitle 2"/>
          <p:cNvSpPr>
            <a:spLocks noGrp="1"/>
          </p:cNvSpPr>
          <p:nvPr>
            <p:ph type="subTitle" idx="1"/>
          </p:nvPr>
        </p:nvSpPr>
        <p:spPr>
          <a:xfrm>
            <a:off x="457200" y="3886200"/>
            <a:ext cx="8305800" cy="1752600"/>
          </a:xfrm>
        </p:spPr>
        <p:txBody>
          <a:bodyPr/>
          <a:lstStyle/>
          <a:p>
            <a:r>
              <a:rPr lang="en-US" dirty="0" smtClean="0"/>
              <a:t>Christina A </a:t>
            </a:r>
            <a:r>
              <a:rPr lang="en-US" dirty="0" err="1" smtClean="0"/>
              <a:t>Nevel</a:t>
            </a:r>
            <a:r>
              <a:rPr lang="en-US" dirty="0" smtClean="0"/>
              <a:t>-McGarvey, PhD, MS, MT(ASCP)</a:t>
            </a:r>
            <a:endParaRPr lang="en-US" dirty="0"/>
          </a:p>
        </p:txBody>
      </p:sp>
    </p:spTree>
    <p:extLst>
      <p:ext uri="{BB962C8B-B14F-4D97-AF65-F5344CB8AC3E}">
        <p14:creationId xmlns:p14="http://schemas.microsoft.com/office/powerpoint/2010/main" val="3121263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655637"/>
            <a:ext cx="8153400" cy="792163"/>
          </a:xfrm>
        </p:spPr>
        <p:txBody>
          <a:bodyPr>
            <a:normAutofit fontScale="90000"/>
          </a:bodyPr>
          <a:lstStyle/>
          <a:p>
            <a:r>
              <a:rPr lang="en-US" altLang="en-US" sz="3000" dirty="0" smtClean="0"/>
              <a:t>The Scientific Method:  Step </a:t>
            </a:r>
            <a:r>
              <a:rPr lang="en-US" altLang="en-US" sz="3000" dirty="0"/>
              <a:t>3</a:t>
            </a:r>
            <a:r>
              <a:rPr lang="en-US" altLang="en-US" sz="3000" dirty="0" smtClean="0"/>
              <a:t>-Experiment </a:t>
            </a:r>
            <a:r>
              <a:rPr lang="en-US" altLang="en-US" sz="2700" dirty="0" smtClean="0"/>
              <a:t/>
            </a:r>
            <a:br>
              <a:rPr lang="en-US" altLang="en-US" sz="2700" dirty="0" smtClean="0"/>
            </a:br>
            <a:r>
              <a:rPr lang="en-US" sz="4200" u="sng" dirty="0" smtClean="0">
                <a:solidFill>
                  <a:schemeClr val="hlink"/>
                </a:solidFill>
              </a:rPr>
              <a:t>CONTROL </a:t>
            </a:r>
            <a:r>
              <a:rPr lang="en-US" sz="4200" u="sng" dirty="0" err="1" smtClean="0">
                <a:solidFill>
                  <a:schemeClr val="hlink"/>
                </a:solidFill>
              </a:rPr>
              <a:t>vs</a:t>
            </a:r>
            <a:r>
              <a:rPr lang="en-US" sz="4200" u="sng" dirty="0" smtClean="0">
                <a:solidFill>
                  <a:schemeClr val="hlink"/>
                </a:solidFill>
              </a:rPr>
              <a:t> TEST GROUPS</a:t>
            </a:r>
          </a:p>
        </p:txBody>
      </p:sp>
      <p:sp>
        <p:nvSpPr>
          <p:cNvPr id="3" name="Content Placeholder 2"/>
          <p:cNvSpPr>
            <a:spLocks noGrp="1"/>
          </p:cNvSpPr>
          <p:nvPr>
            <p:ph idx="1"/>
          </p:nvPr>
        </p:nvSpPr>
        <p:spPr>
          <a:xfrm>
            <a:off x="457200" y="1600200"/>
            <a:ext cx="7696200" cy="4800600"/>
          </a:xfrm>
        </p:spPr>
        <p:txBody>
          <a:bodyPr>
            <a:normAutofit/>
          </a:bodyPr>
          <a:lstStyle/>
          <a:p>
            <a:pPr>
              <a:lnSpc>
                <a:spcPct val="80000"/>
              </a:lnSpc>
            </a:pPr>
            <a:r>
              <a:rPr lang="en-US" sz="2400" b="1" dirty="0" smtClean="0">
                <a:solidFill>
                  <a:srgbClr val="0070C0"/>
                </a:solidFill>
                <a:latin typeface="Times New Roman" pitchFamily="18" charset="0"/>
              </a:rPr>
              <a:t>Do plants grow better or worse in the presence of music?  </a:t>
            </a:r>
            <a:endParaRPr lang="en-US" sz="2400" b="1" dirty="0" smtClean="0">
              <a:solidFill>
                <a:srgbClr val="7030A0"/>
              </a:solidFill>
              <a:latin typeface="Times New Roman" pitchFamily="18" charset="0"/>
            </a:endParaRPr>
          </a:p>
          <a:p>
            <a:pPr>
              <a:lnSpc>
                <a:spcPct val="80000"/>
              </a:lnSpc>
            </a:pPr>
            <a:r>
              <a:rPr lang="en-US" sz="2400" b="1" dirty="0" smtClean="0">
                <a:solidFill>
                  <a:srgbClr val="7030A0"/>
                </a:solidFill>
              </a:rPr>
              <a:t>Hypothesis:  Music helps plants grow.</a:t>
            </a:r>
          </a:p>
          <a:p>
            <a:pPr lvl="1">
              <a:lnSpc>
                <a:spcPct val="80000"/>
              </a:lnSpc>
            </a:pPr>
            <a:r>
              <a:rPr lang="en-US" sz="2100" b="1" dirty="0" smtClean="0"/>
              <a:t>Focus the hypothesis!</a:t>
            </a:r>
          </a:p>
          <a:p>
            <a:pPr lvl="2">
              <a:lnSpc>
                <a:spcPct val="80000"/>
              </a:lnSpc>
            </a:pPr>
            <a:r>
              <a:rPr lang="en-US" sz="2100" b="1" dirty="0" smtClean="0"/>
              <a:t>Which kinds of plants?</a:t>
            </a:r>
          </a:p>
          <a:p>
            <a:pPr lvl="2">
              <a:lnSpc>
                <a:spcPct val="80000"/>
              </a:lnSpc>
            </a:pPr>
            <a:r>
              <a:rPr lang="en-US" sz="2100" b="1" dirty="0" smtClean="0"/>
              <a:t>Which kinds of music?</a:t>
            </a:r>
          </a:p>
          <a:p>
            <a:pPr>
              <a:lnSpc>
                <a:spcPct val="80000"/>
              </a:lnSpc>
            </a:pPr>
            <a:r>
              <a:rPr lang="en-US" sz="2400" b="1" dirty="0" smtClean="0">
                <a:solidFill>
                  <a:srgbClr val="0070C0"/>
                </a:solidFill>
              </a:rPr>
              <a:t>Do children learn better or worse in the presence of music?</a:t>
            </a:r>
          </a:p>
          <a:p>
            <a:pPr lvl="1">
              <a:lnSpc>
                <a:spcPct val="80000"/>
              </a:lnSpc>
            </a:pPr>
            <a:r>
              <a:rPr lang="en-US" sz="2100" b="1" dirty="0" smtClean="0">
                <a:solidFill>
                  <a:srgbClr val="002060"/>
                </a:solidFill>
              </a:rPr>
              <a:t>What kind of music?  Classical? Rock? Soft? None?</a:t>
            </a:r>
          </a:p>
          <a:p>
            <a:pPr>
              <a:defRPr/>
            </a:pPr>
            <a:r>
              <a:rPr lang="en-US" sz="2400" b="1" dirty="0">
                <a:solidFill>
                  <a:srgbClr val="7030A0"/>
                </a:solidFill>
              </a:rPr>
              <a:t>Hypothesis:  LOUD music adversely affects learning by reading.</a:t>
            </a:r>
          </a:p>
          <a:p>
            <a:pPr lvl="1">
              <a:lnSpc>
                <a:spcPct val="80000"/>
              </a:lnSpc>
            </a:pPr>
            <a:r>
              <a:rPr lang="en-US" sz="2100" b="1" dirty="0" smtClean="0"/>
              <a:t>Which is test group and which is control group?</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14600"/>
            <a:ext cx="2209800" cy="105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Shamrock Pl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6634" y="2590800"/>
            <a:ext cx="719737" cy="90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77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838200"/>
            <a:ext cx="8153400" cy="838200"/>
          </a:xfrm>
        </p:spPr>
        <p:txBody>
          <a:bodyPr>
            <a:normAutofit fontScale="90000"/>
          </a:bodyPr>
          <a:lstStyle/>
          <a:p>
            <a:r>
              <a:rPr lang="en-US" altLang="en-US" sz="3000" dirty="0" smtClean="0"/>
              <a:t>The Scientific Method:  Step </a:t>
            </a:r>
            <a:r>
              <a:rPr lang="en-US" altLang="en-US" sz="3000" dirty="0"/>
              <a:t>3</a:t>
            </a:r>
            <a:r>
              <a:rPr lang="en-US" altLang="en-US" sz="3000" dirty="0" smtClean="0"/>
              <a:t>-Experiment </a:t>
            </a:r>
            <a:r>
              <a:rPr lang="en-US" altLang="en-US" sz="2700" dirty="0" smtClean="0"/>
              <a:t/>
            </a:r>
            <a:br>
              <a:rPr lang="en-US" altLang="en-US" sz="2700" dirty="0" smtClean="0"/>
            </a:br>
            <a:r>
              <a:rPr lang="en-US" sz="4200" u="sng" dirty="0" smtClean="0">
                <a:solidFill>
                  <a:schemeClr val="hlink"/>
                </a:solidFill>
              </a:rPr>
              <a:t>Experimental Design</a:t>
            </a:r>
          </a:p>
        </p:txBody>
      </p:sp>
      <p:sp>
        <p:nvSpPr>
          <p:cNvPr id="3" name="Content Placeholder 2"/>
          <p:cNvSpPr>
            <a:spLocks noGrp="1"/>
          </p:cNvSpPr>
          <p:nvPr>
            <p:ph idx="1"/>
          </p:nvPr>
        </p:nvSpPr>
        <p:spPr>
          <a:xfrm>
            <a:off x="228600" y="2057400"/>
            <a:ext cx="7924800" cy="4038600"/>
          </a:xfrm>
        </p:spPr>
        <p:txBody>
          <a:bodyPr>
            <a:normAutofit/>
          </a:bodyPr>
          <a:lstStyle/>
          <a:p>
            <a:pPr>
              <a:lnSpc>
                <a:spcPct val="90000"/>
              </a:lnSpc>
            </a:pPr>
            <a:r>
              <a:rPr lang="en-US" sz="2400" dirty="0" smtClean="0"/>
              <a:t>FOCUS your hypothesis: </a:t>
            </a:r>
          </a:p>
          <a:p>
            <a:pPr lvl="1">
              <a:lnSpc>
                <a:spcPct val="90000"/>
              </a:lnSpc>
            </a:pPr>
            <a:r>
              <a:rPr lang="en-US" sz="2100" dirty="0"/>
              <a:t>T</a:t>
            </a:r>
            <a:r>
              <a:rPr lang="en-US" sz="2100" dirty="0" smtClean="0"/>
              <a:t>hree groups:  Loud classical, loud rock, and NO music.</a:t>
            </a:r>
          </a:p>
          <a:p>
            <a:pPr>
              <a:lnSpc>
                <a:spcPct val="90000"/>
              </a:lnSpc>
            </a:pPr>
            <a:r>
              <a:rPr lang="en-US" sz="2400" dirty="0" smtClean="0"/>
              <a:t>NEED TO MIMIIZE BIAS in the experiment.</a:t>
            </a:r>
          </a:p>
          <a:p>
            <a:pPr lvl="1">
              <a:lnSpc>
                <a:spcPct val="90000"/>
              </a:lnSpc>
            </a:pPr>
            <a:r>
              <a:rPr lang="en-US" sz="2000" dirty="0" smtClean="0"/>
              <a:t>An “N” of 75 must be randomly assigned to each group.</a:t>
            </a:r>
          </a:p>
          <a:p>
            <a:pPr lvl="1">
              <a:lnSpc>
                <a:spcPct val="90000"/>
              </a:lnSpc>
            </a:pPr>
            <a:r>
              <a:rPr lang="en-US" sz="2000" dirty="0" smtClean="0"/>
              <a:t>Approximately 45-55% must be male</a:t>
            </a:r>
          </a:p>
          <a:p>
            <a:pPr>
              <a:lnSpc>
                <a:spcPct val="90000"/>
              </a:lnSpc>
            </a:pPr>
            <a:r>
              <a:rPr lang="en-US" sz="2400" dirty="0" smtClean="0"/>
              <a:t>Exclusion criteria are set up</a:t>
            </a:r>
          </a:p>
          <a:p>
            <a:pPr>
              <a:lnSpc>
                <a:spcPct val="90000"/>
              </a:lnSpc>
            </a:pPr>
            <a:r>
              <a:rPr lang="en-US" sz="2400" dirty="0" smtClean="0"/>
              <a:t>30 minutes are given for subjects to read </a:t>
            </a:r>
          </a:p>
          <a:p>
            <a:pPr>
              <a:lnSpc>
                <a:spcPct val="90000"/>
              </a:lnSpc>
            </a:pPr>
            <a:r>
              <a:rPr lang="en-US" sz="2400" dirty="0" smtClean="0"/>
              <a:t>Each must answer 30 questions about material   (which is removed)</a:t>
            </a:r>
          </a:p>
          <a:p>
            <a:pPr>
              <a:lnSpc>
                <a:spcPct val="90000"/>
              </a:lnSpc>
            </a:pPr>
            <a:r>
              <a:rPr lang="en-US" sz="2400" dirty="0" smtClean="0"/>
              <a:t>The score (% correct) is calculated for each</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95400"/>
            <a:ext cx="152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39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655638"/>
            <a:ext cx="8153400" cy="944562"/>
          </a:xfrm>
        </p:spPr>
        <p:txBody>
          <a:bodyPr>
            <a:normAutofit fontScale="90000"/>
          </a:bodyPr>
          <a:lstStyle/>
          <a:p>
            <a:r>
              <a:rPr lang="en-US" altLang="en-US" sz="3000" dirty="0" smtClean="0"/>
              <a:t>The Scientific Method:  Step </a:t>
            </a:r>
            <a:r>
              <a:rPr lang="en-US" altLang="en-US" sz="3000" dirty="0"/>
              <a:t>3</a:t>
            </a:r>
            <a:r>
              <a:rPr lang="en-US" altLang="en-US" sz="3000" dirty="0" smtClean="0"/>
              <a:t>-Experiment  </a:t>
            </a:r>
            <a:r>
              <a:rPr lang="en-US" altLang="en-US" sz="2700" dirty="0" smtClean="0"/>
              <a:t/>
            </a:r>
            <a:br>
              <a:rPr lang="en-US" altLang="en-US" sz="2700" dirty="0" smtClean="0"/>
            </a:br>
            <a:r>
              <a:rPr lang="en-US" sz="4200" u="sng" dirty="0" smtClean="0">
                <a:solidFill>
                  <a:schemeClr val="hlink"/>
                </a:solidFill>
              </a:rPr>
              <a:t>THE EFFECT OF CHANCE</a:t>
            </a:r>
          </a:p>
        </p:txBody>
      </p:sp>
      <p:sp>
        <p:nvSpPr>
          <p:cNvPr id="11267" name="Content Placeholder 2"/>
          <p:cNvSpPr>
            <a:spLocks noGrp="1"/>
          </p:cNvSpPr>
          <p:nvPr>
            <p:ph idx="1"/>
          </p:nvPr>
        </p:nvSpPr>
        <p:spPr>
          <a:xfrm>
            <a:off x="457200" y="1676400"/>
            <a:ext cx="7620000" cy="3886200"/>
          </a:xfrm>
        </p:spPr>
        <p:txBody>
          <a:bodyPr>
            <a:normAutofit/>
          </a:bodyPr>
          <a:lstStyle/>
          <a:p>
            <a:r>
              <a:rPr lang="en-US" sz="2400" dirty="0" smtClean="0"/>
              <a:t>You have to design the experiment to ensure that a conclusion is not:</a:t>
            </a:r>
          </a:p>
          <a:p>
            <a:pPr lvl="1"/>
            <a:r>
              <a:rPr lang="en-US" sz="2000" dirty="0" smtClean="0"/>
              <a:t>Biased by HOW it was set up </a:t>
            </a:r>
          </a:p>
          <a:p>
            <a:pPr lvl="1"/>
            <a:r>
              <a:rPr lang="en-US" sz="2000" dirty="0" smtClean="0"/>
              <a:t>Just the result of chance</a:t>
            </a:r>
          </a:p>
          <a:p>
            <a:pPr lvl="1"/>
            <a:r>
              <a:rPr lang="en-US" sz="2000" dirty="0" smtClean="0"/>
              <a:t>The effect of a confounding affect (M </a:t>
            </a:r>
            <a:r>
              <a:rPr lang="en-US" sz="2000" dirty="0" err="1" smtClean="0"/>
              <a:t>vs</a:t>
            </a:r>
            <a:r>
              <a:rPr lang="en-US" sz="2000" dirty="0" smtClean="0"/>
              <a:t> F)</a:t>
            </a:r>
          </a:p>
          <a:p>
            <a:r>
              <a:rPr lang="en-US" sz="2400" dirty="0" smtClean="0"/>
              <a:t>“N” has to sufficiently large </a:t>
            </a:r>
          </a:p>
          <a:p>
            <a:pPr lvl="1"/>
            <a:r>
              <a:rPr lang="en-US" sz="2000" dirty="0" smtClean="0"/>
              <a:t>Statisticians can determine the appropriate “N”</a:t>
            </a:r>
          </a:p>
          <a:p>
            <a:r>
              <a:rPr lang="en-US" sz="2400" dirty="0" smtClean="0"/>
              <a:t>As “N” increases, the likelihood of chance adversely affecting conclusion deceases </a:t>
            </a:r>
          </a:p>
        </p:txBody>
      </p:sp>
      <p:pic>
        <p:nvPicPr>
          <p:cNvPr id="10242" name="Picture 2" descr="http://clipartmountain.com/clip3/childre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105400"/>
            <a:ext cx="2971800" cy="130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865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533400"/>
            <a:ext cx="8153400" cy="1143000"/>
          </a:xfrm>
        </p:spPr>
        <p:txBody>
          <a:bodyPr>
            <a:normAutofit/>
          </a:bodyPr>
          <a:lstStyle/>
          <a:p>
            <a:r>
              <a:rPr lang="en-US" altLang="en-US" sz="2700" dirty="0" smtClean="0"/>
              <a:t>The Scientific Method:  Step </a:t>
            </a:r>
            <a:r>
              <a:rPr lang="en-US" altLang="en-US" sz="2700" dirty="0"/>
              <a:t>3</a:t>
            </a:r>
            <a:r>
              <a:rPr lang="en-US" altLang="en-US" sz="2700" dirty="0" smtClean="0"/>
              <a:t>-Experiment </a:t>
            </a:r>
            <a:br>
              <a:rPr lang="en-US" altLang="en-US" sz="2700" dirty="0" smtClean="0"/>
            </a:br>
            <a:r>
              <a:rPr lang="en-US" u="sng" dirty="0" smtClean="0">
                <a:solidFill>
                  <a:schemeClr val="hlink"/>
                </a:solidFill>
              </a:rPr>
              <a:t>THE EFFECT OF CHANCE</a:t>
            </a:r>
          </a:p>
        </p:txBody>
      </p:sp>
      <p:sp>
        <p:nvSpPr>
          <p:cNvPr id="12291" name="Content Placeholder 2"/>
          <p:cNvSpPr>
            <a:spLocks noGrp="1"/>
          </p:cNvSpPr>
          <p:nvPr>
            <p:ph idx="1"/>
          </p:nvPr>
        </p:nvSpPr>
        <p:spPr>
          <a:xfrm>
            <a:off x="457200" y="1905000"/>
            <a:ext cx="7543800" cy="3886200"/>
          </a:xfrm>
        </p:spPr>
        <p:txBody>
          <a:bodyPr/>
          <a:lstStyle/>
          <a:p>
            <a:r>
              <a:rPr lang="en-US" dirty="0" smtClean="0"/>
              <a:t>Let’s say that in the MUSIC question, some students learn poorly by reading; they need to listen or talk to learn.</a:t>
            </a:r>
          </a:p>
          <a:p>
            <a:r>
              <a:rPr lang="en-US" dirty="0" smtClean="0"/>
              <a:t>Is it possible that when you assign students to your test and control groups that one of the groups might have an excess of these poor reading learners?  How can you minimize such an effect?</a:t>
            </a:r>
          </a:p>
          <a:p>
            <a:r>
              <a:rPr lang="en-US" dirty="0" smtClean="0"/>
              <a:t>Increase “N”</a:t>
            </a:r>
          </a:p>
        </p:txBody>
      </p:sp>
      <p:pic>
        <p:nvPicPr>
          <p:cNvPr id="4" name="Picture 2" descr="http://clipartmountain.com/clip3/childre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867695"/>
            <a:ext cx="2971800" cy="13045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lipartmountain.com/clip3/childre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876800"/>
            <a:ext cx="2971800" cy="130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74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960438"/>
            <a:ext cx="8153400" cy="868362"/>
          </a:xfrm>
        </p:spPr>
        <p:txBody>
          <a:bodyPr>
            <a:normAutofit fontScale="90000"/>
          </a:bodyPr>
          <a:lstStyle/>
          <a:p>
            <a:r>
              <a:rPr lang="en-US" altLang="en-US" sz="3000" dirty="0" smtClean="0"/>
              <a:t>The Scientific Method:  Step </a:t>
            </a:r>
            <a:r>
              <a:rPr lang="en-US" altLang="en-US" sz="3000" dirty="0"/>
              <a:t>3</a:t>
            </a:r>
            <a:r>
              <a:rPr lang="en-US" altLang="en-US" sz="3000" dirty="0" smtClean="0"/>
              <a:t>-Experiment </a:t>
            </a:r>
            <a:r>
              <a:rPr lang="en-US" altLang="en-US" sz="2700" dirty="0" smtClean="0"/>
              <a:t/>
            </a:r>
            <a:br>
              <a:rPr lang="en-US" altLang="en-US" sz="2700" dirty="0" smtClean="0"/>
            </a:br>
            <a:r>
              <a:rPr lang="en-US" sz="4200" u="sng" dirty="0" smtClean="0">
                <a:solidFill>
                  <a:schemeClr val="hlink"/>
                </a:solidFill>
              </a:rPr>
              <a:t>Exclusion Criteria</a:t>
            </a:r>
          </a:p>
        </p:txBody>
      </p:sp>
      <p:sp>
        <p:nvSpPr>
          <p:cNvPr id="13315" name="Content Placeholder 2"/>
          <p:cNvSpPr>
            <a:spLocks noGrp="1"/>
          </p:cNvSpPr>
          <p:nvPr>
            <p:ph idx="1"/>
          </p:nvPr>
        </p:nvSpPr>
        <p:spPr>
          <a:xfrm>
            <a:off x="228600" y="2057400"/>
            <a:ext cx="7848600" cy="3429000"/>
          </a:xfrm>
        </p:spPr>
        <p:txBody>
          <a:bodyPr/>
          <a:lstStyle/>
          <a:p>
            <a:r>
              <a:rPr lang="en-US" sz="2400" dirty="0" smtClean="0"/>
              <a:t>Remove potential subjects who have KNOWN confounding issues.</a:t>
            </a:r>
          </a:p>
          <a:p>
            <a:pPr lvl="1"/>
            <a:r>
              <a:rPr lang="en-US" sz="2400" dirty="0" smtClean="0"/>
              <a:t>Person is caught cheating during exam</a:t>
            </a:r>
          </a:p>
          <a:p>
            <a:pPr lvl="1"/>
            <a:r>
              <a:rPr lang="en-US" sz="2400" dirty="0" smtClean="0"/>
              <a:t>Person becomes sick during exam</a:t>
            </a:r>
          </a:p>
          <a:p>
            <a:pPr lvl="1"/>
            <a:r>
              <a:rPr lang="en-US" sz="2400" dirty="0" smtClean="0"/>
              <a:t>Person with known dyslexia</a:t>
            </a:r>
          </a:p>
          <a:p>
            <a:r>
              <a:rPr lang="en-US" sz="2400" dirty="0" smtClean="0"/>
              <a:t>Set up the exclusion criteria as part of your experimental design, before beginning the experiment, to minimize bias.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743200"/>
            <a:ext cx="1447800" cy="143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16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09600"/>
            <a:ext cx="8077200" cy="1143000"/>
          </a:xfrm>
        </p:spPr>
        <p:txBody>
          <a:bodyPr>
            <a:normAutofit/>
          </a:bodyPr>
          <a:lstStyle/>
          <a:p>
            <a:r>
              <a:rPr lang="en-US" altLang="en-US" sz="2700" dirty="0" smtClean="0"/>
              <a:t>The Scientific Method:  Step </a:t>
            </a:r>
            <a:r>
              <a:rPr lang="en-US" altLang="en-US" sz="2700" dirty="0"/>
              <a:t>3</a:t>
            </a:r>
            <a:r>
              <a:rPr lang="en-US" altLang="en-US" sz="2700" dirty="0" smtClean="0"/>
              <a:t>-Experiment </a:t>
            </a:r>
            <a:r>
              <a:rPr lang="en-US" altLang="en-US" dirty="0" smtClean="0"/>
              <a:t/>
            </a:r>
            <a:br>
              <a:rPr lang="en-US" altLang="en-US" dirty="0" smtClean="0"/>
            </a:br>
            <a:r>
              <a:rPr lang="en-US" u="sng" dirty="0" smtClean="0">
                <a:solidFill>
                  <a:schemeClr val="hlink"/>
                </a:solidFill>
              </a:rPr>
              <a:t>THE EFFECT OF CHANCE</a:t>
            </a:r>
          </a:p>
        </p:txBody>
      </p:sp>
      <p:sp>
        <p:nvSpPr>
          <p:cNvPr id="14339" name="Content Placeholder 2"/>
          <p:cNvSpPr>
            <a:spLocks noGrp="1"/>
          </p:cNvSpPr>
          <p:nvPr>
            <p:ph idx="1"/>
          </p:nvPr>
        </p:nvSpPr>
        <p:spPr>
          <a:xfrm>
            <a:off x="457200" y="1905000"/>
            <a:ext cx="7620000" cy="3886200"/>
          </a:xfrm>
        </p:spPr>
        <p:txBody>
          <a:bodyPr>
            <a:normAutofit/>
          </a:bodyPr>
          <a:lstStyle/>
          <a:p>
            <a:r>
              <a:rPr lang="en-US" sz="2400" dirty="0" smtClean="0"/>
              <a:t>Have an infinitely large number of students to assign, to spread bias among all groups.</a:t>
            </a:r>
          </a:p>
          <a:p>
            <a:r>
              <a:rPr lang="en-US" sz="2400" dirty="0" smtClean="0"/>
              <a:t>Assign the students to the groups by:</a:t>
            </a:r>
          </a:p>
          <a:p>
            <a:pPr lvl="1"/>
            <a:r>
              <a:rPr lang="en-US" sz="2000" dirty="0" smtClean="0"/>
              <a:t>Alternating assignment (ABC, ABC,….)</a:t>
            </a:r>
          </a:p>
          <a:p>
            <a:pPr lvl="1"/>
            <a:r>
              <a:rPr lang="en-US" sz="2000" dirty="0" smtClean="0"/>
              <a:t>By preference (“I like rock”)</a:t>
            </a:r>
          </a:p>
          <a:p>
            <a:pPr lvl="1"/>
            <a:r>
              <a:rPr lang="en-US" sz="2000" dirty="0" smtClean="0"/>
              <a:t>By random draw</a:t>
            </a:r>
          </a:p>
          <a:p>
            <a:r>
              <a:rPr lang="en-US" sz="2400" dirty="0" smtClean="0"/>
              <a:t>WHICH IS BEST?</a:t>
            </a:r>
          </a:p>
          <a:p>
            <a:r>
              <a:rPr lang="en-US" sz="2400" dirty="0" smtClean="0"/>
              <a:t>LARGE “N” and randomization of subjects decreases affect of chance.</a:t>
            </a:r>
          </a:p>
        </p:txBody>
      </p:sp>
    </p:spTree>
    <p:extLst>
      <p:ext uri="{BB962C8B-B14F-4D97-AF65-F5344CB8AC3E}">
        <p14:creationId xmlns:p14="http://schemas.microsoft.com/office/powerpoint/2010/main" val="3026403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503237"/>
            <a:ext cx="9144000" cy="1020763"/>
          </a:xfrm>
        </p:spPr>
        <p:txBody>
          <a:bodyPr>
            <a:normAutofit/>
          </a:bodyPr>
          <a:lstStyle/>
          <a:p>
            <a:r>
              <a:rPr lang="en-US" altLang="en-US" sz="2700" dirty="0" smtClean="0"/>
              <a:t>The Scientific Method:  Step </a:t>
            </a:r>
            <a:r>
              <a:rPr lang="en-US" altLang="en-US" sz="2700" dirty="0"/>
              <a:t>3</a:t>
            </a:r>
            <a:r>
              <a:rPr lang="en-US" altLang="en-US" sz="2700" dirty="0" smtClean="0"/>
              <a:t>-Experiment </a:t>
            </a:r>
            <a:br>
              <a:rPr lang="en-US" altLang="en-US" sz="2700" dirty="0" smtClean="0"/>
            </a:br>
            <a:r>
              <a:rPr lang="en-US" u="sng" dirty="0" smtClean="0">
                <a:solidFill>
                  <a:schemeClr val="hlink"/>
                </a:solidFill>
              </a:rPr>
              <a:t>EFFECT OF “N” Replicates</a:t>
            </a:r>
          </a:p>
        </p:txBody>
      </p:sp>
      <p:pic>
        <p:nvPicPr>
          <p:cNvPr id="15366" name="Picture 6" descr="Plot of sampling distribution as a function of sample size"/>
          <p:cNvPicPr>
            <a:picLocks noChangeAspect="1" noChangeArrowheads="1"/>
          </p:cNvPicPr>
          <p:nvPr/>
        </p:nvPicPr>
        <p:blipFill>
          <a:blip r:embed="rId3" cstate="print"/>
          <a:srcRect/>
          <a:stretch>
            <a:fillRect/>
          </a:stretch>
        </p:blipFill>
        <p:spPr bwMode="auto">
          <a:xfrm>
            <a:off x="152400" y="1540434"/>
            <a:ext cx="3581400" cy="2879165"/>
          </a:xfrm>
          <a:prstGeom prst="rect">
            <a:avLst/>
          </a:prstGeom>
          <a:noFill/>
        </p:spPr>
      </p:pic>
      <p:pic>
        <p:nvPicPr>
          <p:cNvPr id="15370" name="Picture 10" descr="central3_1"/>
          <p:cNvPicPr>
            <a:picLocks noChangeAspect="1" noChangeArrowheads="1"/>
          </p:cNvPicPr>
          <p:nvPr/>
        </p:nvPicPr>
        <p:blipFill>
          <a:blip r:embed="rId4" cstate="print"/>
          <a:srcRect/>
          <a:stretch>
            <a:fillRect/>
          </a:stretch>
        </p:blipFill>
        <p:spPr bwMode="auto">
          <a:xfrm>
            <a:off x="3733800" y="1524000"/>
            <a:ext cx="4356028" cy="4448175"/>
          </a:xfrm>
          <a:prstGeom prst="rect">
            <a:avLst/>
          </a:prstGeom>
          <a:noFill/>
        </p:spPr>
      </p:pic>
      <p:sp>
        <p:nvSpPr>
          <p:cNvPr id="15371" name="Rectangle 11"/>
          <p:cNvSpPr>
            <a:spLocks noChangeArrowheads="1"/>
          </p:cNvSpPr>
          <p:nvPr/>
        </p:nvSpPr>
        <p:spPr bwMode="auto">
          <a:xfrm>
            <a:off x="304800" y="4419598"/>
            <a:ext cx="3657600" cy="1600201"/>
          </a:xfrm>
          <a:prstGeom prst="rect">
            <a:avLst/>
          </a:prstGeom>
          <a:noFill/>
          <a:ln w="9525">
            <a:noFill/>
            <a:miter lim="800000"/>
            <a:headEnd/>
            <a:tailEnd/>
          </a:ln>
          <a:effectLst/>
        </p:spPr>
        <p:txBody>
          <a:bodyPr wrap="none" anchor="ctr"/>
          <a:lstStyle/>
          <a:p>
            <a:pPr algn="ctr"/>
            <a:r>
              <a:rPr lang="en-US" sz="2200" dirty="0">
                <a:solidFill>
                  <a:schemeClr val="accent2"/>
                </a:solidFill>
              </a:rPr>
              <a:t>Increasing “N” </a:t>
            </a:r>
          </a:p>
          <a:p>
            <a:pPr algn="ctr"/>
            <a:r>
              <a:rPr lang="en-US" sz="2200" dirty="0">
                <a:solidFill>
                  <a:schemeClr val="accent2"/>
                </a:solidFill>
              </a:rPr>
              <a:t>increases confidence</a:t>
            </a:r>
          </a:p>
          <a:p>
            <a:pPr algn="ctr"/>
            <a:r>
              <a:rPr lang="en-US" sz="2200" dirty="0">
                <a:solidFill>
                  <a:schemeClr val="accent2"/>
                </a:solidFill>
              </a:rPr>
              <a:t> of the mean and narrows </a:t>
            </a:r>
          </a:p>
          <a:p>
            <a:pPr algn="ctr"/>
            <a:r>
              <a:rPr lang="en-US" sz="2200" dirty="0">
                <a:solidFill>
                  <a:schemeClr val="accent2"/>
                </a:solidFill>
              </a:rPr>
              <a:t>the distribution.</a:t>
            </a:r>
          </a:p>
        </p:txBody>
      </p:sp>
    </p:spTree>
    <p:extLst>
      <p:ext uri="{BB962C8B-B14F-4D97-AF65-F5344CB8AC3E}">
        <p14:creationId xmlns:p14="http://schemas.microsoft.com/office/powerpoint/2010/main" val="3737541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0" y="685800"/>
            <a:ext cx="8153400" cy="685800"/>
          </a:xfrm>
        </p:spPr>
        <p:txBody>
          <a:bodyPr>
            <a:normAutofit fontScale="90000"/>
          </a:bodyPr>
          <a:lstStyle/>
          <a:p>
            <a:pPr eaLnBrk="1" hangingPunct="1"/>
            <a:r>
              <a:rPr lang="en-US" altLang="en-US" sz="3000" dirty="0" smtClean="0"/>
              <a:t>The Scientific Method</a:t>
            </a:r>
            <a:r>
              <a:rPr lang="en-US" altLang="en-US" dirty="0" smtClean="0"/>
              <a:t/>
            </a:r>
            <a:br>
              <a:rPr lang="en-US" altLang="en-US" dirty="0" smtClean="0"/>
            </a:br>
            <a:r>
              <a:rPr lang="en-US" altLang="en-US" sz="4200" u="sng" dirty="0" smtClean="0"/>
              <a:t>Step Four </a:t>
            </a:r>
          </a:p>
        </p:txBody>
      </p:sp>
      <p:sp>
        <p:nvSpPr>
          <p:cNvPr id="32772" name="Rectangle 3"/>
          <p:cNvSpPr>
            <a:spLocks noGrp="1" noChangeArrowheads="1"/>
          </p:cNvSpPr>
          <p:nvPr>
            <p:ph idx="1"/>
          </p:nvPr>
        </p:nvSpPr>
        <p:spPr>
          <a:xfrm>
            <a:off x="381000" y="1371600"/>
            <a:ext cx="7772400" cy="5334000"/>
          </a:xfrm>
        </p:spPr>
        <p:txBody>
          <a:bodyPr>
            <a:normAutofit fontScale="92500" lnSpcReduction="20000"/>
          </a:bodyPr>
          <a:lstStyle/>
          <a:p>
            <a:pPr eaLnBrk="1" hangingPunct="1"/>
            <a:r>
              <a:rPr lang="en-US" altLang="en-US" sz="2800" u="sng" dirty="0" smtClean="0"/>
              <a:t>Results</a:t>
            </a:r>
          </a:p>
          <a:p>
            <a:pPr lvl="1" eaLnBrk="1" hangingPunct="1"/>
            <a:r>
              <a:rPr lang="en-US" altLang="en-US" sz="2600" dirty="0" smtClean="0"/>
              <a:t>We MUST see your numerical measurements!  </a:t>
            </a:r>
          </a:p>
          <a:p>
            <a:pPr lvl="2" eaLnBrk="1" hangingPunct="1"/>
            <a:r>
              <a:rPr lang="en-US" altLang="en-US" sz="2400" dirty="0" smtClean="0"/>
              <a:t>You can present them in a table, graph, any way you prefer, as long as we see those numbers!</a:t>
            </a:r>
          </a:p>
          <a:p>
            <a:pPr lvl="1" eaLnBrk="1" hangingPunct="1"/>
            <a:r>
              <a:rPr lang="en-US" altLang="en-US" sz="2600" dirty="0" smtClean="0"/>
              <a:t>You must also describe how you took your measurements</a:t>
            </a:r>
          </a:p>
          <a:p>
            <a:pPr lvl="1" eaLnBrk="1" hangingPunct="1"/>
            <a:r>
              <a:rPr lang="en-US" altLang="en-US" sz="2600" dirty="0" smtClean="0"/>
              <a:t>For example, </a:t>
            </a:r>
          </a:p>
          <a:p>
            <a:pPr lvl="2"/>
            <a:r>
              <a:rPr lang="en-US" altLang="en-US" sz="2200" dirty="0" smtClean="0">
                <a:solidFill>
                  <a:srgbClr val="7030A0"/>
                </a:solidFill>
              </a:rPr>
              <a:t>I will count the number of bluebirds feeding at each feeder at 9am, noon and 3pm each day for thirty consecutive days.</a:t>
            </a:r>
          </a:p>
          <a:p>
            <a:pPr lvl="2"/>
            <a:r>
              <a:rPr lang="en-US" altLang="en-US" sz="2200" dirty="0" smtClean="0">
                <a:solidFill>
                  <a:srgbClr val="00B050"/>
                </a:solidFill>
              </a:rPr>
              <a:t>I will measure the emergence of new shoots and measure the length of all leaves in the music affects plant growth experiment every week for 8 weeks</a:t>
            </a:r>
          </a:p>
          <a:p>
            <a:pPr lvl="2"/>
            <a:r>
              <a:rPr lang="en-US" altLang="en-US" sz="2200" dirty="0" smtClean="0">
                <a:solidFill>
                  <a:srgbClr val="0070C0"/>
                </a:solidFill>
              </a:rPr>
              <a:t>I will measure the results of an exam given to each test group while listening to the music assigned to the group.</a:t>
            </a:r>
          </a:p>
          <a:p>
            <a:pPr lvl="3"/>
            <a:r>
              <a:rPr lang="en-US" altLang="en-US" sz="2600" b="1" u="sng" dirty="0" smtClean="0"/>
              <a:t>We have much more to look at here!!!!</a:t>
            </a:r>
          </a:p>
          <a:p>
            <a:pPr lvl="1" eaLnBrk="1" hangingPunct="1">
              <a:buFontTx/>
              <a:buNone/>
            </a:pPr>
            <a:endParaRPr lang="en-US" altLang="en-US" sz="2400" dirty="0" smtClean="0"/>
          </a:p>
          <a:p>
            <a:pPr lvl="1" eaLnBrk="1" hangingPunct="1">
              <a:buFontTx/>
              <a:buNone/>
            </a:pPr>
            <a:endParaRPr lang="en-US" altLang="en-US" sz="2400" dirty="0" smtClean="0"/>
          </a:p>
        </p:txBody>
      </p:sp>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2AA607-12AD-42EB-BA73-C10ABD8C3501}" type="slidenum">
              <a:rPr lang="en-US" sz="1400" smtClean="0">
                <a:solidFill>
                  <a:srgbClr val="FFFF00"/>
                </a:solidFill>
              </a:rPr>
              <a:pPr eaLnBrk="1" hangingPunct="1"/>
              <a:t>17</a:t>
            </a:fld>
            <a:endParaRPr lang="en-US" sz="1400" smtClean="0">
              <a:solidFill>
                <a:srgbClr val="FFFF00"/>
              </a:solidFill>
            </a:endParaRPr>
          </a:p>
        </p:txBody>
      </p:sp>
    </p:spTree>
    <p:extLst>
      <p:ext uri="{BB962C8B-B14F-4D97-AF65-F5344CB8AC3E}">
        <p14:creationId xmlns:p14="http://schemas.microsoft.com/office/powerpoint/2010/main" val="4122093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655637"/>
            <a:ext cx="8001000" cy="868363"/>
          </a:xfrm>
        </p:spPr>
        <p:txBody>
          <a:bodyPr>
            <a:normAutofit fontScale="90000"/>
          </a:bodyPr>
          <a:lstStyle/>
          <a:p>
            <a:r>
              <a:rPr lang="en-US" altLang="en-US" sz="3000" dirty="0" smtClean="0"/>
              <a:t>The Scientific Method:  Step </a:t>
            </a:r>
            <a:r>
              <a:rPr lang="en-US" altLang="en-US" sz="3000" dirty="0"/>
              <a:t>4</a:t>
            </a:r>
            <a:r>
              <a:rPr lang="en-US" altLang="en-US" sz="3000" dirty="0" smtClean="0"/>
              <a:t>-Results</a:t>
            </a:r>
            <a:r>
              <a:rPr lang="en-US" altLang="en-US" sz="4000" dirty="0" smtClean="0"/>
              <a:t/>
            </a:r>
            <a:br>
              <a:rPr lang="en-US" altLang="en-US" sz="4000" dirty="0" smtClean="0"/>
            </a:br>
            <a:r>
              <a:rPr lang="en-US" sz="4200" u="sng" dirty="0" smtClean="0">
                <a:solidFill>
                  <a:schemeClr val="hlink"/>
                </a:solidFill>
              </a:rPr>
              <a:t>Crunching the Data</a:t>
            </a:r>
          </a:p>
        </p:txBody>
      </p:sp>
      <p:sp>
        <p:nvSpPr>
          <p:cNvPr id="17411" name="Content Placeholder 2"/>
          <p:cNvSpPr>
            <a:spLocks noGrp="1"/>
          </p:cNvSpPr>
          <p:nvPr>
            <p:ph idx="1"/>
          </p:nvPr>
        </p:nvSpPr>
        <p:spPr>
          <a:xfrm>
            <a:off x="457200" y="1447800"/>
            <a:ext cx="7315200" cy="1981200"/>
          </a:xfrm>
        </p:spPr>
        <p:txBody>
          <a:bodyPr>
            <a:normAutofit/>
          </a:bodyPr>
          <a:lstStyle/>
          <a:p>
            <a:r>
              <a:rPr lang="en-US" sz="2400" dirty="0" smtClean="0"/>
              <a:t>Calculate basic parameters of population data:</a:t>
            </a:r>
          </a:p>
          <a:p>
            <a:pPr lvl="1"/>
            <a:r>
              <a:rPr lang="en-US" sz="2000" dirty="0" smtClean="0"/>
              <a:t>Mean, median</a:t>
            </a:r>
          </a:p>
          <a:p>
            <a:pPr lvl="1"/>
            <a:r>
              <a:rPr lang="en-US" sz="2000" dirty="0" smtClean="0"/>
              <a:t>Standard deviation, range</a:t>
            </a:r>
          </a:p>
          <a:p>
            <a:r>
              <a:rPr lang="en-US" sz="2400" dirty="0" smtClean="0"/>
              <a:t>Plot and visually inspect the data.</a:t>
            </a:r>
          </a:p>
        </p:txBody>
      </p:sp>
      <p:graphicFrame>
        <p:nvGraphicFramePr>
          <p:cNvPr id="17413" name="Object 5"/>
          <p:cNvGraphicFramePr>
            <a:graphicFrameLocks noChangeAspect="1"/>
          </p:cNvGraphicFramePr>
          <p:nvPr>
            <p:extLst>
              <p:ext uri="{D42A27DB-BD31-4B8C-83A1-F6EECF244321}">
                <p14:modId xmlns:p14="http://schemas.microsoft.com/office/powerpoint/2010/main" val="3378378740"/>
              </p:ext>
            </p:extLst>
          </p:nvPr>
        </p:nvGraphicFramePr>
        <p:xfrm>
          <a:off x="228600" y="3048000"/>
          <a:ext cx="6553200" cy="3171825"/>
        </p:xfrm>
        <a:graphic>
          <a:graphicData uri="http://schemas.openxmlformats.org/presentationml/2006/ole">
            <mc:AlternateContent xmlns:mc="http://schemas.openxmlformats.org/markup-compatibility/2006">
              <mc:Choice xmlns:v="urn:schemas-microsoft-com:vml" Requires="v">
                <p:oleObj spid="_x0000_s1049" name="Chart" r:id="rId4" imgW="4667402" imgH="2866949" progId="Excel.Chart.8">
                  <p:embed/>
                </p:oleObj>
              </mc:Choice>
              <mc:Fallback>
                <p:oleObj name="Chart" r:id="rId4" imgW="4667402" imgH="28669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0"/>
                        <a:ext cx="65532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Rectangle 6"/>
          <p:cNvSpPr>
            <a:spLocks noChangeArrowheads="1"/>
          </p:cNvSpPr>
          <p:nvPr/>
        </p:nvSpPr>
        <p:spPr bwMode="auto">
          <a:xfrm>
            <a:off x="6019800" y="3657600"/>
            <a:ext cx="2133600" cy="1676400"/>
          </a:xfrm>
          <a:prstGeom prst="rect">
            <a:avLst/>
          </a:prstGeom>
          <a:solidFill>
            <a:schemeClr val="bg1"/>
          </a:solidFill>
          <a:ln w="9525">
            <a:noFill/>
            <a:miter lim="800000"/>
            <a:headEnd/>
            <a:tailEnd/>
          </a:ln>
          <a:effectLst/>
        </p:spPr>
        <p:txBody>
          <a:bodyPr wrap="none" anchor="ctr"/>
          <a:lstStyle/>
          <a:p>
            <a:pPr algn="ctr"/>
            <a:r>
              <a:rPr lang="en-US" sz="2000" dirty="0"/>
              <a:t>Do the distributions </a:t>
            </a:r>
          </a:p>
          <a:p>
            <a:pPr algn="ctr"/>
            <a:r>
              <a:rPr lang="en-US" sz="2000" dirty="0"/>
              <a:t>look the same?</a:t>
            </a:r>
          </a:p>
          <a:p>
            <a:pPr algn="ctr"/>
            <a:r>
              <a:rPr lang="en-US" sz="2000" dirty="0"/>
              <a:t>Anything strange?</a:t>
            </a:r>
          </a:p>
        </p:txBody>
      </p:sp>
    </p:spTree>
    <p:extLst>
      <p:ext uri="{BB962C8B-B14F-4D97-AF65-F5344CB8AC3E}">
        <p14:creationId xmlns:p14="http://schemas.microsoft.com/office/powerpoint/2010/main" val="337719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 y="655638"/>
            <a:ext cx="8229600" cy="944562"/>
          </a:xfrm>
        </p:spPr>
        <p:txBody>
          <a:bodyPr>
            <a:normAutofit fontScale="90000"/>
          </a:bodyPr>
          <a:lstStyle/>
          <a:p>
            <a:r>
              <a:rPr lang="en-US" altLang="en-US" sz="3000" dirty="0" smtClean="0"/>
              <a:t>The Scientific Method:  Step </a:t>
            </a:r>
            <a:r>
              <a:rPr lang="en-US" altLang="en-US" sz="3000" dirty="0"/>
              <a:t>4</a:t>
            </a:r>
            <a:r>
              <a:rPr lang="en-US" altLang="en-US" sz="3000" dirty="0" smtClean="0"/>
              <a:t>-Results </a:t>
            </a:r>
            <a:r>
              <a:rPr lang="en-US" altLang="en-US" sz="2700" dirty="0" smtClean="0"/>
              <a:t/>
            </a:r>
            <a:br>
              <a:rPr lang="en-US" altLang="en-US" sz="2700" dirty="0" smtClean="0"/>
            </a:br>
            <a:r>
              <a:rPr lang="en-US" sz="4200" u="sng" dirty="0" smtClean="0">
                <a:solidFill>
                  <a:schemeClr val="hlink"/>
                </a:solidFill>
              </a:rPr>
              <a:t>Basic Statistical tests</a:t>
            </a:r>
          </a:p>
        </p:txBody>
      </p:sp>
      <p:sp>
        <p:nvSpPr>
          <p:cNvPr id="18435" name="Content Placeholder 2"/>
          <p:cNvSpPr>
            <a:spLocks noGrp="1"/>
          </p:cNvSpPr>
          <p:nvPr>
            <p:ph idx="1"/>
          </p:nvPr>
        </p:nvSpPr>
        <p:spPr>
          <a:xfrm>
            <a:off x="457200" y="1570037"/>
            <a:ext cx="7772400" cy="4754563"/>
          </a:xfrm>
        </p:spPr>
        <p:txBody>
          <a:bodyPr>
            <a:noAutofit/>
          </a:bodyPr>
          <a:lstStyle/>
          <a:p>
            <a:r>
              <a:rPr lang="en-US" sz="2800" dirty="0" smtClean="0"/>
              <a:t>Comparison of central tendencies: </a:t>
            </a:r>
          </a:p>
          <a:p>
            <a:pPr lvl="1"/>
            <a:r>
              <a:rPr lang="en-US" sz="2400" dirty="0"/>
              <a:t>M</a:t>
            </a:r>
            <a:r>
              <a:rPr lang="en-US" sz="2400" dirty="0" smtClean="0"/>
              <a:t>edians and Means.  </a:t>
            </a:r>
          </a:p>
          <a:p>
            <a:pPr lvl="2"/>
            <a:r>
              <a:rPr lang="en-US" sz="2400" dirty="0" smtClean="0"/>
              <a:t>Are they equal or different ?</a:t>
            </a:r>
          </a:p>
          <a:p>
            <a:pPr lvl="3"/>
            <a:r>
              <a:rPr lang="en-US" sz="2400" dirty="0" smtClean="0"/>
              <a:t>ANOVA:  compares many means together </a:t>
            </a:r>
          </a:p>
          <a:p>
            <a:pPr lvl="3"/>
            <a:r>
              <a:rPr lang="en-US" sz="2400" i="1" dirty="0" smtClean="0"/>
              <a:t>Student t</a:t>
            </a:r>
            <a:r>
              <a:rPr lang="en-US" sz="2400" dirty="0" smtClean="0"/>
              <a:t>-test for mean</a:t>
            </a:r>
          </a:p>
          <a:p>
            <a:pPr lvl="3"/>
            <a:r>
              <a:rPr lang="en-US" sz="2400" dirty="0" smtClean="0"/>
              <a:t>Comparison of medians</a:t>
            </a:r>
          </a:p>
          <a:p>
            <a:pPr lvl="3"/>
            <a:r>
              <a:rPr lang="en-US" sz="2400" dirty="0" smtClean="0"/>
              <a:t>Comparison of Standard Deviation of the Mean (SD)s: </a:t>
            </a:r>
          </a:p>
          <a:p>
            <a:pPr lvl="4"/>
            <a:r>
              <a:rPr lang="en-US" sz="2400" dirty="0" smtClean="0"/>
              <a:t>F-test for significant differences</a:t>
            </a:r>
          </a:p>
          <a:p>
            <a:pPr lvl="1"/>
            <a:r>
              <a:rPr lang="en-US" sz="2400" dirty="0" smtClean="0"/>
              <a:t>Screen for outliers</a:t>
            </a:r>
          </a:p>
        </p:txBody>
      </p:sp>
    </p:spTree>
    <p:extLst>
      <p:ext uri="{BB962C8B-B14F-4D97-AF65-F5344CB8AC3E}">
        <p14:creationId xmlns:p14="http://schemas.microsoft.com/office/powerpoint/2010/main" val="278633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Scientific Research?</a:t>
            </a:r>
            <a:endParaRPr lang="en-US" dirty="0"/>
          </a:p>
        </p:txBody>
      </p:sp>
      <p:sp>
        <p:nvSpPr>
          <p:cNvPr id="3" name="Content Placeholder 2"/>
          <p:cNvSpPr>
            <a:spLocks noGrp="1"/>
          </p:cNvSpPr>
          <p:nvPr>
            <p:ph idx="1"/>
          </p:nvPr>
        </p:nvSpPr>
        <p:spPr/>
        <p:txBody>
          <a:bodyPr/>
          <a:lstStyle/>
          <a:p>
            <a:r>
              <a:rPr lang="en-US" dirty="0" smtClean="0"/>
              <a:t>An investigative process that, </a:t>
            </a:r>
            <a:r>
              <a:rPr lang="en-US" i="1" dirty="0" smtClean="0"/>
              <a:t>in </a:t>
            </a:r>
            <a:r>
              <a:rPr lang="en-US" i="1" dirty="0" err="1" smtClean="0"/>
              <a:t>toto</a:t>
            </a:r>
            <a:r>
              <a:rPr lang="en-US" dirty="0" smtClean="0"/>
              <a:t>, creates a body of knowledge on a particular subject</a:t>
            </a:r>
          </a:p>
          <a:p>
            <a:pPr marL="0" indent="0">
              <a:buNone/>
            </a:pPr>
            <a:endParaRPr lang="en-US" dirty="0" smtClean="0"/>
          </a:p>
          <a:p>
            <a:r>
              <a:rPr lang="en-US" dirty="0" smtClean="0"/>
              <a:t>Science is not just a subject in school, but a systematic way of conducting investigation!</a:t>
            </a:r>
            <a:endParaRPr lang="en-US" dirty="0"/>
          </a:p>
        </p:txBody>
      </p:sp>
      <p:pic>
        <p:nvPicPr>
          <p:cNvPr id="6146" name="Picture 2" descr="http://www.cdrlabs.co.za/images/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419599"/>
            <a:ext cx="18288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hedigitalprofessor.files.wordpress.com/2009/10/book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98" y="4419598"/>
            <a:ext cx="2286001"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0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0" y="1066800"/>
            <a:ext cx="9144000" cy="685800"/>
          </a:xfrm>
        </p:spPr>
        <p:txBody>
          <a:bodyPr>
            <a:normAutofit fontScale="90000"/>
          </a:bodyPr>
          <a:lstStyle/>
          <a:p>
            <a:pPr eaLnBrk="1" hangingPunct="1"/>
            <a:r>
              <a:rPr lang="en-US" altLang="en-US" sz="3000" dirty="0" smtClean="0"/>
              <a:t>The Scientific Method</a:t>
            </a:r>
            <a:r>
              <a:rPr lang="en-US" altLang="en-US" dirty="0" smtClean="0"/>
              <a:t/>
            </a:r>
            <a:br>
              <a:rPr lang="en-US" altLang="en-US" dirty="0" smtClean="0"/>
            </a:br>
            <a:r>
              <a:rPr lang="en-US" altLang="en-US" sz="4200" u="sng" dirty="0" smtClean="0"/>
              <a:t>Step Five</a:t>
            </a:r>
          </a:p>
        </p:txBody>
      </p:sp>
      <p:sp>
        <p:nvSpPr>
          <p:cNvPr id="33796" name="Rectangle 3"/>
          <p:cNvSpPr>
            <a:spLocks noGrp="1" noChangeArrowheads="1"/>
          </p:cNvSpPr>
          <p:nvPr>
            <p:ph idx="1"/>
          </p:nvPr>
        </p:nvSpPr>
        <p:spPr>
          <a:xfrm>
            <a:off x="381000" y="1981200"/>
            <a:ext cx="7772400" cy="4800600"/>
          </a:xfrm>
        </p:spPr>
        <p:txBody>
          <a:bodyPr/>
          <a:lstStyle/>
          <a:p>
            <a:pPr eaLnBrk="1" hangingPunct="1"/>
            <a:r>
              <a:rPr lang="en-US" altLang="en-US" sz="2800" u="sng" dirty="0" smtClean="0"/>
              <a:t>Conclusions</a:t>
            </a:r>
          </a:p>
          <a:p>
            <a:pPr lvl="1" eaLnBrk="1" hangingPunct="1"/>
            <a:r>
              <a:rPr lang="en-US" altLang="en-US" sz="2400" dirty="0" smtClean="0"/>
              <a:t>You explain what your numerical data means!</a:t>
            </a:r>
          </a:p>
          <a:p>
            <a:pPr lvl="1" eaLnBrk="1" hangingPunct="1"/>
            <a:r>
              <a:rPr lang="en-US" altLang="en-US" sz="2400" dirty="0" smtClean="0"/>
              <a:t>You ultimately explain whether the Results </a:t>
            </a:r>
            <a:r>
              <a:rPr lang="en-US" altLang="en-US" sz="2400" u="sng" dirty="0" smtClean="0"/>
              <a:t>Support</a:t>
            </a:r>
            <a:r>
              <a:rPr lang="en-US" altLang="en-US" sz="2400" dirty="0" smtClean="0"/>
              <a:t> or </a:t>
            </a:r>
            <a:r>
              <a:rPr lang="en-US" altLang="en-US" sz="2400" u="sng" dirty="0" smtClean="0"/>
              <a:t>Reject</a:t>
            </a:r>
            <a:r>
              <a:rPr lang="en-US" altLang="en-US" sz="2400" dirty="0" smtClean="0"/>
              <a:t> the Hypothesis</a:t>
            </a:r>
          </a:p>
          <a:p>
            <a:pPr lvl="1" eaLnBrk="1" hangingPunct="1"/>
            <a:r>
              <a:rPr lang="en-US" altLang="en-US" sz="2400" dirty="0" smtClean="0"/>
              <a:t>Hypothesis can NEVER be PROVEN true</a:t>
            </a:r>
          </a:p>
          <a:p>
            <a:pPr lvl="1" eaLnBrk="1" hangingPunct="1"/>
            <a:r>
              <a:rPr lang="en-US" altLang="en-US" sz="2400" dirty="0" smtClean="0">
                <a:solidFill>
                  <a:srgbClr val="7030A0"/>
                </a:solidFill>
              </a:rPr>
              <a:t>Form a New Hypothesis </a:t>
            </a:r>
            <a:r>
              <a:rPr lang="en-US" altLang="en-US" sz="2400" dirty="0" smtClean="0"/>
              <a:t>if the experiment rejects the original hypothesis</a:t>
            </a:r>
          </a:p>
          <a:p>
            <a:pPr lvl="2" eaLnBrk="1" hangingPunct="1"/>
            <a:r>
              <a:rPr lang="en-US" altLang="en-US" sz="2400" dirty="0" smtClean="0">
                <a:solidFill>
                  <a:srgbClr val="7030A0"/>
                </a:solidFill>
              </a:rPr>
              <a:t>This is what keeps science going!  New ideas on how to solve the problem! Start experimenting again!</a:t>
            </a:r>
          </a:p>
          <a:p>
            <a:pPr lvl="1" eaLnBrk="1" hangingPunct="1">
              <a:buFontTx/>
              <a:buNone/>
            </a:pPr>
            <a:endParaRPr lang="en-US" altLang="en-US" sz="2400" dirty="0" smtClean="0"/>
          </a:p>
          <a:p>
            <a:pPr lvl="1" eaLnBrk="1" hangingPunct="1">
              <a:buFontTx/>
              <a:buNone/>
            </a:pPr>
            <a:endParaRPr lang="en-US" altLang="en-US" sz="2400" dirty="0" smtClean="0"/>
          </a:p>
        </p:txBody>
      </p:sp>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6BBBF3-10F0-4FAE-81B6-44605A795458}" type="slidenum">
              <a:rPr lang="en-US" sz="1400" smtClean="0">
                <a:solidFill>
                  <a:srgbClr val="FFFF00"/>
                </a:solidFill>
              </a:rPr>
              <a:pPr eaLnBrk="1" hangingPunct="1"/>
              <a:t>20</a:t>
            </a:fld>
            <a:endParaRPr lang="en-US" sz="1400" smtClean="0">
              <a:solidFill>
                <a:srgbClr val="FFFF00"/>
              </a:solidFill>
            </a:endParaRPr>
          </a:p>
        </p:txBody>
      </p:sp>
    </p:spTree>
    <p:extLst>
      <p:ext uri="{BB962C8B-B14F-4D97-AF65-F5344CB8AC3E}">
        <p14:creationId xmlns:p14="http://schemas.microsoft.com/office/powerpoint/2010/main" val="152562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0" y="1112838"/>
            <a:ext cx="8382000" cy="944562"/>
          </a:xfrm>
        </p:spPr>
        <p:txBody>
          <a:bodyPr>
            <a:normAutofit fontScale="90000"/>
          </a:bodyPr>
          <a:lstStyle/>
          <a:p>
            <a:r>
              <a:rPr lang="en-US" altLang="en-US" sz="3000" dirty="0" smtClean="0"/>
              <a:t>The Scientific Method:  Step </a:t>
            </a:r>
            <a:r>
              <a:rPr lang="en-US" altLang="en-US" sz="3000" dirty="0"/>
              <a:t>5</a:t>
            </a:r>
            <a:r>
              <a:rPr lang="en-US" altLang="en-US" sz="3000" dirty="0" smtClean="0"/>
              <a:t>-Conlclusions</a:t>
            </a:r>
            <a:r>
              <a:rPr lang="en-US" altLang="en-US" dirty="0" smtClean="0"/>
              <a:t/>
            </a:r>
            <a:br>
              <a:rPr lang="en-US" altLang="en-US" dirty="0" smtClean="0"/>
            </a:br>
            <a:r>
              <a:rPr lang="en-US" altLang="en-US" dirty="0">
                <a:solidFill>
                  <a:schemeClr val="hlink"/>
                </a:solidFill>
              </a:rPr>
              <a:t>C</a:t>
            </a:r>
            <a:r>
              <a:rPr lang="en-US" dirty="0" smtClean="0">
                <a:solidFill>
                  <a:schemeClr val="hlink"/>
                </a:solidFill>
              </a:rPr>
              <a:t>hildren Learning/Music Experiment</a:t>
            </a:r>
            <a:br>
              <a:rPr lang="en-US" dirty="0" smtClean="0">
                <a:solidFill>
                  <a:schemeClr val="hlink"/>
                </a:solidFill>
              </a:rPr>
            </a:br>
            <a:r>
              <a:rPr lang="en-US" u="sng" dirty="0" smtClean="0">
                <a:solidFill>
                  <a:schemeClr val="hlink"/>
                </a:solidFill>
              </a:rPr>
              <a:t>statistics</a:t>
            </a:r>
          </a:p>
        </p:txBody>
      </p:sp>
      <p:sp>
        <p:nvSpPr>
          <p:cNvPr id="73731" name="Rectangle 3"/>
          <p:cNvSpPr>
            <a:spLocks noGrp="1"/>
          </p:cNvSpPr>
          <p:nvPr>
            <p:ph idx="1"/>
          </p:nvPr>
        </p:nvSpPr>
        <p:spPr>
          <a:xfrm>
            <a:off x="228600" y="2103437"/>
            <a:ext cx="7772400" cy="4449763"/>
          </a:xfrm>
        </p:spPr>
        <p:txBody>
          <a:bodyPr/>
          <a:lstStyle/>
          <a:p>
            <a:r>
              <a:rPr lang="en-US" dirty="0" smtClean="0"/>
              <a:t>Let’s say that you analyzed your data and test and removed all outliers.</a:t>
            </a:r>
          </a:p>
          <a:p>
            <a:r>
              <a:rPr lang="en-US" dirty="0" smtClean="0"/>
              <a:t>You Now have three sets of data:</a:t>
            </a:r>
          </a:p>
          <a:p>
            <a:pPr lvl="1"/>
            <a:r>
              <a:rPr lang="en-US" sz="2400" dirty="0" smtClean="0"/>
              <a:t>No music, N=74, mean correct=83%, SD=10</a:t>
            </a:r>
          </a:p>
          <a:p>
            <a:pPr lvl="1"/>
            <a:r>
              <a:rPr lang="en-US" sz="2400" dirty="0" smtClean="0"/>
              <a:t>Loud rock, N=75, mean correct=79%, SD=11</a:t>
            </a:r>
          </a:p>
          <a:p>
            <a:pPr lvl="1"/>
            <a:r>
              <a:rPr lang="en-US" sz="2400" dirty="0" smtClean="0"/>
              <a:t>Loud classical, N=72, mean correct=78%, SD=9</a:t>
            </a:r>
          </a:p>
          <a:p>
            <a:pPr lvl="2"/>
            <a:r>
              <a:rPr lang="en-US" sz="2400" dirty="0" smtClean="0"/>
              <a:t>Are these means different?  </a:t>
            </a:r>
          </a:p>
          <a:p>
            <a:pPr lvl="2"/>
            <a:r>
              <a:rPr lang="en-US" sz="2400" dirty="0" smtClean="0"/>
              <a:t>How different? </a:t>
            </a:r>
          </a:p>
          <a:p>
            <a:pPr lvl="2"/>
            <a:r>
              <a:rPr lang="en-US" sz="2400" dirty="0" smtClean="0"/>
              <a:t> How do you know?</a:t>
            </a:r>
          </a:p>
        </p:txBody>
      </p:sp>
    </p:spTree>
    <p:extLst>
      <p:ext uri="{BB962C8B-B14F-4D97-AF65-F5344CB8AC3E}">
        <p14:creationId xmlns:p14="http://schemas.microsoft.com/office/powerpoint/2010/main" val="114901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0" y="1112838"/>
            <a:ext cx="9144000" cy="944562"/>
          </a:xfrm>
        </p:spPr>
        <p:txBody>
          <a:bodyPr>
            <a:normAutofit fontScale="90000"/>
          </a:bodyPr>
          <a:lstStyle/>
          <a:p>
            <a:r>
              <a:rPr lang="en-US" altLang="en-US" sz="3000" dirty="0" smtClean="0"/>
              <a:t>The Scientific Method:  Step </a:t>
            </a:r>
            <a:r>
              <a:rPr lang="en-US" altLang="en-US" sz="3000" dirty="0"/>
              <a:t>5</a:t>
            </a:r>
            <a:r>
              <a:rPr lang="en-US" altLang="en-US" sz="3000" dirty="0" smtClean="0"/>
              <a:t>-Conclusions</a:t>
            </a:r>
            <a:r>
              <a:rPr lang="en-US" altLang="en-US" dirty="0" smtClean="0"/>
              <a:t/>
            </a:r>
            <a:br>
              <a:rPr lang="en-US" altLang="en-US" dirty="0" smtClean="0"/>
            </a:br>
            <a:r>
              <a:rPr lang="en-US" dirty="0" smtClean="0">
                <a:solidFill>
                  <a:schemeClr val="hlink"/>
                </a:solidFill>
              </a:rPr>
              <a:t>Children Learning/Music Experiment</a:t>
            </a:r>
            <a:br>
              <a:rPr lang="en-US" dirty="0" smtClean="0">
                <a:solidFill>
                  <a:schemeClr val="hlink"/>
                </a:solidFill>
              </a:rPr>
            </a:br>
            <a:r>
              <a:rPr lang="en-US" u="sng" dirty="0" smtClean="0">
                <a:solidFill>
                  <a:schemeClr val="hlink"/>
                </a:solidFill>
              </a:rPr>
              <a:t>statistics</a:t>
            </a:r>
          </a:p>
        </p:txBody>
      </p:sp>
      <p:sp>
        <p:nvSpPr>
          <p:cNvPr id="75779" name="Rectangle 3"/>
          <p:cNvSpPr>
            <a:spLocks noGrp="1"/>
          </p:cNvSpPr>
          <p:nvPr>
            <p:ph idx="1"/>
          </p:nvPr>
        </p:nvSpPr>
        <p:spPr>
          <a:xfrm>
            <a:off x="228600" y="2103437"/>
            <a:ext cx="7924800" cy="4144963"/>
          </a:xfrm>
        </p:spPr>
        <p:txBody>
          <a:bodyPr>
            <a:normAutofit/>
          </a:bodyPr>
          <a:lstStyle/>
          <a:p>
            <a:pPr lvl="1">
              <a:lnSpc>
                <a:spcPct val="90000"/>
              </a:lnSpc>
            </a:pPr>
            <a:r>
              <a:rPr lang="en-US" dirty="0" smtClean="0"/>
              <a:t>No music, N=74, mean correct=83%, SD=10</a:t>
            </a:r>
          </a:p>
          <a:p>
            <a:pPr lvl="1">
              <a:lnSpc>
                <a:spcPct val="90000"/>
              </a:lnSpc>
            </a:pPr>
            <a:r>
              <a:rPr lang="en-US" dirty="0" smtClean="0"/>
              <a:t>Loud rock, N=75, mean correct=79%, SD=11</a:t>
            </a:r>
          </a:p>
          <a:p>
            <a:pPr lvl="1">
              <a:lnSpc>
                <a:spcPct val="90000"/>
              </a:lnSpc>
            </a:pPr>
            <a:r>
              <a:rPr lang="en-US" dirty="0" smtClean="0"/>
              <a:t>Loud classical, N=72, mean correct=78%, SD=9</a:t>
            </a:r>
          </a:p>
          <a:p>
            <a:pPr>
              <a:lnSpc>
                <a:spcPct val="90000"/>
              </a:lnSpc>
            </a:pPr>
            <a:r>
              <a:rPr lang="en-US" dirty="0" smtClean="0"/>
              <a:t> Perform a t-test </a:t>
            </a:r>
          </a:p>
          <a:p>
            <a:pPr lvl="1">
              <a:lnSpc>
                <a:spcPct val="90000"/>
              </a:lnSpc>
            </a:pPr>
            <a:r>
              <a:rPr lang="en-US" dirty="0" smtClean="0"/>
              <a:t>each test group </a:t>
            </a:r>
            <a:r>
              <a:rPr lang="en-US" dirty="0" err="1" smtClean="0"/>
              <a:t>vs</a:t>
            </a:r>
            <a:r>
              <a:rPr lang="en-US" dirty="0" smtClean="0"/>
              <a:t> the NO music control group.</a:t>
            </a:r>
          </a:p>
          <a:p>
            <a:pPr>
              <a:lnSpc>
                <a:spcPct val="90000"/>
              </a:lnSpc>
            </a:pPr>
            <a:r>
              <a:rPr lang="en-US" dirty="0" smtClean="0"/>
              <a:t>You will get a t-statistic 0.578 and the probability of a significant difference, p- value, at which this is significant.</a:t>
            </a:r>
          </a:p>
          <a:p>
            <a:pPr>
              <a:lnSpc>
                <a:spcPct val="90000"/>
              </a:lnSpc>
            </a:pPr>
            <a:r>
              <a:rPr lang="en-US" dirty="0" smtClean="0"/>
              <a:t>Example, p=0.56 at this statistic.  </a:t>
            </a:r>
            <a:endParaRPr lang="en-US" dirty="0"/>
          </a:p>
          <a:p>
            <a:pPr lvl="1">
              <a:lnSpc>
                <a:spcPct val="90000"/>
              </a:lnSpc>
            </a:pPr>
            <a:r>
              <a:rPr lang="en-US" u="sng" dirty="0" smtClean="0"/>
              <a:t>NO STATISTICAL SIGNIFICANCE</a:t>
            </a:r>
          </a:p>
          <a:p>
            <a:pPr>
              <a:lnSpc>
                <a:spcPct val="90000"/>
              </a:lnSpc>
            </a:pPr>
            <a:endParaRPr lang="en-US" dirty="0" smtClean="0"/>
          </a:p>
        </p:txBody>
      </p:sp>
    </p:spTree>
    <p:extLst>
      <p:ext uri="{BB962C8B-B14F-4D97-AF65-F5344CB8AC3E}">
        <p14:creationId xmlns:p14="http://schemas.microsoft.com/office/powerpoint/2010/main" val="283606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0" y="685800"/>
            <a:ext cx="9144000" cy="1143000"/>
          </a:xfrm>
        </p:spPr>
        <p:txBody>
          <a:bodyPr>
            <a:normAutofit/>
          </a:bodyPr>
          <a:lstStyle/>
          <a:p>
            <a:r>
              <a:rPr lang="en-US" altLang="en-US" sz="2700" dirty="0" smtClean="0"/>
              <a:t>The Scientific Method:  Step </a:t>
            </a:r>
            <a:r>
              <a:rPr lang="en-US" altLang="en-US" sz="2700" dirty="0"/>
              <a:t>5</a:t>
            </a:r>
            <a:r>
              <a:rPr lang="en-US" altLang="en-US" sz="2700" dirty="0" smtClean="0"/>
              <a:t>-Conclusions </a:t>
            </a:r>
            <a:br>
              <a:rPr lang="en-US" altLang="en-US" sz="2700" dirty="0" smtClean="0"/>
            </a:br>
            <a:r>
              <a:rPr lang="en-US" sz="3400" u="sng" dirty="0" smtClean="0">
                <a:solidFill>
                  <a:schemeClr val="hlink"/>
                </a:solidFill>
              </a:rPr>
              <a:t>Statistical </a:t>
            </a:r>
            <a:r>
              <a:rPr lang="en-US" sz="3400" u="sng" dirty="0" err="1" smtClean="0">
                <a:solidFill>
                  <a:schemeClr val="hlink"/>
                </a:solidFill>
              </a:rPr>
              <a:t>vs</a:t>
            </a:r>
            <a:r>
              <a:rPr lang="en-US" sz="3400" u="sng" dirty="0" smtClean="0">
                <a:solidFill>
                  <a:schemeClr val="hlink"/>
                </a:solidFill>
              </a:rPr>
              <a:t> Clinical </a:t>
            </a:r>
            <a:r>
              <a:rPr lang="en-US" sz="3400" u="sng" dirty="0">
                <a:solidFill>
                  <a:schemeClr val="hlink"/>
                </a:solidFill>
              </a:rPr>
              <a:t>S</a:t>
            </a:r>
            <a:r>
              <a:rPr lang="en-US" sz="3400" u="sng" dirty="0" smtClean="0">
                <a:solidFill>
                  <a:schemeClr val="hlink"/>
                </a:solidFill>
              </a:rPr>
              <a:t>ignificance</a:t>
            </a:r>
          </a:p>
        </p:txBody>
      </p:sp>
      <p:sp>
        <p:nvSpPr>
          <p:cNvPr id="77827" name="Rectangle 3"/>
          <p:cNvSpPr>
            <a:spLocks noGrp="1"/>
          </p:cNvSpPr>
          <p:nvPr>
            <p:ph idx="1"/>
          </p:nvPr>
        </p:nvSpPr>
        <p:spPr>
          <a:xfrm>
            <a:off x="457200" y="1905000"/>
            <a:ext cx="7696200" cy="3657600"/>
          </a:xfrm>
        </p:spPr>
        <p:txBody>
          <a:bodyPr/>
          <a:lstStyle/>
          <a:p>
            <a:r>
              <a:rPr lang="en-US" dirty="0" smtClean="0"/>
              <a:t>A comparison of methods</a:t>
            </a:r>
          </a:p>
          <a:p>
            <a:pPr lvl="1"/>
            <a:r>
              <a:rPr lang="en-US" dirty="0" smtClean="0"/>
              <a:t>NEW </a:t>
            </a:r>
            <a:r>
              <a:rPr lang="en-US" dirty="0" err="1" smtClean="0"/>
              <a:t>vs</a:t>
            </a:r>
            <a:r>
              <a:rPr lang="en-US" dirty="0" smtClean="0"/>
              <a:t> OLD.</a:t>
            </a:r>
          </a:p>
          <a:p>
            <a:r>
              <a:rPr lang="en-US" dirty="0" smtClean="0"/>
              <a:t>There is a statistical difference between the two </a:t>
            </a:r>
            <a:r>
              <a:rPr lang="en-US" dirty="0" err="1" smtClean="0"/>
              <a:t>creatinine</a:t>
            </a:r>
            <a:r>
              <a:rPr lang="en-US" dirty="0" smtClean="0"/>
              <a:t> methods. </a:t>
            </a:r>
          </a:p>
          <a:p>
            <a:pPr lvl="1"/>
            <a:r>
              <a:rPr lang="en-US" dirty="0" smtClean="0"/>
              <a:t>Mean 1 = 1.25;  Mean 2 = 1.18</a:t>
            </a:r>
          </a:p>
          <a:p>
            <a:r>
              <a:rPr lang="en-US" dirty="0" smtClean="0"/>
              <a:t>But the Lab Director believes that there is NO clinical significance and accepts the new methods for other good reasons.</a:t>
            </a:r>
          </a:p>
        </p:txBody>
      </p:sp>
    </p:spTree>
    <p:extLst>
      <p:ext uri="{BB962C8B-B14F-4D97-AF65-F5344CB8AC3E}">
        <p14:creationId xmlns:p14="http://schemas.microsoft.com/office/powerpoint/2010/main" val="214121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0" y="655638"/>
            <a:ext cx="9144000" cy="868362"/>
          </a:xfrm>
        </p:spPr>
        <p:txBody>
          <a:bodyPr>
            <a:normAutofit fontScale="90000"/>
          </a:bodyPr>
          <a:lstStyle/>
          <a:p>
            <a:r>
              <a:rPr lang="en-US" altLang="en-US" sz="3000" dirty="0" smtClean="0"/>
              <a:t>The Scientific Method:  Step </a:t>
            </a:r>
            <a:r>
              <a:rPr lang="en-US" altLang="en-US" sz="3000" dirty="0"/>
              <a:t>5</a:t>
            </a:r>
            <a:r>
              <a:rPr lang="en-US" altLang="en-US" sz="3000" dirty="0" smtClean="0"/>
              <a:t>-Conclusions</a:t>
            </a:r>
            <a:r>
              <a:rPr lang="en-US" dirty="0" smtClean="0">
                <a:solidFill>
                  <a:schemeClr val="hlink"/>
                </a:solidFill>
              </a:rPr>
              <a:t/>
            </a:r>
            <a:br>
              <a:rPr lang="en-US" dirty="0" smtClean="0">
                <a:solidFill>
                  <a:schemeClr val="hlink"/>
                </a:solidFill>
              </a:rPr>
            </a:br>
            <a:r>
              <a:rPr lang="en-US" u="sng" dirty="0" smtClean="0">
                <a:solidFill>
                  <a:schemeClr val="hlink"/>
                </a:solidFill>
              </a:rPr>
              <a:t>Crunching the Data: Outliers</a:t>
            </a:r>
          </a:p>
        </p:txBody>
      </p:sp>
      <p:sp>
        <p:nvSpPr>
          <p:cNvPr id="70659" name="Rectangle 3"/>
          <p:cNvSpPr>
            <a:spLocks noGrp="1"/>
          </p:cNvSpPr>
          <p:nvPr>
            <p:ph type="body" sz="half" idx="1"/>
          </p:nvPr>
        </p:nvSpPr>
        <p:spPr>
          <a:xfrm>
            <a:off x="152400" y="1600200"/>
            <a:ext cx="6324600" cy="4495800"/>
          </a:xfrm>
        </p:spPr>
        <p:txBody>
          <a:bodyPr/>
          <a:lstStyle/>
          <a:p>
            <a:r>
              <a:rPr lang="en-US" sz="2600" dirty="0" smtClean="0"/>
              <a:t>Outliers are data that you gathered but you suspect might not be part of the true population.</a:t>
            </a:r>
          </a:p>
          <a:p>
            <a:pPr lvl="1"/>
            <a:r>
              <a:rPr lang="en-US" sz="2600" dirty="0" smtClean="0"/>
              <a:t>Visually inspect the data</a:t>
            </a:r>
          </a:p>
          <a:p>
            <a:pPr lvl="1"/>
            <a:r>
              <a:rPr lang="en-US" sz="2600" dirty="0" smtClean="0"/>
              <a:t>Compare S.D.s:  if one is very large, the outlier(s) might be causing the spread.</a:t>
            </a:r>
          </a:p>
          <a:p>
            <a:r>
              <a:rPr lang="en-US" sz="2600" dirty="0" smtClean="0"/>
              <a:t>There are statistical test for outliers</a:t>
            </a:r>
          </a:p>
          <a:p>
            <a:pPr lvl="1"/>
            <a:r>
              <a:rPr lang="en-US" sz="2600" dirty="0" smtClean="0"/>
              <a:t>&gt;4 SD?  Remove</a:t>
            </a:r>
          </a:p>
          <a:p>
            <a:pPr lvl="1"/>
            <a:r>
              <a:rPr lang="en-US" sz="2600" dirty="0" smtClean="0"/>
              <a:t>Recalculate mean and SD and re-test</a:t>
            </a:r>
          </a:p>
        </p:txBody>
      </p:sp>
      <p:graphicFrame>
        <p:nvGraphicFramePr>
          <p:cNvPr id="70660" name="Object 4"/>
          <p:cNvGraphicFramePr>
            <a:graphicFrameLocks noGrp="1" noChangeAspect="1"/>
          </p:cNvGraphicFramePr>
          <p:nvPr>
            <p:ph sz="half" idx="2"/>
            <p:extLst>
              <p:ext uri="{D42A27DB-BD31-4B8C-83A1-F6EECF244321}">
                <p14:modId xmlns:p14="http://schemas.microsoft.com/office/powerpoint/2010/main" val="150209484"/>
              </p:ext>
            </p:extLst>
          </p:nvPr>
        </p:nvGraphicFramePr>
        <p:xfrm>
          <a:off x="6019800" y="2209800"/>
          <a:ext cx="2190427" cy="1346200"/>
        </p:xfrm>
        <a:graphic>
          <a:graphicData uri="http://schemas.openxmlformats.org/presentationml/2006/ole">
            <mc:AlternateContent xmlns:mc="http://schemas.openxmlformats.org/markup-compatibility/2006">
              <mc:Choice xmlns:v="urn:schemas-microsoft-com:vml" Requires="v">
                <p:oleObj spid="_x0000_s2071" name="Chart" r:id="rId4" imgW="4667402" imgH="2866949" progId="Excel.Chart.8">
                  <p:embed/>
                </p:oleObj>
              </mc:Choice>
              <mc:Fallback>
                <p:oleObj name="Chart" r:id="rId4" imgW="4667402" imgH="28669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209800"/>
                        <a:ext cx="2190427" cy="1346200"/>
                      </a:xfrm>
                      <a:prstGeom prst="rect">
                        <a:avLst/>
                      </a:prstGeom>
                      <a:noFill/>
                      <a:ln>
                        <a:noFill/>
                      </a:ln>
                      <a:effectLst/>
                      <a:extLst/>
                    </p:spPr>
                  </p:pic>
                </p:oleObj>
              </mc:Fallback>
            </mc:AlternateContent>
          </a:graphicData>
        </a:graphic>
      </p:graphicFrame>
      <p:sp>
        <p:nvSpPr>
          <p:cNvPr id="70662" name="Oval 6"/>
          <p:cNvSpPr>
            <a:spLocks noChangeArrowheads="1"/>
          </p:cNvSpPr>
          <p:nvPr/>
        </p:nvSpPr>
        <p:spPr bwMode="auto">
          <a:xfrm>
            <a:off x="7543800" y="3048000"/>
            <a:ext cx="304800" cy="457200"/>
          </a:xfrm>
          <a:prstGeom prst="ellipse">
            <a:avLst/>
          </a:prstGeom>
          <a:noFill/>
          <a:ln w="38100">
            <a:solidFill>
              <a:srgbClr val="FF0000"/>
            </a:solidFill>
            <a:round/>
            <a:headEnd/>
            <a:tailEnd/>
          </a:ln>
          <a:effectLst/>
        </p:spPr>
        <p:txBody>
          <a:bodyPr wrap="none" anchor="ctr"/>
          <a:lstStyle/>
          <a:p>
            <a:endParaRPr lang="en-US"/>
          </a:p>
        </p:txBody>
      </p:sp>
    </p:spTree>
    <p:extLst>
      <p:ext uri="{BB962C8B-B14F-4D97-AF65-F5344CB8AC3E}">
        <p14:creationId xmlns:p14="http://schemas.microsoft.com/office/powerpoint/2010/main" val="365723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0" y="960438"/>
            <a:ext cx="9144000" cy="792162"/>
          </a:xfrm>
        </p:spPr>
        <p:txBody>
          <a:bodyPr>
            <a:normAutofit fontScale="90000"/>
          </a:bodyPr>
          <a:lstStyle/>
          <a:p>
            <a:r>
              <a:rPr lang="en-US" altLang="en-US" sz="3000" dirty="0" smtClean="0"/>
              <a:t>The </a:t>
            </a:r>
            <a:r>
              <a:rPr lang="en-US" altLang="en-US" sz="3000" dirty="0"/>
              <a:t>Scientific Method:  Step 5</a:t>
            </a:r>
            <a:r>
              <a:rPr lang="en-US" altLang="en-US" sz="3000" dirty="0" smtClean="0"/>
              <a:t>-Conclusions</a:t>
            </a:r>
            <a:r>
              <a:rPr lang="en-US" dirty="0" smtClean="0">
                <a:solidFill>
                  <a:schemeClr val="hlink"/>
                </a:solidFill>
              </a:rPr>
              <a:t/>
            </a:r>
            <a:br>
              <a:rPr lang="en-US" dirty="0" smtClean="0">
                <a:solidFill>
                  <a:schemeClr val="hlink"/>
                </a:solidFill>
              </a:rPr>
            </a:br>
            <a:r>
              <a:rPr lang="en-US" u="sng" dirty="0" smtClean="0">
                <a:solidFill>
                  <a:schemeClr val="hlink"/>
                </a:solidFill>
              </a:rPr>
              <a:t>Regression </a:t>
            </a:r>
            <a:r>
              <a:rPr lang="en-US" u="sng" dirty="0">
                <a:solidFill>
                  <a:schemeClr val="hlink"/>
                </a:solidFill>
              </a:rPr>
              <a:t>A</a:t>
            </a:r>
            <a:r>
              <a:rPr lang="en-US" u="sng" dirty="0" smtClean="0">
                <a:solidFill>
                  <a:schemeClr val="hlink"/>
                </a:solidFill>
              </a:rPr>
              <a:t>nalysis</a:t>
            </a:r>
          </a:p>
        </p:txBody>
      </p:sp>
      <p:sp>
        <p:nvSpPr>
          <p:cNvPr id="68611" name="Rectangle 3"/>
          <p:cNvSpPr>
            <a:spLocks noGrp="1"/>
          </p:cNvSpPr>
          <p:nvPr>
            <p:ph idx="1"/>
          </p:nvPr>
        </p:nvSpPr>
        <p:spPr>
          <a:xfrm>
            <a:off x="304800" y="1752600"/>
            <a:ext cx="7848600" cy="4267200"/>
          </a:xfrm>
        </p:spPr>
        <p:txBody>
          <a:bodyPr>
            <a:normAutofit lnSpcReduction="10000"/>
          </a:bodyPr>
          <a:lstStyle/>
          <a:p>
            <a:r>
              <a:rPr lang="en-US" dirty="0" smtClean="0"/>
              <a:t>Commonly used to determine the relationship between two groups:  X and Y</a:t>
            </a:r>
          </a:p>
          <a:p>
            <a:r>
              <a:rPr lang="en-US" dirty="0" smtClean="0"/>
              <a:t>The ‘independent variable” is on the horizontal, X axis.  Dependent on Y axis.</a:t>
            </a:r>
          </a:p>
          <a:p>
            <a:r>
              <a:rPr lang="en-US" dirty="0" smtClean="0"/>
              <a:t>Y = </a:t>
            </a:r>
            <a:r>
              <a:rPr lang="en-US" dirty="0" err="1" smtClean="0"/>
              <a:t>mX</a:t>
            </a:r>
            <a:r>
              <a:rPr lang="en-US" dirty="0" smtClean="0"/>
              <a:t> + a</a:t>
            </a:r>
          </a:p>
          <a:p>
            <a:pPr lvl="1"/>
            <a:r>
              <a:rPr lang="en-US" dirty="0" smtClean="0"/>
              <a:t>m is the slope of the line</a:t>
            </a:r>
          </a:p>
          <a:p>
            <a:pPr lvl="1"/>
            <a:r>
              <a:rPr lang="en-US" dirty="0" smtClean="0"/>
              <a:t>a is the intercept, or bias</a:t>
            </a:r>
          </a:p>
          <a:p>
            <a:r>
              <a:rPr lang="en-US" dirty="0" smtClean="0"/>
              <a:t>Regression is used in comparison of methods study.</a:t>
            </a:r>
          </a:p>
          <a:p>
            <a:r>
              <a:rPr lang="en-US" dirty="0" smtClean="0"/>
              <a:t>Higher the “r,” the better the relationship.</a:t>
            </a:r>
          </a:p>
          <a:p>
            <a:endParaRPr lang="en-US" dirty="0" smtClean="0"/>
          </a:p>
          <a:p>
            <a:endParaRPr lang="en-US" dirty="0" smtClean="0"/>
          </a:p>
        </p:txBody>
      </p:sp>
    </p:spTree>
    <p:extLst>
      <p:ext uri="{BB962C8B-B14F-4D97-AF65-F5344CB8AC3E}">
        <p14:creationId xmlns:p14="http://schemas.microsoft.com/office/powerpoint/2010/main" val="374560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533400"/>
            <a:ext cx="9144000" cy="914400"/>
          </a:xfrm>
        </p:spPr>
        <p:txBody>
          <a:bodyPr>
            <a:normAutofit fontScale="90000"/>
          </a:bodyPr>
          <a:lstStyle/>
          <a:p>
            <a:r>
              <a:rPr lang="en-US" altLang="en-US" sz="2700" dirty="0" smtClean="0"/>
              <a:t>The Scientific Method:  Step </a:t>
            </a:r>
            <a:r>
              <a:rPr lang="en-US" altLang="en-US" sz="2700" dirty="0"/>
              <a:t>5</a:t>
            </a:r>
            <a:r>
              <a:rPr lang="en-US" altLang="en-US" sz="2700" dirty="0" smtClean="0"/>
              <a:t>-Conclusions </a:t>
            </a:r>
            <a:r>
              <a:rPr lang="en-US" u="sng" dirty="0">
                <a:solidFill>
                  <a:schemeClr val="hlink"/>
                </a:solidFill>
              </a:rPr>
              <a:t>Regression Analysis Interpretation </a:t>
            </a:r>
            <a:endParaRPr lang="en-US" u="sng" dirty="0" smtClean="0">
              <a:solidFill>
                <a:schemeClr val="hlink"/>
              </a:solidFill>
            </a:endParaRPr>
          </a:p>
        </p:txBody>
      </p:sp>
      <p:graphicFrame>
        <p:nvGraphicFramePr>
          <p:cNvPr id="19462" name="Object 6"/>
          <p:cNvGraphicFramePr>
            <a:graphicFrameLocks noGrp="1" noChangeAspect="1"/>
          </p:cNvGraphicFramePr>
          <p:nvPr>
            <p:ph idx="1"/>
            <p:extLst>
              <p:ext uri="{D42A27DB-BD31-4B8C-83A1-F6EECF244321}">
                <p14:modId xmlns:p14="http://schemas.microsoft.com/office/powerpoint/2010/main" val="3662728141"/>
              </p:ext>
            </p:extLst>
          </p:nvPr>
        </p:nvGraphicFramePr>
        <p:xfrm>
          <a:off x="152400" y="1371600"/>
          <a:ext cx="8229600" cy="4283075"/>
        </p:xfrm>
        <a:graphic>
          <a:graphicData uri="http://schemas.openxmlformats.org/presentationml/2006/ole">
            <mc:AlternateContent xmlns:mc="http://schemas.openxmlformats.org/markup-compatibility/2006">
              <mc:Choice xmlns:v="urn:schemas-microsoft-com:vml" Requires="v">
                <p:oleObj spid="_x0000_s3095" name="Chart" r:id="rId4" imgW="4667402" imgH="2428951" progId="Excel.Chart.8">
                  <p:embed/>
                </p:oleObj>
              </mc:Choice>
              <mc:Fallback>
                <p:oleObj name="Chart" r:id="rId4" imgW="4667402" imgH="24289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371600"/>
                        <a:ext cx="8229600"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Rectangle 5"/>
          <p:cNvSpPr>
            <a:spLocks noChangeArrowheads="1"/>
          </p:cNvSpPr>
          <p:nvPr/>
        </p:nvSpPr>
        <p:spPr bwMode="auto">
          <a:xfrm>
            <a:off x="228600" y="5638800"/>
            <a:ext cx="7924800" cy="990600"/>
          </a:xfrm>
          <a:prstGeom prst="rect">
            <a:avLst/>
          </a:prstGeom>
          <a:noFill/>
          <a:ln w="9525">
            <a:noFill/>
            <a:miter lim="800000"/>
            <a:headEnd/>
            <a:tailEnd/>
          </a:ln>
          <a:effectLst/>
        </p:spPr>
        <p:txBody>
          <a:bodyPr wrap="none" anchor="ctr"/>
          <a:lstStyle/>
          <a:p>
            <a:pPr algn="ctr"/>
            <a:r>
              <a:rPr lang="en-US" sz="2400" dirty="0"/>
              <a:t>Decreased linearity of relationship </a:t>
            </a:r>
            <a:r>
              <a:rPr lang="en-US" sz="2400" dirty="0" smtClean="0"/>
              <a:t>gives a </a:t>
            </a:r>
            <a:r>
              <a:rPr lang="en-US" sz="2400" dirty="0"/>
              <a:t>DECREASED </a:t>
            </a:r>
            <a:r>
              <a:rPr lang="en-US" sz="2400" dirty="0" smtClean="0"/>
              <a:t>“r.”  </a:t>
            </a:r>
            <a:r>
              <a:rPr lang="en-US" sz="2400" b="1" dirty="0" smtClean="0">
                <a:solidFill>
                  <a:schemeClr val="accent2"/>
                </a:solidFill>
              </a:rPr>
              <a:t> </a:t>
            </a:r>
          </a:p>
          <a:p>
            <a:pPr algn="ctr"/>
            <a:r>
              <a:rPr lang="en-US" sz="2400" b="1" dirty="0" smtClean="0">
                <a:solidFill>
                  <a:schemeClr val="accent2"/>
                </a:solidFill>
              </a:rPr>
              <a:t>LOOK </a:t>
            </a:r>
            <a:r>
              <a:rPr lang="en-US" sz="2400" dirty="0"/>
              <a:t>at (plot) the data.</a:t>
            </a:r>
          </a:p>
        </p:txBody>
      </p:sp>
    </p:spTree>
    <p:extLst>
      <p:ext uri="{BB962C8B-B14F-4D97-AF65-F5344CB8AC3E}">
        <p14:creationId xmlns:p14="http://schemas.microsoft.com/office/powerpoint/2010/main" val="2301014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p:cNvSpPr>
          <p:nvPr>
            <p:ph type="title"/>
          </p:nvPr>
        </p:nvSpPr>
        <p:spPr>
          <a:xfrm>
            <a:off x="0" y="152400"/>
            <a:ext cx="9144000" cy="868363"/>
          </a:xfrm>
        </p:spPr>
        <p:txBody>
          <a:bodyPr>
            <a:normAutofit fontScale="90000"/>
          </a:bodyPr>
          <a:lstStyle/>
          <a:p>
            <a:r>
              <a:rPr lang="en-US" altLang="en-US" sz="3000" dirty="0"/>
              <a:t>The Scientific Method:  Step 5-Conclusions </a:t>
            </a:r>
            <a:r>
              <a:rPr lang="en-US" u="sng" dirty="0">
                <a:solidFill>
                  <a:schemeClr val="hlink"/>
                </a:solidFill>
              </a:rPr>
              <a:t>Regression Analysis Interpretation </a:t>
            </a:r>
            <a:endParaRPr lang="en-US" dirty="0" smtClean="0">
              <a:solidFill>
                <a:schemeClr val="hlink"/>
              </a:solidFill>
            </a:endParaRPr>
          </a:p>
        </p:txBody>
      </p:sp>
      <p:graphicFrame>
        <p:nvGraphicFramePr>
          <p:cNvPr id="20489" name="Object 9"/>
          <p:cNvGraphicFramePr>
            <a:graphicFrameLocks noGrp="1" noChangeAspect="1"/>
          </p:cNvGraphicFramePr>
          <p:nvPr>
            <p:ph idx="1"/>
            <p:extLst>
              <p:ext uri="{D42A27DB-BD31-4B8C-83A1-F6EECF244321}">
                <p14:modId xmlns:p14="http://schemas.microsoft.com/office/powerpoint/2010/main" val="1772602602"/>
              </p:ext>
            </p:extLst>
          </p:nvPr>
        </p:nvGraphicFramePr>
        <p:xfrm>
          <a:off x="457200" y="1080385"/>
          <a:ext cx="7239000" cy="3796415"/>
        </p:xfrm>
        <a:graphic>
          <a:graphicData uri="http://schemas.openxmlformats.org/presentationml/2006/ole">
            <mc:AlternateContent xmlns:mc="http://schemas.openxmlformats.org/markup-compatibility/2006">
              <mc:Choice xmlns:v="urn:schemas-microsoft-com:vml" Requires="v">
                <p:oleObj spid="_x0000_s4119" name="Chart" r:id="rId4" imgW="4667402" imgH="2447849" progId="Excel.Chart.8">
                  <p:embed/>
                </p:oleObj>
              </mc:Choice>
              <mc:Fallback>
                <p:oleObj name="Chart" r:id="rId4" imgW="4667402" imgH="24478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080385"/>
                        <a:ext cx="7239000" cy="3796415"/>
                      </a:xfrm>
                      <a:prstGeom prst="rect">
                        <a:avLst/>
                      </a:prstGeom>
                      <a:noFill/>
                      <a:ln>
                        <a:noFill/>
                      </a:ln>
                      <a:effectLst/>
                      <a:extLst/>
                    </p:spPr>
                  </p:pic>
                </p:oleObj>
              </mc:Fallback>
            </mc:AlternateContent>
          </a:graphicData>
        </a:graphic>
      </p:graphicFrame>
      <p:sp>
        <p:nvSpPr>
          <p:cNvPr id="20491" name="Rectangle 11"/>
          <p:cNvSpPr>
            <a:spLocks noChangeArrowheads="1"/>
          </p:cNvSpPr>
          <p:nvPr/>
        </p:nvSpPr>
        <p:spPr bwMode="auto">
          <a:xfrm>
            <a:off x="-76200" y="4800600"/>
            <a:ext cx="8305800" cy="1447800"/>
          </a:xfrm>
          <a:prstGeom prst="rect">
            <a:avLst/>
          </a:prstGeom>
          <a:noFill/>
          <a:ln w="9525">
            <a:noFill/>
            <a:miter lim="800000"/>
            <a:headEnd/>
            <a:tailEnd/>
          </a:ln>
          <a:effectLst/>
        </p:spPr>
        <p:txBody>
          <a:bodyPr wrap="none" anchor="ctr"/>
          <a:lstStyle/>
          <a:p>
            <a:pPr algn="ctr"/>
            <a:r>
              <a:rPr lang="en-US" sz="2400" dirty="0"/>
              <a:t>Are these 2 methods measuring the same </a:t>
            </a:r>
            <a:r>
              <a:rPr lang="en-US" sz="2400" dirty="0" err="1"/>
              <a:t>analyte</a:t>
            </a:r>
            <a:r>
              <a:rPr lang="en-US" sz="2400" dirty="0"/>
              <a:t>?</a:t>
            </a:r>
          </a:p>
          <a:p>
            <a:pPr algn="ctr"/>
            <a:r>
              <a:rPr lang="en-US" sz="2400" dirty="0"/>
              <a:t>A very high value for </a:t>
            </a:r>
            <a:r>
              <a:rPr lang="en-US" sz="2400" dirty="0" smtClean="0"/>
              <a:t>“r</a:t>
            </a:r>
            <a:r>
              <a:rPr lang="en-US" sz="2400" dirty="0"/>
              <a:t>” only means a linear</a:t>
            </a:r>
          </a:p>
          <a:p>
            <a:pPr algn="ctr"/>
            <a:r>
              <a:rPr lang="en-US" sz="2400" dirty="0"/>
              <a:t> relationship between x </a:t>
            </a:r>
            <a:r>
              <a:rPr lang="en-US" sz="2400" dirty="0" err="1"/>
              <a:t>vs</a:t>
            </a:r>
            <a:r>
              <a:rPr lang="en-US" sz="2400" dirty="0"/>
              <a:t> </a:t>
            </a:r>
            <a:r>
              <a:rPr lang="en-US" sz="2400" dirty="0" smtClean="0"/>
              <a:t>y,    </a:t>
            </a:r>
            <a:r>
              <a:rPr lang="en-US" sz="2400" dirty="0">
                <a:solidFill>
                  <a:srgbClr val="FF0000"/>
                </a:solidFill>
              </a:rPr>
              <a:t>NOT</a:t>
            </a:r>
            <a:r>
              <a:rPr lang="en-US" sz="2400" dirty="0"/>
              <a:t> equality.</a:t>
            </a:r>
          </a:p>
          <a:p>
            <a:pPr algn="ctr"/>
            <a:r>
              <a:rPr lang="en-US" sz="2400" dirty="0"/>
              <a:t>  </a:t>
            </a:r>
            <a:r>
              <a:rPr lang="en-US" sz="2400" b="1" dirty="0">
                <a:solidFill>
                  <a:schemeClr val="accent2"/>
                </a:solidFill>
              </a:rPr>
              <a:t> LOOK </a:t>
            </a:r>
            <a:r>
              <a:rPr lang="en-US" sz="2400" dirty="0"/>
              <a:t>at data. High “m” = incr. equality.</a:t>
            </a:r>
          </a:p>
        </p:txBody>
      </p:sp>
    </p:spTree>
    <p:extLst>
      <p:ext uri="{BB962C8B-B14F-4D97-AF65-F5344CB8AC3E}">
        <p14:creationId xmlns:p14="http://schemas.microsoft.com/office/powerpoint/2010/main" val="3940484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609600"/>
            <a:ext cx="9144000" cy="685800"/>
          </a:xfrm>
        </p:spPr>
        <p:txBody>
          <a:bodyPr>
            <a:normAutofit fontScale="90000"/>
          </a:bodyPr>
          <a:lstStyle/>
          <a:p>
            <a:pPr eaLnBrk="1" hangingPunct="1"/>
            <a:r>
              <a:rPr lang="en-US" altLang="en-US" sz="3000" dirty="0" smtClean="0"/>
              <a:t>The Scientific Method</a:t>
            </a:r>
            <a:r>
              <a:rPr lang="en-US" altLang="en-US" dirty="0" smtClean="0"/>
              <a:t/>
            </a:r>
            <a:br>
              <a:rPr lang="en-US" altLang="en-US" dirty="0" smtClean="0"/>
            </a:br>
            <a:r>
              <a:rPr lang="en-US" altLang="en-US" sz="4200" u="sng" dirty="0" smtClean="0"/>
              <a:t>Step Six</a:t>
            </a:r>
          </a:p>
        </p:txBody>
      </p:sp>
      <p:sp>
        <p:nvSpPr>
          <p:cNvPr id="34820" name="Rectangle 3"/>
          <p:cNvSpPr>
            <a:spLocks noGrp="1" noChangeArrowheads="1"/>
          </p:cNvSpPr>
          <p:nvPr>
            <p:ph idx="1"/>
          </p:nvPr>
        </p:nvSpPr>
        <p:spPr>
          <a:xfrm>
            <a:off x="0" y="1219200"/>
            <a:ext cx="8153400" cy="4953000"/>
          </a:xfrm>
        </p:spPr>
        <p:txBody>
          <a:bodyPr>
            <a:normAutofit/>
          </a:bodyPr>
          <a:lstStyle/>
          <a:p>
            <a:pPr eaLnBrk="1" hangingPunct="1"/>
            <a:r>
              <a:rPr lang="en-US" altLang="en-US" sz="2400" u="sng" dirty="0" smtClean="0"/>
              <a:t>Publish Findings</a:t>
            </a:r>
          </a:p>
          <a:p>
            <a:pPr lvl="1" eaLnBrk="1" hangingPunct="1"/>
            <a:r>
              <a:rPr lang="en-US" altLang="en-US" sz="2000" dirty="0" smtClean="0"/>
              <a:t>Scientific Paper</a:t>
            </a:r>
          </a:p>
          <a:p>
            <a:pPr lvl="2"/>
            <a:r>
              <a:rPr lang="en-US" altLang="en-US" dirty="0" smtClean="0"/>
              <a:t>Abstract, Introduction, Materials &amp; Methods, Results, Conclusions, Discussion</a:t>
            </a:r>
          </a:p>
          <a:p>
            <a:pPr lvl="2"/>
            <a:r>
              <a:rPr lang="en-US" altLang="en-US" dirty="0" smtClean="0"/>
              <a:t>Written in third person</a:t>
            </a:r>
          </a:p>
          <a:p>
            <a:pPr lvl="2"/>
            <a:r>
              <a:rPr lang="en-US" altLang="en-US" dirty="0" smtClean="0"/>
              <a:t>Paraphrase reference sources</a:t>
            </a:r>
          </a:p>
          <a:p>
            <a:pPr lvl="1" eaLnBrk="1" hangingPunct="1"/>
            <a:r>
              <a:rPr lang="en-US" altLang="en-US" sz="2000" dirty="0" smtClean="0"/>
              <a:t>Results read and accepted by scientific peers</a:t>
            </a:r>
          </a:p>
          <a:p>
            <a:pPr lvl="1" eaLnBrk="1" hangingPunct="1"/>
            <a:r>
              <a:rPr lang="en-US" altLang="en-US" sz="2000" dirty="0" smtClean="0"/>
              <a:t>Repeatability</a:t>
            </a:r>
          </a:p>
          <a:p>
            <a:pPr lvl="2" eaLnBrk="1" hangingPunct="1"/>
            <a:r>
              <a:rPr lang="en-US" altLang="en-US" dirty="0" smtClean="0"/>
              <a:t>Experiment presented in detail so that it can be repeated by others</a:t>
            </a:r>
          </a:p>
          <a:p>
            <a:pPr lvl="1" eaLnBrk="1" hangingPunct="1"/>
            <a:r>
              <a:rPr lang="en-US" altLang="en-US" sz="2000" dirty="0" smtClean="0"/>
              <a:t>Self Correcting</a:t>
            </a:r>
          </a:p>
          <a:p>
            <a:pPr lvl="2" eaLnBrk="1" hangingPunct="1"/>
            <a:r>
              <a:rPr lang="en-US" altLang="en-US" dirty="0" smtClean="0"/>
              <a:t>If results cannot be duplicated or someone has a different hypothesis to solve the problem, then it will be presented and previous data will be corrected in time</a:t>
            </a:r>
          </a:p>
          <a:p>
            <a:pPr lvl="1" eaLnBrk="1" hangingPunct="1">
              <a:buFontTx/>
              <a:buNone/>
            </a:pPr>
            <a:endParaRPr lang="en-US" altLang="en-US" sz="2000" dirty="0" smtClean="0"/>
          </a:p>
          <a:p>
            <a:pPr lvl="1" eaLnBrk="1" hangingPunct="1">
              <a:buFontTx/>
              <a:buNone/>
            </a:pPr>
            <a:endParaRPr lang="en-US" altLang="en-US" sz="2400" dirty="0" smtClean="0"/>
          </a:p>
          <a:p>
            <a:pPr lvl="1" eaLnBrk="1" hangingPunct="1">
              <a:buFontTx/>
              <a:buNone/>
            </a:pPr>
            <a:endParaRPr lang="en-US" altLang="en-US" sz="2400" dirty="0" smtClean="0"/>
          </a:p>
        </p:txBody>
      </p:sp>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95AAF7D-4833-454D-AA72-EBBB496357CA}" type="slidenum">
              <a:rPr lang="en-US" sz="1400" smtClean="0">
                <a:solidFill>
                  <a:srgbClr val="FFFF00"/>
                </a:solidFill>
              </a:rPr>
              <a:pPr eaLnBrk="1" hangingPunct="1"/>
              <a:t>28</a:t>
            </a:fld>
            <a:endParaRPr lang="en-US" sz="1400" smtClean="0">
              <a:solidFill>
                <a:srgbClr val="FFFF00"/>
              </a:solidFill>
            </a:endParaRPr>
          </a:p>
        </p:txBody>
      </p:sp>
      <p:pic>
        <p:nvPicPr>
          <p:cNvPr id="9218" name="Picture 2" descr="http://www.sciencemediacentre.co.nz/wp-content/upload/2009/03/journa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0"/>
            <a:ext cx="1676400" cy="191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19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90600"/>
          </a:xfrm>
        </p:spPr>
        <p:txBody>
          <a:bodyPr>
            <a:normAutofit/>
          </a:bodyPr>
          <a:lstStyle/>
          <a:p>
            <a:r>
              <a:rPr lang="en-US" sz="3600" u="sng" dirty="0" smtClean="0"/>
              <a:t>What about Animal Studies?</a:t>
            </a:r>
            <a:endParaRPr lang="en-US" sz="3600" u="sng" dirty="0"/>
          </a:p>
        </p:txBody>
      </p:sp>
      <p:sp>
        <p:nvSpPr>
          <p:cNvPr id="3" name="Content Placeholder 2"/>
          <p:cNvSpPr>
            <a:spLocks noGrp="1"/>
          </p:cNvSpPr>
          <p:nvPr>
            <p:ph idx="1"/>
          </p:nvPr>
        </p:nvSpPr>
        <p:spPr>
          <a:xfrm>
            <a:off x="457200" y="990600"/>
            <a:ext cx="7696200" cy="5334000"/>
          </a:xfrm>
        </p:spPr>
        <p:txBody>
          <a:bodyPr>
            <a:normAutofit fontScale="92500" lnSpcReduction="10000"/>
          </a:bodyPr>
          <a:lstStyle/>
          <a:p>
            <a:r>
              <a:rPr lang="en-US" sz="2200" dirty="0" smtClean="0"/>
              <a:t>Basic research and testing in animals</a:t>
            </a:r>
          </a:p>
          <a:p>
            <a:pPr lvl="1"/>
            <a:r>
              <a:rPr lang="en-US" sz="1900" dirty="0" smtClean="0"/>
              <a:t>Invertebrates to Non-human Primates</a:t>
            </a:r>
          </a:p>
          <a:p>
            <a:pPr lvl="2"/>
            <a:r>
              <a:rPr lang="en-US" sz="1900" dirty="0"/>
              <a:t>F</a:t>
            </a:r>
            <a:r>
              <a:rPr lang="en-US" sz="1900" dirty="0" smtClean="0"/>
              <a:t>ruit fly, nematodes, </a:t>
            </a:r>
            <a:r>
              <a:rPr lang="en-US" sz="1900" dirty="0" err="1" smtClean="0"/>
              <a:t>zebrafish</a:t>
            </a:r>
            <a:endParaRPr lang="en-US" sz="1900" dirty="0" smtClean="0"/>
          </a:p>
          <a:p>
            <a:pPr lvl="2"/>
            <a:r>
              <a:rPr lang="en-US" sz="1900" dirty="0"/>
              <a:t>M</a:t>
            </a:r>
            <a:r>
              <a:rPr lang="en-US" sz="1900" dirty="0" smtClean="0"/>
              <a:t>ice, rats, guinea pigs, rabbits, cats, dogs, primates</a:t>
            </a:r>
          </a:p>
          <a:p>
            <a:r>
              <a:rPr lang="en-US" sz="2200" dirty="0" smtClean="0"/>
              <a:t>In US, Animal Welfare Act </a:t>
            </a:r>
            <a:r>
              <a:rPr lang="en-US" sz="2200" dirty="0"/>
              <a:t>&amp;</a:t>
            </a:r>
            <a:r>
              <a:rPr lang="en-US" sz="2200" dirty="0" smtClean="0"/>
              <a:t> Guide for the Care and Use of Laboratory Animals, published by National Academy of Sciences</a:t>
            </a:r>
          </a:p>
          <a:p>
            <a:pPr lvl="1"/>
            <a:r>
              <a:rPr lang="en-US" sz="1900" dirty="0" smtClean="0"/>
              <a:t>Animal Tests should only be performed where necessary, meaning scientifically justified</a:t>
            </a:r>
          </a:p>
          <a:p>
            <a:pPr lvl="1"/>
            <a:r>
              <a:rPr lang="en-US" sz="1900" dirty="0" smtClean="0"/>
              <a:t>Animal Testing should cause as little suffering to animals as possible</a:t>
            </a:r>
          </a:p>
          <a:p>
            <a:r>
              <a:rPr lang="en-US" sz="2200" dirty="0" smtClean="0"/>
              <a:t>Institutional Animal Care and Use Committee (IACUC)</a:t>
            </a:r>
          </a:p>
          <a:p>
            <a:pPr lvl="1"/>
            <a:r>
              <a:rPr lang="en-US" sz="1900" dirty="0" smtClean="0"/>
              <a:t>Including a licensed veterinarian</a:t>
            </a:r>
          </a:p>
          <a:p>
            <a:r>
              <a:rPr lang="en-US" sz="2200" dirty="0" smtClean="0"/>
              <a:t>Institutional Review Board (IRB)</a:t>
            </a:r>
          </a:p>
          <a:p>
            <a:pPr lvl="1"/>
            <a:r>
              <a:rPr lang="en-US" sz="1900" dirty="0" smtClean="0"/>
              <a:t>Includes people from the community</a:t>
            </a:r>
          </a:p>
          <a:p>
            <a:r>
              <a:rPr lang="en-US" sz="2200" dirty="0" smtClean="0"/>
              <a:t>Alternatives</a:t>
            </a:r>
          </a:p>
          <a:p>
            <a:pPr lvl="1"/>
            <a:r>
              <a:rPr lang="en-US" sz="1900" dirty="0" smtClean="0"/>
              <a:t>Replacement, Reduction, Refinement</a:t>
            </a:r>
          </a:p>
          <a:p>
            <a:pPr marL="457200" lvl="1" indent="0">
              <a:buNone/>
            </a:pPr>
            <a:endParaRPr lang="en-US" dirty="0" smtClean="0"/>
          </a:p>
          <a:p>
            <a:endParaRPr lang="en-US" dirty="0"/>
          </a:p>
        </p:txBody>
      </p:sp>
    </p:spTree>
    <p:extLst>
      <p:ext uri="{BB962C8B-B14F-4D97-AF65-F5344CB8AC3E}">
        <p14:creationId xmlns:p14="http://schemas.microsoft.com/office/powerpoint/2010/main" val="157819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r>
              <a:rPr lang="en-US" smtClean="0"/>
              <a:t>What can we Examine SCIENTIFICALLY?</a:t>
            </a:r>
          </a:p>
        </p:txBody>
      </p:sp>
      <p:sp>
        <p:nvSpPr>
          <p:cNvPr id="28675" name="Text Placeholder 4"/>
          <p:cNvSpPr>
            <a:spLocks noGrp="1"/>
          </p:cNvSpPr>
          <p:nvPr>
            <p:ph type="body" idx="1"/>
          </p:nvPr>
        </p:nvSpPr>
        <p:spPr/>
        <p:txBody>
          <a:bodyPr>
            <a:normAutofit/>
          </a:bodyPr>
          <a:lstStyle/>
          <a:p>
            <a:r>
              <a:rPr lang="en-US" dirty="0" smtClean="0">
                <a:solidFill>
                  <a:srgbClr val="002060"/>
                </a:solidFill>
              </a:rPr>
              <a:t>Science CAN Examine</a:t>
            </a:r>
          </a:p>
        </p:txBody>
      </p:sp>
      <p:sp>
        <p:nvSpPr>
          <p:cNvPr id="28677" name="Text Placeholder 5"/>
          <p:cNvSpPr>
            <a:spLocks noGrp="1"/>
          </p:cNvSpPr>
          <p:nvPr>
            <p:ph type="body" sz="half" idx="3"/>
          </p:nvPr>
        </p:nvSpPr>
        <p:spPr/>
        <p:txBody>
          <a:bodyPr>
            <a:normAutofit/>
          </a:bodyPr>
          <a:lstStyle/>
          <a:p>
            <a:r>
              <a:rPr lang="en-US" dirty="0" smtClean="0">
                <a:solidFill>
                  <a:srgbClr val="002060"/>
                </a:solidFill>
              </a:rPr>
              <a:t>Science CANNOT Examine</a:t>
            </a:r>
          </a:p>
        </p:txBody>
      </p:sp>
      <p:sp>
        <p:nvSpPr>
          <p:cNvPr id="28676" name="Content Placeholder 2"/>
          <p:cNvSpPr>
            <a:spLocks noGrp="1"/>
          </p:cNvSpPr>
          <p:nvPr>
            <p:ph sz="quarter" idx="2"/>
          </p:nvPr>
        </p:nvSpPr>
        <p:spPr/>
        <p:txBody>
          <a:bodyPr>
            <a:normAutofit lnSpcReduction="10000"/>
          </a:bodyPr>
          <a:lstStyle/>
          <a:p>
            <a:pPr eaLnBrk="1" hangingPunct="1"/>
            <a:r>
              <a:rPr lang="en-US" smtClean="0"/>
              <a:t>Anything Measurable in a concrete way</a:t>
            </a:r>
          </a:p>
          <a:p>
            <a:pPr lvl="1" eaLnBrk="1" hangingPunct="1"/>
            <a:r>
              <a:rPr lang="en-US" smtClean="0"/>
              <a:t>See it</a:t>
            </a:r>
          </a:p>
          <a:p>
            <a:pPr lvl="1" eaLnBrk="1" hangingPunct="1"/>
            <a:r>
              <a:rPr lang="en-US" smtClean="0"/>
              <a:t>Touch it </a:t>
            </a:r>
          </a:p>
          <a:p>
            <a:pPr lvl="1" eaLnBrk="1" hangingPunct="1"/>
            <a:r>
              <a:rPr lang="en-US" smtClean="0"/>
              <a:t>Smell it</a:t>
            </a:r>
          </a:p>
          <a:p>
            <a:pPr lvl="1" eaLnBrk="1" hangingPunct="1"/>
            <a:r>
              <a:rPr lang="en-US" smtClean="0"/>
              <a:t>Measure it in some way</a:t>
            </a:r>
          </a:p>
          <a:p>
            <a:pPr lvl="2" eaLnBrk="1" hangingPunct="1"/>
            <a:r>
              <a:rPr lang="en-US" smtClean="0"/>
              <a:t>Weight</a:t>
            </a:r>
          </a:p>
          <a:p>
            <a:pPr lvl="2" eaLnBrk="1" hangingPunct="1"/>
            <a:r>
              <a:rPr lang="en-US" smtClean="0"/>
              <a:t>Height</a:t>
            </a:r>
          </a:p>
          <a:p>
            <a:pPr lvl="2" eaLnBrk="1" hangingPunct="1"/>
            <a:r>
              <a:rPr lang="en-US" smtClean="0"/>
              <a:t>Speed</a:t>
            </a:r>
          </a:p>
          <a:p>
            <a:pPr lvl="2" eaLnBrk="1" hangingPunct="1"/>
            <a:r>
              <a:rPr lang="en-US" smtClean="0"/>
              <a:t>Electrical</a:t>
            </a:r>
          </a:p>
          <a:p>
            <a:pPr lvl="2" eaLnBrk="1" hangingPunct="1"/>
            <a:r>
              <a:rPr lang="en-US" smtClean="0"/>
              <a:t>Observe activity</a:t>
            </a:r>
          </a:p>
          <a:p>
            <a:pPr lvl="2" eaLnBrk="1" hangingPunct="1"/>
            <a:r>
              <a:rPr lang="en-US" smtClean="0"/>
              <a:t>ETC.</a:t>
            </a:r>
          </a:p>
          <a:p>
            <a:pPr lvl="2" eaLnBrk="1" hangingPunct="1"/>
            <a:endParaRPr lang="en-US" smtClean="0"/>
          </a:p>
        </p:txBody>
      </p:sp>
      <p:sp>
        <p:nvSpPr>
          <p:cNvPr id="28678" name="Content Placeholder 6"/>
          <p:cNvSpPr>
            <a:spLocks noGrp="1"/>
          </p:cNvSpPr>
          <p:nvPr>
            <p:ph sz="quarter" idx="4"/>
          </p:nvPr>
        </p:nvSpPr>
        <p:spPr/>
        <p:txBody>
          <a:bodyPr>
            <a:normAutofit/>
          </a:bodyPr>
          <a:lstStyle/>
          <a:p>
            <a:r>
              <a:rPr lang="en-US" smtClean="0"/>
              <a:t>Supernatural</a:t>
            </a:r>
          </a:p>
          <a:p>
            <a:r>
              <a:rPr lang="en-US" smtClean="0"/>
              <a:t>Matters of Faith</a:t>
            </a:r>
          </a:p>
          <a:p>
            <a:r>
              <a:rPr lang="en-US" smtClean="0"/>
              <a:t>Matters of Morals</a:t>
            </a:r>
          </a:p>
          <a:p>
            <a:r>
              <a:rPr lang="en-US" smtClean="0"/>
              <a:t>Matters of Opinion</a:t>
            </a:r>
          </a:p>
        </p:txBody>
      </p:sp>
      <p:sp>
        <p:nvSpPr>
          <p:cNvPr id="286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756C00-7459-45A5-9C32-1F15F793BA07}" type="slidenum">
              <a:rPr lang="en-US" sz="1400" smtClean="0">
                <a:solidFill>
                  <a:srgbClr val="FFFF00"/>
                </a:solidFill>
              </a:rPr>
              <a:pPr eaLnBrk="1" hangingPunct="1"/>
              <a:t>3</a:t>
            </a:fld>
            <a:endParaRPr lang="en-US" sz="1400" smtClean="0">
              <a:solidFill>
                <a:srgbClr val="FFFF00"/>
              </a:solidFill>
            </a:endParaRPr>
          </a:p>
        </p:txBody>
      </p:sp>
    </p:spTree>
    <p:extLst>
      <p:ext uri="{BB962C8B-B14F-4D97-AF65-F5344CB8AC3E}">
        <p14:creationId xmlns:p14="http://schemas.microsoft.com/office/powerpoint/2010/main" val="423590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8229600" cy="868362"/>
          </a:xfrm>
        </p:spPr>
        <p:txBody>
          <a:bodyPr>
            <a:normAutofit/>
          </a:bodyPr>
          <a:lstStyle/>
          <a:p>
            <a:r>
              <a:rPr lang="en-US" sz="3600" u="sng" dirty="0" smtClean="0"/>
              <a:t>What about Human Studies?</a:t>
            </a:r>
            <a:endParaRPr lang="en-US" sz="3600" u="sng" dirty="0"/>
          </a:p>
        </p:txBody>
      </p:sp>
      <p:sp>
        <p:nvSpPr>
          <p:cNvPr id="3" name="Content Placeholder 2"/>
          <p:cNvSpPr>
            <a:spLocks noGrp="1"/>
          </p:cNvSpPr>
          <p:nvPr>
            <p:ph idx="1"/>
          </p:nvPr>
        </p:nvSpPr>
        <p:spPr>
          <a:xfrm>
            <a:off x="304800" y="1066800"/>
            <a:ext cx="8229600" cy="5410200"/>
          </a:xfrm>
        </p:spPr>
        <p:txBody>
          <a:bodyPr>
            <a:normAutofit fontScale="77500" lnSpcReduction="20000"/>
          </a:bodyPr>
          <a:lstStyle/>
          <a:p>
            <a:r>
              <a:rPr lang="en-US" dirty="0" smtClean="0"/>
              <a:t>Regulated by FDA Law</a:t>
            </a:r>
          </a:p>
          <a:p>
            <a:pPr lvl="1"/>
            <a:r>
              <a:rPr lang="en-US" dirty="0" smtClean="0"/>
              <a:t>Drugs and Medical Devices</a:t>
            </a:r>
          </a:p>
          <a:p>
            <a:r>
              <a:rPr lang="en-US" dirty="0" smtClean="0"/>
              <a:t>Internally regulated by IRB</a:t>
            </a:r>
          </a:p>
          <a:p>
            <a:r>
              <a:rPr lang="en-US" dirty="0" smtClean="0"/>
              <a:t>Paid volunteers monitored under controlled conditions</a:t>
            </a:r>
          </a:p>
          <a:p>
            <a:r>
              <a:rPr lang="en-US" b="1" dirty="0" smtClean="0"/>
              <a:t>Phase I Clinical studies</a:t>
            </a:r>
          </a:p>
          <a:p>
            <a:pPr lvl="1"/>
            <a:r>
              <a:rPr lang="en-US" dirty="0" smtClean="0"/>
              <a:t>Assesses Safety of Drug or Device</a:t>
            </a:r>
          </a:p>
          <a:p>
            <a:pPr lvl="1"/>
            <a:r>
              <a:rPr lang="en-US" dirty="0" smtClean="0"/>
              <a:t>Healthy volunteers (20-100)</a:t>
            </a:r>
          </a:p>
          <a:p>
            <a:pPr lvl="1"/>
            <a:r>
              <a:rPr lang="en-US" dirty="0" smtClean="0"/>
              <a:t>Measure absorption, metabolism, excretion, side effects</a:t>
            </a:r>
          </a:p>
          <a:p>
            <a:pPr lvl="1"/>
            <a:r>
              <a:rPr lang="en-US" dirty="0" smtClean="0"/>
              <a:t>Can take several months to conduct</a:t>
            </a:r>
          </a:p>
          <a:p>
            <a:pPr lvl="1"/>
            <a:r>
              <a:rPr lang="en-US" dirty="0" smtClean="0"/>
              <a:t>70% of experimental drugs pass this phase</a:t>
            </a:r>
          </a:p>
          <a:p>
            <a:r>
              <a:rPr lang="en-US" b="1" dirty="0" smtClean="0"/>
              <a:t>Phase II</a:t>
            </a:r>
          </a:p>
          <a:p>
            <a:pPr lvl="1"/>
            <a:r>
              <a:rPr lang="en-US" dirty="0" smtClean="0"/>
              <a:t>Assesses efficacy in diseased patients</a:t>
            </a:r>
          </a:p>
          <a:p>
            <a:pPr lvl="1"/>
            <a:r>
              <a:rPr lang="en-US" dirty="0" smtClean="0"/>
              <a:t>Randomized double blind studies</a:t>
            </a:r>
          </a:p>
          <a:p>
            <a:pPr lvl="2"/>
            <a:r>
              <a:rPr lang="en-US" dirty="0" smtClean="0"/>
              <a:t>One group receives drug, one group receives standard treatment or placebo</a:t>
            </a:r>
          </a:p>
          <a:p>
            <a:pPr lvl="2"/>
            <a:r>
              <a:rPr lang="en-US" dirty="0" smtClean="0"/>
              <a:t>Neither patients or researchers know who received the experimental drug</a:t>
            </a:r>
          </a:p>
          <a:p>
            <a:pPr lvl="1"/>
            <a:r>
              <a:rPr lang="en-US" dirty="0" smtClean="0"/>
              <a:t>Measure relative safety and effectiveness</a:t>
            </a:r>
          </a:p>
          <a:p>
            <a:pPr lvl="1"/>
            <a:r>
              <a:rPr lang="en-US" dirty="0" smtClean="0"/>
              <a:t>Lasts several months to 2 years</a:t>
            </a:r>
          </a:p>
          <a:p>
            <a:pPr lvl="1"/>
            <a:r>
              <a:rPr lang="en-US" dirty="0" smtClean="0"/>
              <a:t>About 33% of experimental drugs pass both Phase I and Phase II</a:t>
            </a:r>
          </a:p>
        </p:txBody>
      </p:sp>
    </p:spTree>
    <p:extLst>
      <p:ext uri="{BB962C8B-B14F-4D97-AF65-F5344CB8AC3E}">
        <p14:creationId xmlns:p14="http://schemas.microsoft.com/office/powerpoint/2010/main" val="3715630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239000" cy="853440"/>
          </a:xfrm>
        </p:spPr>
        <p:txBody>
          <a:bodyPr>
            <a:normAutofit/>
          </a:bodyPr>
          <a:lstStyle/>
          <a:p>
            <a:r>
              <a:rPr lang="en-US" sz="3600" u="sng" dirty="0" smtClean="0"/>
              <a:t>Human Studies? (continued)</a:t>
            </a:r>
            <a:endParaRPr lang="en-US" sz="3600" u="sng" dirty="0"/>
          </a:p>
        </p:txBody>
      </p:sp>
      <p:sp>
        <p:nvSpPr>
          <p:cNvPr id="3" name="Content Placeholder 2"/>
          <p:cNvSpPr>
            <a:spLocks noGrp="1"/>
          </p:cNvSpPr>
          <p:nvPr>
            <p:ph idx="1"/>
          </p:nvPr>
        </p:nvSpPr>
        <p:spPr>
          <a:xfrm>
            <a:off x="152400" y="1143000"/>
            <a:ext cx="8534400" cy="5257800"/>
          </a:xfrm>
        </p:spPr>
        <p:txBody>
          <a:bodyPr>
            <a:normAutofit fontScale="92500" lnSpcReduction="10000"/>
          </a:bodyPr>
          <a:lstStyle/>
          <a:p>
            <a:r>
              <a:rPr lang="en-US" sz="2200" b="1" dirty="0" smtClean="0"/>
              <a:t>Phase III</a:t>
            </a:r>
          </a:p>
          <a:p>
            <a:pPr lvl="1"/>
            <a:r>
              <a:rPr lang="en-US" sz="1900" dirty="0" smtClean="0"/>
              <a:t>More thorough understanding of effectiveness, benefits &amp; </a:t>
            </a:r>
          </a:p>
          <a:p>
            <a:pPr marL="292608" lvl="1" indent="0">
              <a:buNone/>
            </a:pPr>
            <a:r>
              <a:rPr lang="en-US" sz="1900" dirty="0"/>
              <a:t> </a:t>
            </a:r>
            <a:r>
              <a:rPr lang="en-US" sz="1900" dirty="0" smtClean="0"/>
              <a:t>   range of adverse reactions</a:t>
            </a:r>
          </a:p>
          <a:p>
            <a:pPr lvl="1"/>
            <a:r>
              <a:rPr lang="en-US" sz="1900" dirty="0" smtClean="0"/>
              <a:t>Can last several years</a:t>
            </a:r>
          </a:p>
          <a:p>
            <a:pPr lvl="1"/>
            <a:r>
              <a:rPr lang="en-US" sz="1900" dirty="0" smtClean="0"/>
              <a:t>Randomized and blind testing</a:t>
            </a:r>
          </a:p>
          <a:p>
            <a:pPr lvl="1"/>
            <a:r>
              <a:rPr lang="en-US" sz="1900" dirty="0" smtClean="0"/>
              <a:t>70-90% that enter this phase complete successfully</a:t>
            </a:r>
          </a:p>
          <a:p>
            <a:pPr lvl="1"/>
            <a:r>
              <a:rPr lang="en-US" sz="1900" dirty="0" smtClean="0"/>
              <a:t>Pharmaceutical company can then request FDA approval for marketing </a:t>
            </a:r>
          </a:p>
          <a:p>
            <a:pPr marL="292608" lvl="1" indent="0">
              <a:buNone/>
            </a:pPr>
            <a:r>
              <a:rPr lang="en-US" sz="1900" dirty="0" smtClean="0"/>
              <a:t>    the drug/device</a:t>
            </a:r>
          </a:p>
          <a:p>
            <a:r>
              <a:rPr lang="en-US" sz="2200" b="1" dirty="0" smtClean="0"/>
              <a:t>Phase IV</a:t>
            </a:r>
          </a:p>
          <a:p>
            <a:pPr lvl="1"/>
            <a:r>
              <a:rPr lang="en-US" sz="1900" dirty="0" smtClean="0"/>
              <a:t>Post Marketing Surveillance Trials</a:t>
            </a:r>
          </a:p>
          <a:p>
            <a:pPr lvl="1"/>
            <a:r>
              <a:rPr lang="en-US" sz="1900" dirty="0" smtClean="0"/>
              <a:t>After approval for consumer sale</a:t>
            </a:r>
          </a:p>
          <a:p>
            <a:pPr lvl="1"/>
            <a:r>
              <a:rPr lang="en-US" sz="1900" dirty="0" smtClean="0"/>
              <a:t>Compare with other drugs/devices on the market</a:t>
            </a:r>
          </a:p>
          <a:p>
            <a:pPr lvl="1"/>
            <a:r>
              <a:rPr lang="en-US" sz="1900" dirty="0" smtClean="0"/>
              <a:t>Monitor long term effectiveness and impact on patient’s quality of life</a:t>
            </a:r>
          </a:p>
          <a:p>
            <a:pPr lvl="1"/>
            <a:r>
              <a:rPr lang="en-US" sz="1900" dirty="0" smtClean="0"/>
              <a:t>Determine cost effectiveness compared to traditional/other therapies</a:t>
            </a:r>
          </a:p>
          <a:p>
            <a:pPr lvl="1"/>
            <a:r>
              <a:rPr lang="en-US" sz="1900" dirty="0" smtClean="0"/>
              <a:t>Restrictions of use could be placed on the product pending results</a:t>
            </a:r>
          </a:p>
          <a:p>
            <a:pPr lvl="1"/>
            <a:r>
              <a:rPr lang="en-US" sz="1900" dirty="0" smtClean="0"/>
              <a:t>Drug or device could be taken off the market pending results</a:t>
            </a:r>
          </a:p>
        </p:txBody>
      </p:sp>
    </p:spTree>
    <p:extLst>
      <p:ext uri="{BB962C8B-B14F-4D97-AF65-F5344CB8AC3E}">
        <p14:creationId xmlns:p14="http://schemas.microsoft.com/office/powerpoint/2010/main" val="3114992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838200"/>
          </a:xfrm>
        </p:spPr>
        <p:txBody>
          <a:bodyPr>
            <a:normAutofit/>
          </a:bodyPr>
          <a:lstStyle/>
          <a:p>
            <a:r>
              <a:rPr lang="en-US" sz="3600" u="sng" dirty="0" smtClean="0"/>
              <a:t>Ethics in Science</a:t>
            </a:r>
            <a:endParaRPr lang="en-US" sz="3600" u="sng" dirty="0"/>
          </a:p>
        </p:txBody>
      </p:sp>
      <p:sp>
        <p:nvSpPr>
          <p:cNvPr id="3" name="Content Placeholder 2"/>
          <p:cNvSpPr>
            <a:spLocks noGrp="1"/>
          </p:cNvSpPr>
          <p:nvPr>
            <p:ph idx="1"/>
          </p:nvPr>
        </p:nvSpPr>
        <p:spPr>
          <a:xfrm>
            <a:off x="457200" y="1143000"/>
            <a:ext cx="7848600" cy="5334000"/>
          </a:xfrm>
        </p:spPr>
        <p:txBody>
          <a:bodyPr>
            <a:noAutofit/>
          </a:bodyPr>
          <a:lstStyle/>
          <a:p>
            <a:r>
              <a:rPr lang="en-US" sz="1800" dirty="0" smtClean="0"/>
              <a:t>Standards of conduct in Science</a:t>
            </a:r>
          </a:p>
          <a:p>
            <a:r>
              <a:rPr lang="en-US" sz="1800" dirty="0" smtClean="0"/>
              <a:t>Ethical conduct assures the reliability of research results and safety of research subjects</a:t>
            </a:r>
          </a:p>
          <a:p>
            <a:pPr lvl="1"/>
            <a:r>
              <a:rPr lang="en-US" sz="1600" dirty="0" smtClean="0"/>
              <a:t>Standards of methods/process that address </a:t>
            </a:r>
          </a:p>
          <a:p>
            <a:pPr lvl="2"/>
            <a:r>
              <a:rPr lang="en-US" sz="1600" dirty="0"/>
              <a:t>R</a:t>
            </a:r>
            <a:r>
              <a:rPr lang="en-US" sz="1600" dirty="0" smtClean="0"/>
              <a:t>esearch Design/Procedures</a:t>
            </a:r>
          </a:p>
          <a:p>
            <a:pPr lvl="2"/>
            <a:r>
              <a:rPr lang="en-US" sz="1600" dirty="0"/>
              <a:t>D</a:t>
            </a:r>
            <a:r>
              <a:rPr lang="en-US" sz="1600" dirty="0" smtClean="0"/>
              <a:t>ata Analysis/Interpretation</a:t>
            </a:r>
          </a:p>
          <a:p>
            <a:pPr lvl="2"/>
            <a:r>
              <a:rPr lang="en-US" sz="1600" dirty="0" smtClean="0"/>
              <a:t> Reporting</a:t>
            </a:r>
          </a:p>
          <a:p>
            <a:r>
              <a:rPr lang="en-US" sz="1800" dirty="0" smtClean="0"/>
              <a:t>Replication, collaboration &amp; peer review all help to minimize ethical breaches and identify them when they do occur</a:t>
            </a:r>
          </a:p>
          <a:p>
            <a:r>
              <a:rPr lang="en-US" sz="1800" dirty="0" smtClean="0"/>
              <a:t>National Science Foundation (NSF) </a:t>
            </a:r>
          </a:p>
          <a:p>
            <a:pPr lvl="1"/>
            <a:r>
              <a:rPr lang="en-US" sz="1600" dirty="0"/>
              <a:t>O</a:t>
            </a:r>
            <a:r>
              <a:rPr lang="en-US" sz="1600" dirty="0" smtClean="0"/>
              <a:t>nline ethics center for Engineering &amp; Science</a:t>
            </a:r>
          </a:p>
          <a:p>
            <a:pPr marL="292608" lvl="1" indent="0">
              <a:buNone/>
            </a:pPr>
            <a:endParaRPr lang="en-US" sz="1800" dirty="0" smtClean="0"/>
          </a:p>
          <a:p>
            <a:r>
              <a:rPr lang="en-US" sz="1800" dirty="0" smtClean="0"/>
              <a:t>It is only with ethically performed experiments that data can </a:t>
            </a:r>
          </a:p>
          <a:p>
            <a:pPr marL="0" indent="0">
              <a:buNone/>
            </a:pPr>
            <a:r>
              <a:rPr lang="en-US" sz="1800" dirty="0"/>
              <a:t> </a:t>
            </a:r>
            <a:r>
              <a:rPr lang="en-US" sz="1800" dirty="0" smtClean="0"/>
              <a:t>   lead to progress and knowledge in science!</a:t>
            </a:r>
          </a:p>
        </p:txBody>
      </p:sp>
    </p:spTree>
    <p:extLst>
      <p:ext uri="{BB962C8B-B14F-4D97-AF65-F5344CB8AC3E}">
        <p14:creationId xmlns:p14="http://schemas.microsoft.com/office/powerpoint/2010/main" val="3735209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39000" cy="1143000"/>
          </a:xfrm>
        </p:spPr>
        <p:txBody>
          <a:bodyPr>
            <a:normAutofit fontScale="90000"/>
          </a:bodyPr>
          <a:lstStyle/>
          <a:p>
            <a:r>
              <a:rPr lang="en-US" dirty="0" smtClean="0"/>
              <a:t>Have questionable scientific ethics tainted our past?</a:t>
            </a:r>
            <a:endParaRPr lang="en-US" dirty="0"/>
          </a:p>
        </p:txBody>
      </p:sp>
      <p:sp>
        <p:nvSpPr>
          <p:cNvPr id="3" name="Content Placeholder 2"/>
          <p:cNvSpPr>
            <a:spLocks noGrp="1"/>
          </p:cNvSpPr>
          <p:nvPr>
            <p:ph idx="1"/>
          </p:nvPr>
        </p:nvSpPr>
        <p:spPr>
          <a:xfrm>
            <a:off x="457200" y="2066616"/>
            <a:ext cx="7239000" cy="2733984"/>
          </a:xfrm>
        </p:spPr>
        <p:txBody>
          <a:bodyPr/>
          <a:lstStyle/>
          <a:p>
            <a:r>
              <a:rPr lang="en-US" dirty="0" smtClean="0"/>
              <a:t>YES!</a:t>
            </a:r>
          </a:p>
          <a:p>
            <a:r>
              <a:rPr lang="en-US" dirty="0" smtClean="0"/>
              <a:t>This will be the focus of your discussions this week!</a:t>
            </a:r>
          </a:p>
          <a:p>
            <a:r>
              <a:rPr lang="en-US" dirty="0" smtClean="0"/>
              <a:t>Good news is that we have learned from our past and now move forward ethically!</a:t>
            </a:r>
            <a:endParaRPr lang="en-US" dirty="0"/>
          </a:p>
        </p:txBody>
      </p:sp>
    </p:spTree>
    <p:extLst>
      <p:ext uri="{BB962C8B-B14F-4D97-AF65-F5344CB8AC3E}">
        <p14:creationId xmlns:p14="http://schemas.microsoft.com/office/powerpoint/2010/main" val="2774400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solidFill>
                  <a:schemeClr val="hlink"/>
                </a:solidFill>
              </a:rPr>
              <a:t>Research Technologist?</a:t>
            </a:r>
          </a:p>
        </p:txBody>
      </p:sp>
      <p:sp>
        <p:nvSpPr>
          <p:cNvPr id="21507" name="Content Placeholder 2"/>
          <p:cNvSpPr>
            <a:spLocks noGrp="1"/>
          </p:cNvSpPr>
          <p:nvPr>
            <p:ph idx="1"/>
          </p:nvPr>
        </p:nvSpPr>
        <p:spPr/>
        <p:txBody>
          <a:bodyPr>
            <a:normAutofit/>
          </a:bodyPr>
          <a:lstStyle/>
          <a:p>
            <a:r>
              <a:rPr lang="en-US" sz="2400" dirty="0" smtClean="0">
                <a:solidFill>
                  <a:srgbClr val="7030A0"/>
                </a:solidFill>
              </a:rPr>
              <a:t>Learn many techniques well, as they are your currency for a better job.</a:t>
            </a:r>
          </a:p>
          <a:p>
            <a:r>
              <a:rPr lang="en-US" sz="2400" dirty="0" smtClean="0">
                <a:solidFill>
                  <a:srgbClr val="7030A0"/>
                </a:solidFill>
              </a:rPr>
              <a:t>Never, never rush to the point of sloppiness.</a:t>
            </a:r>
          </a:p>
          <a:p>
            <a:pPr lvl="1"/>
            <a:r>
              <a:rPr lang="en-US" sz="2100" dirty="0" smtClean="0">
                <a:solidFill>
                  <a:srgbClr val="7030A0"/>
                </a:solidFill>
              </a:rPr>
              <a:t>Remember, most research methods are manual, NOT automated.</a:t>
            </a:r>
          </a:p>
          <a:p>
            <a:r>
              <a:rPr lang="en-US" sz="2400" dirty="0" smtClean="0">
                <a:solidFill>
                  <a:srgbClr val="7030A0"/>
                </a:solidFill>
              </a:rPr>
              <a:t>Be sure to monitor precision, accuracy quality control and clinical quality as these may not be the basic scientist’s expertise.</a:t>
            </a:r>
          </a:p>
          <a:p>
            <a:r>
              <a:rPr lang="en-US" sz="2400" dirty="0" smtClean="0">
                <a:solidFill>
                  <a:srgbClr val="7030A0"/>
                </a:solidFill>
              </a:rPr>
              <a:t>Talk to the principal investigator, as a good technician can have good ideas, and a good scientist will listen!</a:t>
            </a:r>
          </a:p>
        </p:txBody>
      </p:sp>
    </p:spTree>
    <p:extLst>
      <p:ext uri="{BB962C8B-B14F-4D97-AF65-F5344CB8AC3E}">
        <p14:creationId xmlns:p14="http://schemas.microsoft.com/office/powerpoint/2010/main" val="2528129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336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image.shutterstock.com/display_pic_with_logo/348362/348362,1269005708,1/stock-photo-five-vials-of-purple-liquid-conical-laboratory-on-a-white-background-49073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127"/>
            <a:ext cx="8153400" cy="208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43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762000"/>
          </a:xfrm>
        </p:spPr>
        <p:txBody>
          <a:bodyPr/>
          <a:lstStyle/>
          <a:p>
            <a:r>
              <a:rPr lang="en-US" dirty="0" smtClean="0"/>
              <a:t>Bibliography</a:t>
            </a:r>
            <a:endParaRPr lang="en-US" dirty="0"/>
          </a:p>
        </p:txBody>
      </p:sp>
      <p:sp>
        <p:nvSpPr>
          <p:cNvPr id="3" name="Content Placeholder 2"/>
          <p:cNvSpPr>
            <a:spLocks noGrp="1"/>
          </p:cNvSpPr>
          <p:nvPr>
            <p:ph idx="1"/>
          </p:nvPr>
        </p:nvSpPr>
        <p:spPr>
          <a:xfrm>
            <a:off x="457200" y="1219200"/>
            <a:ext cx="7239000" cy="5638800"/>
          </a:xfrm>
        </p:spPr>
        <p:txBody>
          <a:bodyPr>
            <a:normAutofit fontScale="47500" lnSpcReduction="20000"/>
          </a:bodyPr>
          <a:lstStyle/>
          <a:p>
            <a:r>
              <a:rPr lang="en-US" dirty="0"/>
              <a:t>Carbone, Larry, (2004), What Animal Want: Expertise and Advocacy in Laboratory Animal Welfare Policy</a:t>
            </a:r>
            <a:r>
              <a:rPr lang="en-US" i="1" dirty="0"/>
              <a:t>. Oxford University Press, pp. 68–69</a:t>
            </a:r>
          </a:p>
          <a:p>
            <a:r>
              <a:rPr lang="en-US" dirty="0" smtClean="0"/>
              <a:t>Carpi</a:t>
            </a:r>
            <a:r>
              <a:rPr lang="en-US" dirty="0"/>
              <a:t>, Anthony, Scientific Ethics, retrieved on Jan 22, 2012 from http://www.visionlearning.com/library/module_viewer.php?mid=161</a:t>
            </a:r>
          </a:p>
          <a:p>
            <a:r>
              <a:rPr lang="en-US" dirty="0" err="1"/>
              <a:t>Flecknell</a:t>
            </a:r>
            <a:r>
              <a:rPr lang="en-US" dirty="0"/>
              <a:t>, P., (2002),Replacement, reduction and refinement. </a:t>
            </a:r>
            <a:r>
              <a:rPr lang="en-US" i="1" dirty="0"/>
              <a:t>ALTEX</a:t>
            </a:r>
            <a:r>
              <a:rPr lang="en-US" dirty="0"/>
              <a:t> </a:t>
            </a:r>
            <a:r>
              <a:rPr lang="en-US" b="1" dirty="0"/>
              <a:t>19</a:t>
            </a:r>
            <a:r>
              <a:rPr lang="en-US" dirty="0"/>
              <a:t> (2): 73–8</a:t>
            </a:r>
          </a:p>
          <a:p>
            <a:r>
              <a:rPr lang="en-US" dirty="0" smtClean="0"/>
              <a:t>Online Ethics Center for Engineering and Research, </a:t>
            </a:r>
            <a:r>
              <a:rPr lang="en-US" dirty="0"/>
              <a:t>retrieved Jan 22, </a:t>
            </a:r>
            <a:r>
              <a:rPr lang="en-US" dirty="0" smtClean="0"/>
              <a:t>2012 </a:t>
            </a:r>
            <a:r>
              <a:rPr lang="en-US" dirty="0"/>
              <a:t>from http://onlineethics.org</a:t>
            </a:r>
            <a:r>
              <a:rPr lang="en-US" dirty="0" smtClean="0"/>
              <a:t>/</a:t>
            </a:r>
          </a:p>
          <a:p>
            <a:r>
              <a:rPr lang="en-US" dirty="0"/>
              <a:t>Overview of Clinical Trials, </a:t>
            </a:r>
            <a:r>
              <a:rPr lang="en-US" dirty="0" err="1"/>
              <a:t>CenterWatch</a:t>
            </a:r>
            <a:r>
              <a:rPr lang="en-US" dirty="0"/>
              <a:t>, retrieved Jan 22,2012 from </a:t>
            </a:r>
            <a:r>
              <a:rPr lang="en-US" dirty="0">
                <a:hlinkClick r:id="rId2"/>
              </a:rPr>
              <a:t>http://</a:t>
            </a:r>
            <a:r>
              <a:rPr lang="en-US" dirty="0" smtClean="0">
                <a:hlinkClick r:id="rId2"/>
              </a:rPr>
              <a:t>www.centerwatch.com/clinical-trials/overview.aspx</a:t>
            </a:r>
            <a:endParaRPr lang="en-US" dirty="0" smtClean="0"/>
          </a:p>
          <a:p>
            <a:r>
              <a:rPr lang="en-US" dirty="0" smtClean="0"/>
              <a:t>Research, presentation, copyrighted by </a:t>
            </a:r>
            <a:r>
              <a:rPr lang="en-US" dirty="0" err="1" smtClean="0"/>
              <a:t>Pesce</a:t>
            </a:r>
            <a:r>
              <a:rPr lang="en-US" dirty="0" smtClean="0"/>
              <a:t> Kaplan </a:t>
            </a:r>
            <a:r>
              <a:rPr lang="en-US" dirty="0" err="1" smtClean="0"/>
              <a:t>Pulbishers</a:t>
            </a:r>
            <a:r>
              <a:rPr lang="en-US" dirty="0" smtClean="0"/>
              <a:t>, provided by New York Methodist School of Clinical Laboratory Sciences December 2011</a:t>
            </a:r>
          </a:p>
          <a:p>
            <a:r>
              <a:rPr lang="en-US" dirty="0" smtClean="0"/>
              <a:t>Bluebird image retrieved January </a:t>
            </a:r>
            <a:r>
              <a:rPr lang="en-US" dirty="0"/>
              <a:t>2012 from http://www.animalsw.com/wallpaper/Very-Blue-Bird-in-Morning</a:t>
            </a:r>
            <a:r>
              <a:rPr lang="en-US" dirty="0" smtClean="0"/>
              <a:t>/</a:t>
            </a:r>
          </a:p>
          <a:p>
            <a:r>
              <a:rPr lang="en-US" dirty="0" smtClean="0"/>
              <a:t>Bluebird image retrieved January </a:t>
            </a:r>
            <a:r>
              <a:rPr lang="en-US" dirty="0"/>
              <a:t>2012 from http://</a:t>
            </a:r>
            <a:r>
              <a:rPr lang="en-US" dirty="0" smtClean="0"/>
              <a:t>www.statesymbolsusa.org/New_York/bird_E_bluebird.html</a:t>
            </a:r>
          </a:p>
          <a:p>
            <a:r>
              <a:rPr lang="en-US" dirty="0" smtClean="0"/>
              <a:t>Bluebird feeder image </a:t>
            </a:r>
            <a:r>
              <a:rPr lang="en-US" dirty="0"/>
              <a:t>retrieved January 2012 from http://</a:t>
            </a:r>
            <a:r>
              <a:rPr lang="en-US" dirty="0" smtClean="0"/>
              <a:t>www.drsfostersmith.com/pic/article.cfm?aid=1890</a:t>
            </a:r>
          </a:p>
          <a:p>
            <a:r>
              <a:rPr lang="en-US" dirty="0"/>
              <a:t>Clip Art retrieved January 2012 from world wide web</a:t>
            </a:r>
          </a:p>
          <a:p>
            <a:r>
              <a:rPr lang="en-US" dirty="0"/>
              <a:t>Cucumber image retrieved January 2012 from http://</a:t>
            </a:r>
            <a:r>
              <a:rPr lang="en-US" dirty="0" smtClean="0"/>
              <a:t>health.howstuffworks.com/skin-care/moisturizing/products/cucumbers-for-eyes.htm</a:t>
            </a:r>
          </a:p>
          <a:p>
            <a:r>
              <a:rPr lang="en-US" dirty="0" smtClean="0"/>
              <a:t>Glassware image </a:t>
            </a:r>
            <a:r>
              <a:rPr lang="en-US" dirty="0"/>
              <a:t>retrieved January 2012 from http://</a:t>
            </a:r>
            <a:r>
              <a:rPr lang="en-US" dirty="0" smtClean="0"/>
              <a:t>www.shutterstock.com/pic-49073236/stock-photo-five-vials-of-purple-liquid-conical-laboratory-on-a-white-background.html</a:t>
            </a:r>
          </a:p>
          <a:p>
            <a:r>
              <a:rPr lang="en-US" dirty="0" smtClean="0"/>
              <a:t>Journal image </a:t>
            </a:r>
            <a:r>
              <a:rPr lang="en-US" dirty="0"/>
              <a:t>retrieved January 2012 from http://www.sciencemediacentre.co.nz/2009/03/25/mits-opejn-access-push-for-scientific-research</a:t>
            </a:r>
            <a:r>
              <a:rPr lang="en-US" dirty="0" smtClean="0"/>
              <a:t>/</a:t>
            </a:r>
          </a:p>
          <a:p>
            <a:r>
              <a:rPr lang="en-US" dirty="0" smtClean="0"/>
              <a:t>Scientific Method Image </a:t>
            </a:r>
            <a:r>
              <a:rPr lang="en-US" dirty="0"/>
              <a:t>retrieved January 2012 from http://</a:t>
            </a:r>
            <a:r>
              <a:rPr lang="en-US" dirty="0" smtClean="0"/>
              <a:t>www.yale.edu/ynhti/curriculum/units/2008/6/08.06.09.x.html</a:t>
            </a:r>
          </a:p>
        </p:txBody>
      </p:sp>
    </p:spTree>
    <p:extLst>
      <p:ext uri="{BB962C8B-B14F-4D97-AF65-F5344CB8AC3E}">
        <p14:creationId xmlns:p14="http://schemas.microsoft.com/office/powerpoint/2010/main" val="63549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The process of science=</a:t>
            </a:r>
            <a:br>
              <a:rPr lang="en-US" dirty="0" smtClean="0"/>
            </a:br>
            <a:r>
              <a:rPr lang="en-US" u="sng" dirty="0" smtClean="0"/>
              <a:t>The Scientific Method</a:t>
            </a:r>
            <a:endParaRPr lang="en-US" u="sng" dirty="0"/>
          </a:p>
        </p:txBody>
      </p:sp>
      <p:sp>
        <p:nvSpPr>
          <p:cNvPr id="8" name="Content Placeholder 7"/>
          <p:cNvSpPr>
            <a:spLocks noGrp="1"/>
          </p:cNvSpPr>
          <p:nvPr>
            <p:ph idx="1"/>
          </p:nvPr>
        </p:nvSpPr>
        <p:spPr/>
        <p:txBody>
          <a:bodyPr/>
          <a:lstStyle/>
          <a:p>
            <a:pPr marL="514350" indent="-514350">
              <a:buFont typeface="+mj-lt"/>
              <a:buAutoNum type="arabicPeriod"/>
            </a:pPr>
            <a:r>
              <a:rPr lang="en-US" dirty="0" smtClean="0"/>
              <a:t>Observation</a:t>
            </a:r>
            <a:endParaRPr lang="en-US" dirty="0"/>
          </a:p>
          <a:p>
            <a:pPr marL="514350" indent="-514350">
              <a:buFont typeface="+mj-lt"/>
              <a:buAutoNum type="arabicPeriod"/>
            </a:pPr>
            <a:r>
              <a:rPr lang="en-US" dirty="0" smtClean="0"/>
              <a:t>Hypothesis</a:t>
            </a:r>
            <a:endParaRPr lang="en-US" dirty="0"/>
          </a:p>
          <a:p>
            <a:pPr marL="514350" indent="-514350">
              <a:buFont typeface="+mj-lt"/>
              <a:buAutoNum type="arabicPeriod"/>
            </a:pPr>
            <a:r>
              <a:rPr lang="en-US" dirty="0" smtClean="0"/>
              <a:t>Controlled Experiment</a:t>
            </a:r>
          </a:p>
          <a:p>
            <a:pPr marL="514350" indent="-514350">
              <a:buFont typeface="+mj-lt"/>
              <a:buAutoNum type="arabicPeriod"/>
            </a:pPr>
            <a:r>
              <a:rPr lang="en-US" dirty="0" smtClean="0"/>
              <a:t>Results</a:t>
            </a:r>
            <a:endParaRPr lang="en-US" dirty="0"/>
          </a:p>
          <a:p>
            <a:pPr marL="514350" indent="-514350">
              <a:buFont typeface="+mj-lt"/>
              <a:buAutoNum type="arabicPeriod"/>
            </a:pPr>
            <a:r>
              <a:rPr lang="en-US" dirty="0" smtClean="0"/>
              <a:t>Conclusions</a:t>
            </a:r>
            <a:endParaRPr lang="en-US" dirty="0"/>
          </a:p>
          <a:p>
            <a:pPr marL="514350" indent="-514350">
              <a:buFont typeface="+mj-lt"/>
              <a:buAutoNum type="arabicPeriod"/>
            </a:pPr>
            <a:r>
              <a:rPr lang="en-US" dirty="0" smtClean="0"/>
              <a:t>Publish Findings</a:t>
            </a:r>
            <a:endParaRPr lang="en-US" dirty="0"/>
          </a:p>
        </p:txBody>
      </p:sp>
      <p:pic>
        <p:nvPicPr>
          <p:cNvPr id="7170" name="Picture 2" descr="http://www.yale.edu/ynhti/curriculum/images/2008/6/08.06.0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082795"/>
            <a:ext cx="3886200" cy="369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5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0" y="0"/>
            <a:ext cx="8153400" cy="1600200"/>
          </a:xfrm>
        </p:spPr>
        <p:txBody>
          <a:bodyPr>
            <a:normAutofit/>
          </a:bodyPr>
          <a:lstStyle/>
          <a:p>
            <a:pPr eaLnBrk="1" hangingPunct="1"/>
            <a:r>
              <a:rPr lang="en-US" altLang="en-US" sz="2700" dirty="0" smtClean="0"/>
              <a:t>The Scientific Method</a:t>
            </a:r>
            <a:r>
              <a:rPr lang="en-US" altLang="en-US" dirty="0" smtClean="0"/>
              <a:t/>
            </a:r>
            <a:br>
              <a:rPr lang="en-US" altLang="en-US" dirty="0" smtClean="0"/>
            </a:br>
            <a:r>
              <a:rPr lang="en-US" altLang="en-US" u="sng" dirty="0" smtClean="0"/>
              <a:t>Step One</a:t>
            </a:r>
          </a:p>
        </p:txBody>
      </p:sp>
      <p:sp>
        <p:nvSpPr>
          <p:cNvPr id="29700" name="Rectangle 3"/>
          <p:cNvSpPr>
            <a:spLocks noGrp="1" noChangeArrowheads="1"/>
          </p:cNvSpPr>
          <p:nvPr>
            <p:ph idx="1"/>
          </p:nvPr>
        </p:nvSpPr>
        <p:spPr>
          <a:xfrm>
            <a:off x="381000" y="1600200"/>
            <a:ext cx="7772400" cy="4800600"/>
          </a:xfrm>
        </p:spPr>
        <p:txBody>
          <a:bodyPr>
            <a:normAutofit lnSpcReduction="10000"/>
          </a:bodyPr>
          <a:lstStyle/>
          <a:p>
            <a:pPr eaLnBrk="1" hangingPunct="1"/>
            <a:r>
              <a:rPr lang="en-US" altLang="en-US" sz="2800" b="1" u="sng" dirty="0" smtClean="0"/>
              <a:t>Observation</a:t>
            </a:r>
          </a:p>
          <a:p>
            <a:pPr lvl="1" eaLnBrk="1" hangingPunct="1"/>
            <a:r>
              <a:rPr lang="en-US" altLang="en-US" sz="2400" dirty="0" smtClean="0"/>
              <a:t>Your observations lead you to inquire on how something works or how something came to be</a:t>
            </a:r>
            <a:endParaRPr lang="en-US" altLang="en-US" sz="2000" dirty="0" smtClean="0"/>
          </a:p>
          <a:p>
            <a:pPr lvl="2"/>
            <a:r>
              <a:rPr lang="en-US" altLang="en-US" dirty="0" smtClean="0">
                <a:solidFill>
                  <a:srgbClr val="7030A0"/>
                </a:solidFill>
              </a:rPr>
              <a:t>Bluebirds in my back yard seem to eat more of a new food that I just purchased.  I wonder if they prefer this new food to the old food I used to buy?</a:t>
            </a:r>
          </a:p>
          <a:p>
            <a:pPr lvl="1" eaLnBrk="1" hangingPunct="1"/>
            <a:r>
              <a:rPr lang="en-US" altLang="en-US" sz="2400" dirty="0" smtClean="0"/>
              <a:t>Preliminary Information Gathering</a:t>
            </a:r>
          </a:p>
          <a:p>
            <a:pPr lvl="2"/>
            <a:r>
              <a:rPr lang="en-US" altLang="en-US" dirty="0" smtClean="0"/>
              <a:t>Review published literature</a:t>
            </a:r>
          </a:p>
          <a:p>
            <a:pPr lvl="2"/>
            <a:r>
              <a:rPr lang="en-US" altLang="en-US" dirty="0" smtClean="0"/>
              <a:t>Talk to experts in the field</a:t>
            </a:r>
          </a:p>
          <a:p>
            <a:pPr lvl="1" eaLnBrk="1" hangingPunct="1"/>
            <a:r>
              <a:rPr lang="en-US" altLang="en-US" sz="2400" dirty="0" smtClean="0"/>
              <a:t>If……then Statement……</a:t>
            </a:r>
          </a:p>
          <a:p>
            <a:pPr lvl="2" eaLnBrk="1" hangingPunct="1"/>
            <a:r>
              <a:rPr lang="en-US" altLang="en-US" dirty="0" smtClean="0">
                <a:solidFill>
                  <a:srgbClr val="7030A0"/>
                </a:solidFill>
              </a:rPr>
              <a:t>If the bluebirds prefer the new food then I would expect to see more of them eating it during the day than the old food in the same kind of feeder.</a:t>
            </a:r>
          </a:p>
          <a:p>
            <a:pPr lvl="1" eaLnBrk="1" hangingPunct="1">
              <a:buFontTx/>
              <a:buNone/>
            </a:pPr>
            <a:endParaRPr lang="en-US" altLang="en-US" sz="2400" dirty="0" smtClean="0"/>
          </a:p>
          <a:p>
            <a:pPr lvl="1" eaLnBrk="1" hangingPunct="1">
              <a:buFontTx/>
              <a:buNone/>
            </a:pPr>
            <a:endParaRPr lang="en-US" altLang="en-US" sz="2400" dirty="0" smtClean="0"/>
          </a:p>
        </p:txBody>
      </p:sp>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8AEF0F-C2D4-4A6C-912E-02C9978582AB}" type="slidenum">
              <a:rPr lang="en-US" sz="1400" smtClean="0">
                <a:solidFill>
                  <a:srgbClr val="FFFF00"/>
                </a:solidFill>
              </a:rPr>
              <a:pPr eaLnBrk="1" hangingPunct="1"/>
              <a:t>5</a:t>
            </a:fld>
            <a:endParaRPr lang="en-US" sz="1400" smtClean="0">
              <a:solidFill>
                <a:srgbClr val="FFFF00"/>
              </a:solidFill>
            </a:endParaRPr>
          </a:p>
        </p:txBody>
      </p:sp>
      <p:pic>
        <p:nvPicPr>
          <p:cNvPr id="8194" name="Picture 2" descr="Very Blue Bird in Mo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98425"/>
            <a:ext cx="2383367" cy="178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45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0" y="609600"/>
            <a:ext cx="8153400" cy="990600"/>
          </a:xfrm>
        </p:spPr>
        <p:txBody>
          <a:bodyPr>
            <a:normAutofit fontScale="90000"/>
          </a:bodyPr>
          <a:lstStyle/>
          <a:p>
            <a:pPr eaLnBrk="1" hangingPunct="1"/>
            <a:r>
              <a:rPr lang="en-US" altLang="en-US" sz="3000" dirty="0" smtClean="0"/>
              <a:t>The Scientific Method</a:t>
            </a:r>
            <a:r>
              <a:rPr lang="en-US" altLang="en-US" dirty="0" smtClean="0"/>
              <a:t/>
            </a:r>
            <a:br>
              <a:rPr lang="en-US" altLang="en-US" dirty="0" smtClean="0"/>
            </a:br>
            <a:r>
              <a:rPr lang="en-US" altLang="en-US" sz="4200" u="sng" dirty="0" smtClean="0"/>
              <a:t>Step Two</a:t>
            </a:r>
          </a:p>
        </p:txBody>
      </p:sp>
      <p:sp>
        <p:nvSpPr>
          <p:cNvPr id="30724" name="Rectangle 3"/>
          <p:cNvSpPr>
            <a:spLocks noGrp="1" noChangeArrowheads="1"/>
          </p:cNvSpPr>
          <p:nvPr>
            <p:ph idx="1"/>
          </p:nvPr>
        </p:nvSpPr>
        <p:spPr>
          <a:xfrm>
            <a:off x="381000" y="1905000"/>
            <a:ext cx="7772400" cy="2895600"/>
          </a:xfrm>
        </p:spPr>
        <p:txBody>
          <a:bodyPr/>
          <a:lstStyle/>
          <a:p>
            <a:pPr eaLnBrk="1" hangingPunct="1"/>
            <a:r>
              <a:rPr lang="en-US" altLang="en-US" sz="2800" b="1" u="sng" dirty="0" smtClean="0"/>
              <a:t>Hypothesis</a:t>
            </a:r>
          </a:p>
          <a:p>
            <a:pPr lvl="1" eaLnBrk="1" hangingPunct="1"/>
            <a:r>
              <a:rPr lang="en-US" altLang="en-US" sz="2400" dirty="0" smtClean="0"/>
              <a:t>Statement of Educated Guess of what you believe to be true that you can test with a controlled experiment</a:t>
            </a:r>
          </a:p>
          <a:p>
            <a:pPr lvl="2"/>
            <a:r>
              <a:rPr lang="en-US" altLang="en-US" dirty="0" smtClean="0">
                <a:solidFill>
                  <a:srgbClr val="7030A0"/>
                </a:solidFill>
              </a:rPr>
              <a:t>Blue birds in my back yard prefer to eat blue bird feed mix compared to song bird seed mix.</a:t>
            </a:r>
          </a:p>
          <a:p>
            <a:pPr eaLnBrk="1" hangingPunct="1"/>
            <a:endParaRPr lang="en-US" altLang="en-US" sz="2000" dirty="0" smtClean="0"/>
          </a:p>
          <a:p>
            <a:pPr lvl="1" eaLnBrk="1" hangingPunct="1">
              <a:buFontTx/>
              <a:buNone/>
            </a:pPr>
            <a:endParaRPr lang="en-US" altLang="en-US" sz="2400" dirty="0" smtClean="0"/>
          </a:p>
          <a:p>
            <a:pPr lvl="1" eaLnBrk="1" hangingPunct="1">
              <a:buFontTx/>
              <a:buNone/>
            </a:pPr>
            <a:endParaRPr lang="en-US" altLang="en-US" sz="2400" dirty="0" smtClean="0"/>
          </a:p>
        </p:txBody>
      </p:sp>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07F384-A04B-457A-8105-BC80598B60BA}" type="slidenum">
              <a:rPr lang="en-US" sz="1400" smtClean="0">
                <a:solidFill>
                  <a:srgbClr val="FFFF00"/>
                </a:solidFill>
              </a:rPr>
              <a:pPr eaLnBrk="1" hangingPunct="1"/>
              <a:t>6</a:t>
            </a:fld>
            <a:endParaRPr lang="en-US" sz="1400" smtClean="0">
              <a:solidFill>
                <a:srgbClr val="FFFF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166" y="3962400"/>
            <a:ext cx="2571750" cy="254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28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0" y="228600"/>
            <a:ext cx="8153400" cy="1219200"/>
          </a:xfrm>
        </p:spPr>
        <p:txBody>
          <a:bodyPr>
            <a:normAutofit/>
          </a:bodyPr>
          <a:lstStyle/>
          <a:p>
            <a:pPr eaLnBrk="1" hangingPunct="1"/>
            <a:r>
              <a:rPr lang="en-US" altLang="en-US" sz="2700" dirty="0" smtClean="0"/>
              <a:t>The Scientific Method</a:t>
            </a:r>
            <a:r>
              <a:rPr lang="en-US" altLang="en-US" sz="3600" dirty="0" smtClean="0"/>
              <a:t/>
            </a:r>
            <a:br>
              <a:rPr lang="en-US" altLang="en-US" sz="3600" dirty="0" smtClean="0"/>
            </a:br>
            <a:r>
              <a:rPr lang="en-US" altLang="en-US" u="sng" dirty="0" smtClean="0"/>
              <a:t>Step Three</a:t>
            </a:r>
          </a:p>
        </p:txBody>
      </p:sp>
      <p:sp>
        <p:nvSpPr>
          <p:cNvPr id="31748" name="Rectangle 3"/>
          <p:cNvSpPr>
            <a:spLocks noGrp="1" noChangeArrowheads="1"/>
          </p:cNvSpPr>
          <p:nvPr>
            <p:ph idx="1"/>
          </p:nvPr>
        </p:nvSpPr>
        <p:spPr>
          <a:xfrm>
            <a:off x="228600" y="1524000"/>
            <a:ext cx="7924800" cy="5029200"/>
          </a:xfrm>
        </p:spPr>
        <p:txBody>
          <a:bodyPr>
            <a:normAutofit fontScale="92500" lnSpcReduction="20000"/>
          </a:bodyPr>
          <a:lstStyle/>
          <a:p>
            <a:pPr eaLnBrk="1" hangingPunct="1"/>
            <a:r>
              <a:rPr lang="en-US" altLang="en-US" b="1" u="sng" dirty="0" smtClean="0"/>
              <a:t>Experiment to Test the Hypothesis</a:t>
            </a:r>
          </a:p>
          <a:p>
            <a:pPr lvl="1" eaLnBrk="1" hangingPunct="1"/>
            <a:r>
              <a:rPr lang="en-US" altLang="en-US" sz="2200" u="sng" dirty="0" smtClean="0"/>
              <a:t>Variables</a:t>
            </a:r>
          </a:p>
          <a:p>
            <a:pPr lvl="2" eaLnBrk="1" hangingPunct="1"/>
            <a:r>
              <a:rPr lang="en-US" altLang="en-US" sz="2000" dirty="0" smtClean="0"/>
              <a:t>Independent Variable</a:t>
            </a:r>
          </a:p>
          <a:p>
            <a:pPr lvl="3" eaLnBrk="1" hangingPunct="1"/>
            <a:r>
              <a:rPr lang="en-US" altLang="en-US" sz="1700" dirty="0" smtClean="0"/>
              <a:t>The variable that you change in your experiment</a:t>
            </a:r>
          </a:p>
          <a:p>
            <a:pPr lvl="3" eaLnBrk="1" hangingPunct="1"/>
            <a:r>
              <a:rPr lang="en-US" altLang="en-US" sz="1700" dirty="0" smtClean="0">
                <a:solidFill>
                  <a:srgbClr val="7030A0"/>
                </a:solidFill>
              </a:rPr>
              <a:t>For example, the types of food I will place in my bird feeders</a:t>
            </a:r>
          </a:p>
          <a:p>
            <a:pPr lvl="2" eaLnBrk="1" hangingPunct="1"/>
            <a:r>
              <a:rPr lang="en-US" altLang="en-US" sz="2000" dirty="0" smtClean="0"/>
              <a:t>Dependent Variable</a:t>
            </a:r>
          </a:p>
          <a:p>
            <a:pPr lvl="3" eaLnBrk="1" hangingPunct="1"/>
            <a:r>
              <a:rPr lang="en-US" altLang="en-US" sz="1700" dirty="0" smtClean="0"/>
              <a:t>The observed result of the Independent Variable being manipulated</a:t>
            </a:r>
          </a:p>
          <a:p>
            <a:pPr lvl="3" eaLnBrk="1" hangingPunct="1"/>
            <a:r>
              <a:rPr lang="en-US" altLang="en-US" sz="1700" dirty="0" smtClean="0">
                <a:solidFill>
                  <a:srgbClr val="7030A0"/>
                </a:solidFill>
              </a:rPr>
              <a:t>For example, the number of blue birds eating at each feeder</a:t>
            </a:r>
          </a:p>
          <a:p>
            <a:pPr lvl="1" eaLnBrk="1" hangingPunct="1"/>
            <a:r>
              <a:rPr lang="en-US" altLang="en-US" sz="2200" u="sng" dirty="0" smtClean="0"/>
              <a:t>Controls</a:t>
            </a:r>
            <a:r>
              <a:rPr lang="en-US" altLang="en-US" sz="2200" dirty="0" smtClean="0"/>
              <a:t> </a:t>
            </a:r>
          </a:p>
          <a:p>
            <a:pPr lvl="2" eaLnBrk="1" hangingPunct="1"/>
            <a:r>
              <a:rPr lang="en-US" altLang="en-US" sz="2000" dirty="0" smtClean="0"/>
              <a:t>All other possible variables must be held in common, the same</a:t>
            </a:r>
          </a:p>
          <a:p>
            <a:pPr lvl="2" eaLnBrk="1" hangingPunct="1"/>
            <a:r>
              <a:rPr lang="en-US" altLang="en-US" sz="2000" dirty="0" smtClean="0"/>
              <a:t>Without the proper controls it is impossible to determine the effect of the independent variable, impossible to interpret the results</a:t>
            </a:r>
          </a:p>
          <a:p>
            <a:pPr lvl="3"/>
            <a:r>
              <a:rPr lang="en-US" altLang="en-US" sz="1700" dirty="0" smtClean="0">
                <a:solidFill>
                  <a:srgbClr val="7030A0"/>
                </a:solidFill>
              </a:rPr>
              <a:t>For example, two feeders exactly the same, location of feeders same area, exposure of feeders to light, darkness, wind all the same, location of water same distance away from both feeders</a:t>
            </a:r>
          </a:p>
          <a:p>
            <a:pPr lvl="3" eaLnBrk="1" hangingPunct="1"/>
            <a:r>
              <a:rPr lang="en-US" altLang="en-US" sz="1700" dirty="0" smtClean="0"/>
              <a:t>We want to make sure we only measure the bird’s food preference, not something else by mistake</a:t>
            </a:r>
          </a:p>
          <a:p>
            <a:pPr lvl="1" eaLnBrk="1" hangingPunct="1">
              <a:buFontTx/>
              <a:buNone/>
            </a:pPr>
            <a:endParaRPr lang="en-US" altLang="en-US" sz="2400" dirty="0" smtClean="0"/>
          </a:p>
          <a:p>
            <a:pPr lvl="1" eaLnBrk="1" hangingPunct="1">
              <a:buFontTx/>
              <a:buNone/>
            </a:pPr>
            <a:endParaRPr lang="en-US" altLang="en-US" sz="2400" dirty="0" smtClean="0"/>
          </a:p>
        </p:txBody>
      </p:sp>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EAFD78-2336-4822-A798-A3A7179035E0}" type="slidenum">
              <a:rPr lang="en-US" sz="1400" smtClean="0">
                <a:solidFill>
                  <a:srgbClr val="FFFF00"/>
                </a:solidFill>
              </a:rPr>
              <a:pPr eaLnBrk="1" hangingPunct="1"/>
              <a:t>7</a:t>
            </a:fld>
            <a:endParaRPr lang="en-US" sz="1400" smtClean="0">
              <a:solidFill>
                <a:srgbClr val="FFFF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827617"/>
            <a:ext cx="1905000" cy="153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37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74638"/>
            <a:ext cx="9144000" cy="1143000"/>
          </a:xfrm>
        </p:spPr>
        <p:txBody>
          <a:bodyPr>
            <a:normAutofit/>
          </a:bodyPr>
          <a:lstStyle/>
          <a:p>
            <a:r>
              <a:rPr lang="en-US" altLang="en-US" sz="2700" dirty="0" smtClean="0"/>
              <a:t>The Scientific Method:  Step3-Experiment</a:t>
            </a:r>
            <a:r>
              <a:rPr lang="en-US" altLang="en-US" dirty="0" smtClean="0"/>
              <a:t/>
            </a:r>
            <a:br>
              <a:rPr lang="en-US" altLang="en-US" dirty="0" smtClean="0"/>
            </a:br>
            <a:r>
              <a:rPr lang="en-US" u="sng" dirty="0" smtClean="0">
                <a:solidFill>
                  <a:schemeClr val="hlink"/>
                </a:solidFill>
              </a:rPr>
              <a:t>STEPS in an EXPERIMENT</a:t>
            </a:r>
          </a:p>
        </p:txBody>
      </p:sp>
      <p:sp>
        <p:nvSpPr>
          <p:cNvPr id="6147" name="Content Placeholder 2"/>
          <p:cNvSpPr>
            <a:spLocks noGrp="1"/>
          </p:cNvSpPr>
          <p:nvPr>
            <p:ph idx="1"/>
          </p:nvPr>
        </p:nvSpPr>
        <p:spPr>
          <a:xfrm>
            <a:off x="457200" y="1600200"/>
            <a:ext cx="7620000" cy="4525963"/>
          </a:xfrm>
        </p:spPr>
        <p:txBody>
          <a:bodyPr>
            <a:normAutofit/>
          </a:bodyPr>
          <a:lstStyle/>
          <a:p>
            <a:pPr marL="514350" indent="-514350">
              <a:buFont typeface="Arial" charset="0"/>
              <a:buNone/>
            </a:pPr>
            <a:r>
              <a:rPr lang="en-US" dirty="0" smtClean="0"/>
              <a:t>Write an outline of the steps in experiment and things to consider!  For example…</a:t>
            </a:r>
          </a:p>
          <a:p>
            <a:pPr marL="914400" lvl="1" indent="-514350">
              <a:buFont typeface="Calibri" pitchFamily="34" charset="0"/>
              <a:buAutoNum type="arabicPeriod"/>
            </a:pPr>
            <a:r>
              <a:rPr lang="en-US" dirty="0" smtClean="0"/>
              <a:t>Which animal?  Mouse?  Human?</a:t>
            </a:r>
          </a:p>
          <a:p>
            <a:pPr marL="914400" lvl="1" indent="-514350">
              <a:buFont typeface="Calibri" pitchFamily="34" charset="0"/>
              <a:buAutoNum type="arabicPeriod"/>
            </a:pPr>
            <a:r>
              <a:rPr lang="en-US" dirty="0" smtClean="0"/>
              <a:t>Preliminary isolation: homogenize or grind tissue? Isolate sub-cellular fractions?</a:t>
            </a:r>
          </a:p>
          <a:p>
            <a:pPr marL="914400" lvl="1" indent="-514350">
              <a:buFont typeface="Calibri" pitchFamily="34" charset="0"/>
              <a:buAutoNum type="arabicPeriod"/>
            </a:pPr>
            <a:r>
              <a:rPr lang="en-US" dirty="0" smtClean="0"/>
              <a:t>Steps in purification:  DEAS?  </a:t>
            </a:r>
            <a:r>
              <a:rPr lang="en-US" dirty="0" err="1" smtClean="0"/>
              <a:t>Sephadex</a:t>
            </a:r>
            <a:r>
              <a:rPr lang="en-US" dirty="0" smtClean="0"/>
              <a:t>?  </a:t>
            </a:r>
          </a:p>
          <a:p>
            <a:pPr marL="914400" lvl="1" indent="-514350">
              <a:buFont typeface="Calibri" pitchFamily="34" charset="0"/>
              <a:buAutoNum type="arabicPeriod"/>
            </a:pPr>
            <a:r>
              <a:rPr lang="en-US" dirty="0" smtClean="0"/>
              <a:t>Monitoring of enzyme activity.</a:t>
            </a:r>
          </a:p>
          <a:p>
            <a:pPr marL="914400" lvl="1" indent="-514350">
              <a:buFont typeface="Calibri" pitchFamily="34" charset="0"/>
              <a:buAutoNum type="arabicPeriod"/>
            </a:pPr>
            <a:r>
              <a:rPr lang="en-US" dirty="0" smtClean="0"/>
              <a:t>Monitoring enzyme purity.</a:t>
            </a:r>
          </a:p>
          <a:p>
            <a:pPr marL="914400" lvl="1" indent="-514350">
              <a:buFont typeface="Calibri" pitchFamily="34" charset="0"/>
              <a:buAutoNum type="arabicPeriod"/>
            </a:pPr>
            <a:r>
              <a:rPr lang="en-US" dirty="0" smtClean="0"/>
              <a:t>Stability of purified enzyme.</a:t>
            </a:r>
          </a:p>
          <a:p>
            <a:pPr marL="914400" lvl="1" indent="-514350">
              <a:buFont typeface="Arial" charset="0"/>
              <a:buNone/>
            </a:pPr>
            <a:endParaRPr lang="en-US" dirty="0" smtClean="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4114800"/>
            <a:ext cx="1971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0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381000"/>
            <a:ext cx="8229600" cy="1143000"/>
          </a:xfrm>
        </p:spPr>
        <p:txBody>
          <a:bodyPr>
            <a:normAutofit/>
          </a:bodyPr>
          <a:lstStyle/>
          <a:p>
            <a:r>
              <a:rPr lang="en-US" altLang="en-US" sz="2700" dirty="0" smtClean="0"/>
              <a:t>The Scientific Method:  Step3-Experiment</a:t>
            </a:r>
            <a:r>
              <a:rPr lang="en-US" dirty="0" smtClean="0">
                <a:solidFill>
                  <a:schemeClr val="hlink"/>
                </a:solidFill>
              </a:rPr>
              <a:t/>
            </a:r>
            <a:br>
              <a:rPr lang="en-US" dirty="0" smtClean="0">
                <a:solidFill>
                  <a:schemeClr val="hlink"/>
                </a:solidFill>
              </a:rPr>
            </a:br>
            <a:r>
              <a:rPr lang="en-US" u="sng" dirty="0" smtClean="0">
                <a:solidFill>
                  <a:schemeClr val="hlink"/>
                </a:solidFill>
              </a:rPr>
              <a:t>STEPS in an EXPERIMENT</a:t>
            </a:r>
          </a:p>
        </p:txBody>
      </p:sp>
      <p:sp>
        <p:nvSpPr>
          <p:cNvPr id="7171" name="Content Placeholder 2"/>
          <p:cNvSpPr>
            <a:spLocks noGrp="1"/>
          </p:cNvSpPr>
          <p:nvPr>
            <p:ph idx="1"/>
          </p:nvPr>
        </p:nvSpPr>
        <p:spPr>
          <a:xfrm>
            <a:off x="457200" y="1600200"/>
            <a:ext cx="7696200" cy="4525963"/>
          </a:xfrm>
        </p:spPr>
        <p:txBody>
          <a:bodyPr>
            <a:normAutofit fontScale="92500" lnSpcReduction="20000"/>
          </a:bodyPr>
          <a:lstStyle/>
          <a:p>
            <a:pPr marL="0" indent="0">
              <a:buNone/>
            </a:pPr>
            <a:r>
              <a:rPr lang="en-US" dirty="0" smtClean="0"/>
              <a:t>Estimate time needed to accomplish each step, designate places for a halt.</a:t>
            </a:r>
          </a:p>
          <a:p>
            <a:pPr marL="914400" lvl="1" indent="-514350">
              <a:buFont typeface="Arial" charset="0"/>
              <a:buNone/>
            </a:pPr>
            <a:r>
              <a:rPr lang="en-US" dirty="0" smtClean="0"/>
              <a:t>  - assume you will underestimate</a:t>
            </a:r>
          </a:p>
          <a:p>
            <a:pPr marL="914400" lvl="1" indent="-514350">
              <a:buFont typeface="Arial" charset="0"/>
              <a:buNone/>
            </a:pPr>
            <a:endParaRPr lang="en-US" dirty="0" smtClean="0"/>
          </a:p>
          <a:p>
            <a:pPr marL="0" indent="0">
              <a:buNone/>
            </a:pPr>
            <a:r>
              <a:rPr lang="en-US" dirty="0" smtClean="0"/>
              <a:t>Accumulate all resources needed for all steps.</a:t>
            </a:r>
          </a:p>
          <a:p>
            <a:pPr marL="0" indent="0">
              <a:buNone/>
            </a:pPr>
            <a:endParaRPr lang="en-US" dirty="0" smtClean="0"/>
          </a:p>
          <a:p>
            <a:pPr marL="0" indent="0">
              <a:buNone/>
            </a:pPr>
            <a:r>
              <a:rPr lang="en-US" dirty="0" smtClean="0"/>
              <a:t>For those experiments that require it, set up test and control or </a:t>
            </a:r>
            <a:r>
              <a:rPr lang="en-US" b="1" dirty="0" smtClean="0"/>
              <a:t>placebo</a:t>
            </a:r>
            <a:r>
              <a:rPr lang="en-US" dirty="0" smtClean="0"/>
              <a:t> groups.</a:t>
            </a:r>
          </a:p>
          <a:p>
            <a:pPr marL="0" indent="0">
              <a:buNone/>
            </a:pPr>
            <a:r>
              <a:rPr lang="en-US" dirty="0"/>
              <a:t>	</a:t>
            </a:r>
            <a:r>
              <a:rPr lang="en-US" sz="2300" b="1" u="sng" dirty="0" smtClean="0"/>
              <a:t>Placebo</a:t>
            </a:r>
            <a:r>
              <a:rPr lang="en-US" sz="2300" dirty="0" smtClean="0"/>
              <a:t>-test substance with all constituents 	except  	the active ingredient in the new “drug.”</a:t>
            </a:r>
          </a:p>
          <a:p>
            <a:pPr marL="0" indent="0">
              <a:buNone/>
            </a:pPr>
            <a:r>
              <a:rPr lang="en-US" sz="2300" dirty="0"/>
              <a:t>	</a:t>
            </a:r>
            <a:r>
              <a:rPr lang="en-US" sz="2300" dirty="0" smtClean="0">
                <a:solidFill>
                  <a:srgbClr val="00B050"/>
                </a:solidFill>
              </a:rPr>
              <a:t>Example: Eye cream with and without 	cucumber extract</a:t>
            </a:r>
          </a:p>
          <a:p>
            <a:pPr marL="514350" indent="-514350">
              <a:buFont typeface="Arial" charset="0"/>
              <a:buNone/>
            </a:pPr>
            <a:r>
              <a:rPr lang="en-US" dirty="0" smtClean="0"/>
              <a:t>	</a:t>
            </a:r>
            <a:endParaRPr lang="en-US" sz="3600" b="1" dirty="0" smtClean="0">
              <a:solidFill>
                <a:srgbClr val="00B050"/>
              </a:solidFill>
            </a:endParaRPr>
          </a:p>
          <a:p>
            <a:pPr marL="514350" indent="-514350">
              <a:buFont typeface="Arial" charset="0"/>
              <a:buNone/>
            </a:pPr>
            <a:endParaRPr lang="en-US" dirty="0" smtClean="0"/>
          </a:p>
          <a:p>
            <a:pPr marL="0" indent="0">
              <a:buNone/>
            </a:pPr>
            <a:endParaRPr lang="en-US" dirty="0" smtClean="0"/>
          </a:p>
          <a:p>
            <a:pPr marL="514350" indent="-514350">
              <a:buFont typeface="Arial" charset="0"/>
              <a:buAutoNum type="arabicPeriod" startAt="5"/>
            </a:pPr>
            <a:endParaRPr lang="en-US" dirty="0" smtClean="0"/>
          </a:p>
        </p:txBody>
      </p:sp>
      <p:sp>
        <p:nvSpPr>
          <p:cNvPr id="2" name="AutoShape 2" descr="data:image/jpeg;base64,/9j/4AAQSkZJRgABAQAAAQABAAD/2wCEAAkGBhQSERQUEhQWFRUVFRQXFRQYFBQVFRcYFhUVFxQVFBQXHCYeFxokGRQUHy8gJCcpLCwsFR4xNTAqNSYrLCkBCQoKDgwOGg8PGiwkHyQsLCwsLCwsLCwsLCksKSwpLCwsLCwsKSwsLCwsKSwsLCksLCwsLCwsLCwsLCwsKSwpLP/AABEIAOEA4QMBIgACEQEDEQH/xAAcAAABBQEBAQAAAAAAAAAAAAAFAAIDBAYBBwj/xAA+EAABAwIEAwQIAwcEAwEAAAABAAIRAwQFITFBElFhBnGBkRMiMqGxwdHwQnLhBxQVM1Ji8SOCkqJDU8IW/8QAGQEAAgMBAAAAAAAAAAAAAAAAAAECAwQF/8QAJREAAgICAgICAgMBAAAAAAAAAAECEQMhEjEEE0FRIjJhocFx/9oADAMBAAIRAxEAPwD2Qt1VV7Y08lPTco6zt9CkxgPE8F9IC+mM92c+o6rM1aET9x0PJbqlUg7qlieANqkuaeB51MS13f16rNkw8to0Y8taZg6txGqY29Rq97I3E+wHDm0ifJC6/ZC4/wDW73fVY3ikvg1LJF/JC6/CgOIDnC5U7L3Q1pv/AOLj8Ao//wA1X3pVD3Md81Bwl9FqlH7JP4kdtlFUxI7/AH1T/wCC3Mx6F4H5HfGFZHZS5Lf5ToPNvyUFif0yXsQN/iE6fIe5S07rr7vnoiNDsTXd/wCJ4++qvW37Pq4zA/5OaB4jdP0yfSYe2K7aA5ueefvSoXzZ0j3K3f8AZe7Yf5b45tDXD3IbXtXN/mDhdsSCJ7wfioSg12mXRkn00zYYXjPCANlq7C+kTsvI6NdzXCdFtuzmLTkdFfhyuLpmbPhTVo24ekCqlKvwxy+CtCDourGVnKlGhycmtXVIicKbKemlACaU8JgyTwgDqYU9cQBwFdC5C6EAdSSSQBQCkcJChaBz+oUrUhlB4Mx+itUamgnzVW8YQdO79Clb15gckhhBxMfEKJ7t9eadMjqokxFum9OraaoaL4NB4iAqV52qpgZAn3DwVcssYfsySg5dIMtrRrKeyqsWO1JJyMd+fw0RKy7QtcRxRJyn6quPkQk6TJywyRpuL3rk5qlSuhzy+HcrDKsq+yqiYKtfYbTrt4arA8dRmO46hWOJIhNq+wTa2jH4l+zpvC40HmYPCx2efIOWPw+4NN5aciDB5yNQvYmlY3tt2RdUmvbj149dg/FH4m/3fFYfI8ZVygjf4/ku+M2XsGxUPaAf8hXKOIejqcDjkc2nmF5xg2KFhEnMLbZXdKAeF4zaeR+h0KpxZnJUu1/ZdlwpO30/6NRTeDmE8LDYbjVSm806gIc0x4/MfVbag8loJEEgZLdhzLJ0Yc2B4nsRSD05wUavM49OaoeJPYUASrhC6uFAHF2FwpBAHUkpXUAZwYp0UjMZ24fegRu4TmXXVYPfL7N/pj9BmviYcI4SPFQ0645kKg+u5uokf1DMePJVjicgxtsh52uw9Mfg0dS7HCOnn4IRfYy8GACN+7x0Q5+LFcOKmNd1GWfktOhx8eiC/wARJkvJgan5LN1ccdVdw0mnL8RyELVUsQkZnYgg85U1S8YDPC0kAzkJOWWaycOTtsv4VoyHoqjTLnOJOcARHyCno4lU4uGA7TkD4rVMuW6gN6mArBuqb8i1pPMAT5hTWOvkht/BVw+9qRnABHijNjcPyznvVCjTMo5aWy0YXOT7Kciil0W6NadQVM2qDumMYnmmDqtyMbolaEoVV1IjNriOmoWFx3t1F7TtXewXN4zHD+WOYkhQyZVjVsTWrJO2HZIFzq1qQXavogiTzcwA68wg+A42WOGcEZEHLwIXoow6m5sFrSD0QbEew9F54qZdTd0PEPJ2i5eaDk+UNM2YfLpcZ7QRw29o1HBxa3jI1IE5I3xLCWXZp9KqOOpDf6zPlyHuW2azhA3y8Vv8acpR/JFWfg2nB3/hOuFq41wTlrM5A4LrQu1dU0OSAsNKSawpyYCShchdCAFwpLqSAPMW1lKyoqwK6HLjJnVDNpcwhuPYS4n0tDJ0Q5kw1w6cimtq5q7Qu9lPUlTBWnaMO7Gix5a8Fp3BU7cYC1d/g7KuoE7GBIWExzs3Wolzmy9uUBoIIA5jfPkqXjaL/YvoKNxQCc9VZ/iIIQDsxbksL63rTMA7Z/YUd3W47htGgeGD6517wJ0hQ2m0P2Rew56WTkJRrDKfCfWyPLl+qHte1paxok8+7c+KvWwz7lHlYpTtUafD4PhB+KN0agQPBKchx7gibcl18OoJnLy7kEGOTnKo0qZtTmr7KqG3XFw5ePNeTftbsiH0qzciPVJ94K9aD881me22ECtTgjL4FZvIX48i3Hv8WDv2e9t2XDG0ajv9Zoyn8YG/etyQvmu8D6FV4b6jgcyJGnL4rddk/wBrxYBTuwXaAVB7Xe4brFCVL+DNKLg6Z6s9oOREg5QVXex1GC31qe7N29WH5JmG9oKFw0GlUa6dpz8ldfWEZlXRa7ixWiWjUDgHNMg5gp8ofhgIdU2aYLQdJzmPciRC345co2SGuzUQYnPao+JTAmaplWa9TNemA9cSSQAoSShJAHlzAuF3vUAqqWVxTrnXSmNqGeSe18KvVeZQTQYta/WVK8g6oNb3MaFTG7VnPVCcN6O3WBCpIYeAneJE8yEGwvsPWtiXOAqEyS9snLXQ5glH6N8UStcXjVLhFprqyDT7MhTBEOIIJ1ByI6QdERoVNPBaeu2lWEPaD1380MqdnM5pvy5O1Hiq5YWnrY4yXyG8BbDCZ9rbu1zRCJQe2mmIIJ5QiFK6O4jyXThXFI5807bLkQnTzyzVU3B02Q7ELvhIJMADnspSkoqxRi2w76doHWEPubsZyMt+XvWWGJVbkkUiWU5zePad+U7Dqr9HAG6uLnfmcT81gn5TbqKsTmovWwF2i7OWtw4ucSDpLXCe4nQqjZ9kMPptgsc878b36/7IWtq9naZEcI8oWWxvCHUSXMktGo+izLLJdqicc0JOpoIW+HWLM20BPMOqD/7RK2xZmYYOEeJ95Kx1G+lsg6q5Z1s1L2tPpG1YYPZvLLEpgTCN2V6HyJXn9G5DQXOOQ3Rrspf8cuggaAE5nqtOLyHySKsuFcWzXlQ1Ao23uY+yrBIcJHgV0VJPowtNEAKlYonBIaoEWmpxUdNykKkIZxpLvCkgDyfhjROziU0grgqFcQ7B2lUnXmp3UJ1VJzs5Cs0LnmEyfH6Gvs50Qy6ZWpungL2825keG6Nh+6nbUCdCtozlvi7XGJz5HI+IKJsr5Ka7wqjV9po79/NDqmAvZ/JqmP6XesPPVFMORe/fiMlaoYoR+JZ57qzD69KRzaZ92qe28aM3BzPzAj5KN0TpM2ltis6qyb9o19yx1HFWH2XtPiF2tiU6FWLK0VetPs2ZqyOJnrZezofDmsVjGIOuLhluJDcy/nAOnmr2H3r9G5nqYRb9z43tquYBUAjjBB4hyd9UZJSnDRRlxcU+Jew+yDGgARCvgwFHbqMgSJd0jvWZKkc9ImNYZTuqd/bBzSCE+s4ZZnyndPrukKLkDR5i+04K1SmNPaHKCdAla1j6ThK0n7kHX2YyNJ2/9zVDiXZao15fTaS3cZSrIQlOHI3+NlXFJlLEKD3vosEinDnvOxIMNB9/mtTglP1YB4SNFVNm40mNAjQuJ9rnAGyvF8NOxA5K2OJrbLZZOSpFyjcuHpDU9kNMGYzAyTMI7TTI4R7UQT70ExjEOGj6x6/fjCq9n6QLWzOXrO8M9VfCTTSRbHBGWNykekB3EJHcRyPJNKoYZUd4mSfFEnODh9ytsJ8lZyZx4sTHZqzOSptcrI0VhA7KSg8UkCPMHKJz1PVPNRFgK47R10N4tknMPgntaNlIw8wkSKTrvh+yoqeLtJ9odyNU6oUVxg9Gr7TRPMZHzRTC/sqtv+RUrb6UExPstXp527+If0u+qGUr6s3KqwtOh/RJtpD0zWDEBInf3BWKNYHXMLLNxkcsxr5KzbYmkpEmlQfuMEoVNWN8kJuOzDWGab3N7jI8ip6eLjnCbXvy4wNFJ0JWiG3p16Tp4g9pyOWcdyNYljFS1YHupk0yR/qNcC1s7uGrVVsYJAKPUreg5hY4OIcC1w4jmDkRBU4RbT2V5mnov4beBzA4GQQCrDmtJ5H7C81sO0Zsarrd5LqbXFrH7gA5ArZWPaKlU9l4J71ik3HTOQ7i6YTZQOY2K66AI5JguxCGYljLWDm46NGpTVA2Vm+tf0+H8LH8Xc4QPetV6IlqB9lsPIDqj/bfmeg2aDyC0/DAXW8fHwhsnH8QA8ZlVq1X1TOug+aI3tH1p5oPij+EcR0gkk9FDLaRrx7aMvj9z6Sq2nsCHHuGQ96Odn9NMjAWbw1prVHP/qOvQaLYYayC0ACAqL2b8uRKHFGmtanCCefwRCg8HMoaXwIEfRSUa5n75roxVKjjyd7L9WNk6jUUFR8pjK43U7IFzxXVR/ewknYqPMqeJhxLX5cjsfopH046hAw6ahVhmIupgbgnQ6R8lx+X2dOMixWbU/C7h8JUTb+tTPrgPbuY4XDyyKu217TqEtGTh+E/I7qZzRoQn/wtTTHU4cA5pyTzVIVF1sWmabo6KW3u9qmXXZF/DHX0X6GIyr7XsdqAUBc1oPtBWaVUbOHmmiLSCNXAqD/wjyCo1uzNIaZd2ScMQDfxt/5BQ18RE+0I/MEOvoSv7GHBWg5ST01Tn2BbmWwBuQFyjjbQTGfKE+viTqo4YgeElCUUrFKTeilUGcjbRSUbqpPtHoutoZbJ/o89lC2K/gy+OYeXuJ1J+Ko22DPbHCSOoK2NS0nr1UtCwk5BR29CcYvsoYTYXNQgGq7hETz8CtXYYMxoAic5JOZPeT0XbKhwNjzRFr8gtuHDGK62ZJKKf4otUn8Mffcp3XOQVLVOaZWqyFI7XzQDtHhzq1IsBgZSd4nP3LQEqMDb78VXOHJUShPi7Mth9gGNDWNgBH6FsGASp/RCdvKE4HPuVePDx2+yc8rl0dLjGkqShVJK6UxjjxADVxyHxK0dFPYUpnIkode3ET8dlfuPVETp9lAMRuZEDdE3SCCtjf4h1SQ790CSxe41esxbf5pH3qo7upNQ8gQPgrJbFQO5j7+aoVNanRxWdkkyRmVQnqAPEK3b425tMGpLvWgH8Q2jqqNR2RI/tP8A1Kius2Mj8TifGJKSZK6NNbVw/Npke/xCsejlALU8NF7ujiPh81QNQjczlufFPkT5Gsq2jYQa9vQ0OFM5iZcOZ2BQpziahknIHcpr8qf5nJP+A5uqGNb/AKYJ1OauWjco8vl81GGxA6T5/wCF2yd6v5THv+id6IBK1GUfeWqv09FQpOh3j8VYt7mChbGFKD9jqnNBmUyiQc1boslPvQv5LFtbSFZZSjmkxwAhS0juFtjFGdtjRTlWmTCj4o+8lPQf4c/qrUitscF0O2Ub2wuB0apvQkTSkSd0wVEuNFgddUTJXJzVa8vOEZa8t4+ijKSirZJJt0ixWvOAZ67D72V7CLZx/wBRxhx9noP1Wbt3y7PUmVrbG4Hqgdypxz9kt9InOPBaI70OIOWfLn3IB6Iznry5LZutw5qGXVls4Z7FSzwk0LFKIA4EkT/h45lJYuDNPJHnF1RiOhQusIrOHP8AyFrMYw12oGY5LL4lSMtfGo4XdCNFZOFMpjIjYz1COWXv/VQ1G+ozo4q1QMz1HvhcfTmmRuDKpemWFksi3jnA83IYTn/vaPcjETSH3pmhFMer/uBPmfoorskINzcevzKbdN9WkOZnz0Uz25Hq75lMvh7HQn/qIHvUl2JjyPWn+0/ULlsNerk5uncD8k9jNB1k/fkgCdz4cCmsf5FMun/p4qNhyhEdDCtvdwY2RehcaFZ2mw8Q8ETpPISbJJB9lfSd1dpH9EEt64OuXzV03vNaceT7KZw+gnxc0qb4OSGtu5/wuCtB4ld7UV+thoHfUJhcoaV23SU91Vu+XirrTRVTQ8PXSd1UrX9Nuc8XQfND7zFy/ICB7z3lUzzRgWxxykXbvFA2Wtzdz2H1Qhz85OZ5qNIFc/JllN2zVCCj0W7crTYNpPLJZakj+F3IDYCt8X99kM/6mlo3MffROqPDtc0NFefgn0Kma6l/Bhr5Lv7u3qklxpI4RFyYAubSUBxXBwWkRqte+mqta1lRnBSQ4yo8rrYe6k6Yy+4T2jORoZ963F7hUzlI5LMXuGFhPCDHJYZ4mjRGZTpD1HDkQfAiChgbqPHxBRRj4PTcd+qp16HA88jmD3qhotTGAfH5Sqt6fVb4/FXQ2Afvp8FUqUC97G7DM90mU0DJKA9UTuS4905fJNqV4BJ1+ugUl1VghrRPQe5R/uQjirO0klo+Z3SGQ0qheecbq/QtTqfAfXqrFjRDmggQ2JGUZdykr2hfw8BKi22WqBJRtyMyFLSchGMMfSq+qSBDdzByE5Kmb+qDLSRzG3kU1Fkq0a5pCdnsUBsKlzVcHF0N3gAA+CNcGcTBUbrQmqJfTkJrrw80Pfdlri12ekHvUra4KdsVFo3piP8AK466VcBPDEm2FIeakrobKTWBSAqFDHNKlDc1FKla5MTJGBXLV8FVWq3Rpz4qyHeiEugpb1Dz7vqitAIRbmAPvwRKm+Mt9108ZimXYHNJVvS9EldZVROWqN1NTrhCkIp1KKF32HgjRG3qCpSlJxTGmYS/wAkkty++SHXGHu4YcNNCNl6JUtAVQucNWeeFMsUzzcggQ7WcipbZmRO5geGq019gTXSIjmgdXDH03ZZt0hZZYWi5TQMqVA3iLdZALt8+XRDMZqEUyBObST8/ii1xakE8jr8iFTvrUvZIEkbc+Y8QVUtMse0XuzuIeltoHttYWuG+QgHyVrDcRa08LsupWPtGupuPCS0keqQYOWn0V13aCqIL2tqN3JEOHPMKbhb0WxzKqkbq+sm12bcWxWeODVeINjfVV7XtOynq17e6HD5Kd/7QKegDydvVaPeSjhL4Jc4r5D7QKcNCqYlitKjDqr2gjQT6x6ALF4l24q1JbTHomnKdX+J2KzldpmX+tO5zPfKlHx/sqlmS6N03GhUcXZZ6Qdtldo3QXmjahb7JLeU6eaIW2O1GH1sx96EIl47XQlmXyej07hWG11jLLtKx28FGaGJA7rO4tdlqkn0HRUXeNDKd1KnFRQokXfSqVj1Qa9TMqJCCDHq/aVs80HZWU7LmMwrcbp2VyVmibWAVy0rSJWUZeGdUStsSaIEn6lbIZU2Z5Q0aSRz96SFfxBvMeYSWnkimmaAlcLlxIK4qOELnAnwlCAIixRPpqySmkJAUalsCqdfCwUXLFGWJNDszN32fa7mgl12Zc2eHTkvQDSUNS3BVUsMZE1No8mxLAiRpDgZB69UJ9Fs8QTk4f3c+4r2C7whr8oQHFuyAcDGseY5LNPBJdFqyJ9nn78Plvdl4f4Qu5w7hII2+yFqmWrqbjTfO/CT8D1UVa1mR5d/JUqbRbVmRvMNh8xk7Ncp0MuE5gac4Oy0tay9IyPxDTvQxlLiyOTlL2MXEEfuo9kiRtz8E19iQMs2oubXZw++ilo2xG8jr80/axcTKVrQjSVLaYtUpnPMe9H7rDZBLcuYQS5sCN1bHJGaqQU49GhsMY4gEat72VjLek4DiA8OfcjdjcSAVmyY62i6E7NIK6la/mhVJys0nFUlpfbVhOFZV2qUBAidlZTsrqo1vJSBMiWvTJKtKSNjo9QXZTJSldw5RJxLkpsrkoAemyuErkoAcSuQkF1AHCExzVIuOQBEWprqcqQpspABcXwBtUddishiWFmm6Hb6kc9ivSJVS9sW1AQVny4VNa7LYZHE8sq0i09fiOar17YPzGTtxutdiOAEZajbogVzhxH138VzZRlB7NaakA3UyMiJHvCa1nI+aKvB/EJ/uGv6qFtFrjkQemh8Qo8hlN1U7gjrqFXNoHGY+PwRQ2saeR0Vqwth+KE1bdIb0CGYcOSFcfBWc3Y5/Jbq6pMLDwkTGgWLxKjDmnqtUcVRduyvnbVBW1qSERpBB7IIxQKzNGgsAKQNSYE5KhDmtXeKU0NUjKaYHIXVJ6NJKwPSCkkku4ckS4kkgZxdKSSAOsTnpJIA4EikkgDlRRvSSSAYdUikkgZTvvZPisvea+C4ksfk9F2ID1dXINde0O9JJcw1lt23gr1tskkhfsN9BCt/Ld3LCYn+H73XUl1F+hmX7F2y0RW3SSWBmtFoJwSSQIe1SMSSQwJUkklED/9k="/>
          <p:cNvSpPr>
            <a:spLocks noChangeAspect="1" noChangeArrowheads="1"/>
          </p:cNvSpPr>
          <p:nvPr/>
        </p:nvSpPr>
        <p:spPr bwMode="auto">
          <a:xfrm>
            <a:off x="63500" y="-10414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00600"/>
            <a:ext cx="18097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2753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2025</TotalTime>
  <Words>2482</Words>
  <Application>Microsoft Office PowerPoint</Application>
  <PresentationFormat>On-screen Show (4:3)</PresentationFormat>
  <Paragraphs>318</Paragraphs>
  <Slides>36</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Opulent</vt:lpstr>
      <vt:lpstr>Chart</vt:lpstr>
      <vt:lpstr>Research Methods I</vt:lpstr>
      <vt:lpstr>What is Scientific Research?</vt:lpstr>
      <vt:lpstr>What can we Examine SCIENTIFICALLY?</vt:lpstr>
      <vt:lpstr>The process of science= The Scientific Method</vt:lpstr>
      <vt:lpstr>The Scientific Method Step One</vt:lpstr>
      <vt:lpstr>The Scientific Method Step Two</vt:lpstr>
      <vt:lpstr>The Scientific Method Step Three</vt:lpstr>
      <vt:lpstr>The Scientific Method:  Step3-Experiment STEPS in an EXPERIMENT</vt:lpstr>
      <vt:lpstr>The Scientific Method:  Step3-Experiment STEPS in an EXPERIMENT</vt:lpstr>
      <vt:lpstr>The Scientific Method:  Step 3-Experiment  CONTROL vs TEST GROUPS</vt:lpstr>
      <vt:lpstr>The Scientific Method:  Step 3-Experiment  Experimental Design</vt:lpstr>
      <vt:lpstr>The Scientific Method:  Step 3-Experiment   THE EFFECT OF CHANCE</vt:lpstr>
      <vt:lpstr>The Scientific Method:  Step 3-Experiment  THE EFFECT OF CHANCE</vt:lpstr>
      <vt:lpstr>The Scientific Method:  Step 3-Experiment  Exclusion Criteria</vt:lpstr>
      <vt:lpstr>The Scientific Method:  Step 3-Experiment  THE EFFECT OF CHANCE</vt:lpstr>
      <vt:lpstr>The Scientific Method:  Step 3-Experiment  EFFECT OF “N” Replicates</vt:lpstr>
      <vt:lpstr>The Scientific Method Step Four </vt:lpstr>
      <vt:lpstr>The Scientific Method:  Step 4-Results Crunching the Data</vt:lpstr>
      <vt:lpstr>The Scientific Method:  Step 4-Results  Basic Statistical tests</vt:lpstr>
      <vt:lpstr>The Scientific Method Step Five</vt:lpstr>
      <vt:lpstr>The Scientific Method:  Step 5-Conlclusions Children Learning/Music Experiment statistics</vt:lpstr>
      <vt:lpstr>The Scientific Method:  Step 5-Conclusions Children Learning/Music Experiment statistics</vt:lpstr>
      <vt:lpstr>The Scientific Method:  Step 5-Conclusions  Statistical vs Clinical Significance</vt:lpstr>
      <vt:lpstr>The Scientific Method:  Step 5-Conclusions Crunching the Data: Outliers</vt:lpstr>
      <vt:lpstr>The Scientific Method:  Step 5-Conclusions Regression Analysis</vt:lpstr>
      <vt:lpstr>The Scientific Method:  Step 5-Conclusions Regression Analysis Interpretation </vt:lpstr>
      <vt:lpstr>The Scientific Method:  Step 5-Conclusions Regression Analysis Interpretation </vt:lpstr>
      <vt:lpstr>The Scientific Method Step Six</vt:lpstr>
      <vt:lpstr>What about Animal Studies?</vt:lpstr>
      <vt:lpstr>What about Human Studies?</vt:lpstr>
      <vt:lpstr>Human Studies? (continued)</vt:lpstr>
      <vt:lpstr>Ethics in Science</vt:lpstr>
      <vt:lpstr>Have questionable scientific ethics tainted our past?</vt:lpstr>
      <vt:lpstr>Research Technologist?</vt:lpstr>
      <vt:lpstr>PowerPoint Presentation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I</dc:title>
  <dc:creator>Owner</dc:creator>
  <cp:lastModifiedBy>Owner</cp:lastModifiedBy>
  <cp:revision>54</cp:revision>
  <dcterms:created xsi:type="dcterms:W3CDTF">2012-01-23T17:22:05Z</dcterms:created>
  <dcterms:modified xsi:type="dcterms:W3CDTF">2012-02-05T22:41:23Z</dcterms:modified>
</cp:coreProperties>
</file>