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108" y="-3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3820117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3548713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1954019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042061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9D5F9F-98CB-451D-B7FC-68060A081194}" type="datetimeFigureOut">
              <a:rPr lang="en-US" smtClean="0"/>
              <a:t>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953625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9D5F9F-98CB-451D-B7FC-68060A081194}" type="datetimeFigureOut">
              <a:rPr lang="en-US" smtClean="0"/>
              <a:t>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89384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9D5F9F-98CB-451D-B7FC-68060A081194}" type="datetimeFigureOut">
              <a:rPr lang="en-US" smtClean="0"/>
              <a:t>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425640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9D5F9F-98CB-451D-B7FC-68060A081194}" type="datetimeFigureOut">
              <a:rPr lang="en-US" smtClean="0"/>
              <a:t>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4101988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9D5F9F-98CB-451D-B7FC-68060A081194}" type="datetimeFigureOut">
              <a:rPr lang="en-US" smtClean="0"/>
              <a:t>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3612472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D5F9F-98CB-451D-B7FC-68060A081194}" type="datetimeFigureOut">
              <a:rPr lang="en-US" smtClean="0"/>
              <a:t>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88917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D5F9F-98CB-451D-B7FC-68060A081194}" type="datetimeFigureOut">
              <a:rPr lang="en-US" smtClean="0"/>
              <a:t>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C06312-B55C-4EE7-BA73-E5F9E7F4846E}" type="slidenum">
              <a:rPr lang="en-US" smtClean="0"/>
              <a:t>‹#›</a:t>
            </a:fld>
            <a:endParaRPr lang="en-US"/>
          </a:p>
        </p:txBody>
      </p:sp>
    </p:spTree>
    <p:extLst>
      <p:ext uri="{BB962C8B-B14F-4D97-AF65-F5344CB8AC3E}">
        <p14:creationId xmlns:p14="http://schemas.microsoft.com/office/powerpoint/2010/main" val="292390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9D5F9F-98CB-451D-B7FC-68060A081194}" type="datetimeFigureOut">
              <a:rPr lang="en-US" smtClean="0"/>
              <a:t>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C06312-B55C-4EE7-BA73-E5F9E7F4846E}" type="slidenum">
              <a:rPr lang="en-US" smtClean="0"/>
              <a:t>‹#›</a:t>
            </a:fld>
            <a:endParaRPr lang="en-US"/>
          </a:p>
        </p:txBody>
      </p:sp>
    </p:spTree>
    <p:extLst>
      <p:ext uri="{BB962C8B-B14F-4D97-AF65-F5344CB8AC3E}">
        <p14:creationId xmlns:p14="http://schemas.microsoft.com/office/powerpoint/2010/main" val="790506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nymahe.adobeconnect.com/virtualofficemeetingroomc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a:t>
            </a:r>
            <a:br>
              <a:rPr lang="en-US" dirty="0" smtClean="0"/>
            </a:br>
            <a:r>
              <a:rPr lang="en-US" dirty="0" smtClean="0"/>
              <a:t>Clinical Immunology/Serology</a:t>
            </a:r>
            <a:endParaRPr lang="en-US" dirty="0"/>
          </a:p>
        </p:txBody>
      </p:sp>
      <p:sp>
        <p:nvSpPr>
          <p:cNvPr id="3" name="Subtitle 2"/>
          <p:cNvSpPr>
            <a:spLocks noGrp="1"/>
          </p:cNvSpPr>
          <p:nvPr>
            <p:ph type="subTitle" idx="1"/>
          </p:nvPr>
        </p:nvSpPr>
        <p:spPr/>
        <p:txBody>
          <a:bodyPr/>
          <a:lstStyle/>
          <a:p>
            <a:r>
              <a:rPr lang="en-US" dirty="0" smtClean="0"/>
              <a:t>Dr. Christina A </a:t>
            </a:r>
            <a:r>
              <a:rPr lang="en-US" dirty="0" err="1" smtClean="0"/>
              <a:t>Nevel</a:t>
            </a:r>
            <a:r>
              <a:rPr lang="en-US" dirty="0" smtClean="0"/>
              <a:t>-McGarvey</a:t>
            </a:r>
            <a:endParaRPr lang="en-US" dirty="0"/>
          </a:p>
        </p:txBody>
      </p:sp>
    </p:spTree>
    <p:extLst>
      <p:ext uri="{BB962C8B-B14F-4D97-AF65-F5344CB8AC3E}">
        <p14:creationId xmlns:p14="http://schemas.microsoft.com/office/powerpoint/2010/main" val="277443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first line of defense in protecting the body from infection include all of the following except:</a:t>
            </a: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Unbroken skin</a:t>
            </a:r>
          </a:p>
          <a:p>
            <a:r>
              <a:rPr lang="en-US" dirty="0" smtClean="0"/>
              <a:t>Normal </a:t>
            </a:r>
            <a:r>
              <a:rPr lang="en-US" dirty="0" err="1" smtClean="0"/>
              <a:t>microbiota</a:t>
            </a:r>
            <a:endParaRPr lang="en-US" dirty="0" smtClean="0"/>
          </a:p>
          <a:p>
            <a:r>
              <a:rPr lang="en-US" dirty="0" smtClean="0"/>
              <a:t>Phagocytic leukocytes</a:t>
            </a:r>
          </a:p>
          <a:p>
            <a:r>
              <a:rPr lang="en-US" dirty="0" smtClean="0"/>
              <a:t>Secretions such as mucus and tears</a:t>
            </a:r>
            <a:endParaRPr lang="en-US" dirty="0"/>
          </a:p>
        </p:txBody>
      </p:sp>
    </p:spTree>
    <p:extLst>
      <p:ext uri="{BB962C8B-B14F-4D97-AF65-F5344CB8AC3E}">
        <p14:creationId xmlns:p14="http://schemas.microsoft.com/office/powerpoint/2010/main" val="18766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first line of defense in protecting the body from infection include all of the following except:</a:t>
            </a:r>
            <a:endParaRPr lang="en-US" dirty="0"/>
          </a:p>
        </p:txBody>
      </p:sp>
      <p:sp>
        <p:nvSpPr>
          <p:cNvPr id="3" name="Content Placeholder 2"/>
          <p:cNvSpPr>
            <a:spLocks noGrp="1"/>
          </p:cNvSpPr>
          <p:nvPr>
            <p:ph idx="1"/>
          </p:nvPr>
        </p:nvSpPr>
        <p:spPr>
          <a:xfrm>
            <a:off x="457200" y="1981200"/>
            <a:ext cx="8229600" cy="4144963"/>
          </a:xfrm>
        </p:spPr>
        <p:txBody>
          <a:bodyPr/>
          <a:lstStyle/>
          <a:p>
            <a:r>
              <a:rPr lang="en-US" dirty="0" smtClean="0"/>
              <a:t>Unbroken skin</a:t>
            </a:r>
          </a:p>
          <a:p>
            <a:r>
              <a:rPr lang="en-US" dirty="0" smtClean="0"/>
              <a:t>Normal </a:t>
            </a:r>
            <a:r>
              <a:rPr lang="en-US" dirty="0" err="1" smtClean="0"/>
              <a:t>microbiota</a:t>
            </a:r>
            <a:endParaRPr lang="en-US" dirty="0" smtClean="0"/>
          </a:p>
          <a:p>
            <a:r>
              <a:rPr lang="en-US" dirty="0" smtClean="0">
                <a:solidFill>
                  <a:srgbClr val="FFFF00"/>
                </a:solidFill>
              </a:rPr>
              <a:t>Phagocytic leukocytes</a:t>
            </a:r>
          </a:p>
          <a:p>
            <a:r>
              <a:rPr lang="en-US" dirty="0" smtClean="0"/>
              <a:t>Secretions such as mucus and tears</a:t>
            </a:r>
            <a:endParaRPr lang="en-US" dirty="0"/>
          </a:p>
        </p:txBody>
      </p:sp>
    </p:spTree>
    <p:extLst>
      <p:ext uri="{BB962C8B-B14F-4D97-AF65-F5344CB8AC3E}">
        <p14:creationId xmlns:p14="http://schemas.microsoft.com/office/powerpoint/2010/main" val="4058613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term for adaptive immunity is</a:t>
            </a:r>
            <a:endParaRPr lang="en-US" dirty="0"/>
          </a:p>
        </p:txBody>
      </p:sp>
      <p:sp>
        <p:nvSpPr>
          <p:cNvPr id="3" name="Content Placeholder 2"/>
          <p:cNvSpPr>
            <a:spLocks noGrp="1"/>
          </p:cNvSpPr>
          <p:nvPr>
            <p:ph idx="1"/>
          </p:nvPr>
        </p:nvSpPr>
        <p:spPr/>
        <p:txBody>
          <a:bodyPr/>
          <a:lstStyle/>
          <a:p>
            <a:r>
              <a:rPr lang="en-US" dirty="0" smtClean="0"/>
              <a:t>Antigenic immunity</a:t>
            </a:r>
          </a:p>
          <a:p>
            <a:r>
              <a:rPr lang="en-US" dirty="0" smtClean="0"/>
              <a:t>Acquired immunity</a:t>
            </a:r>
          </a:p>
          <a:p>
            <a:r>
              <a:rPr lang="en-US" dirty="0" smtClean="0"/>
              <a:t>Lymphocyte reactive immunity</a:t>
            </a:r>
          </a:p>
          <a:p>
            <a:r>
              <a:rPr lang="en-US" dirty="0" smtClean="0"/>
              <a:t>Phagocytosis</a:t>
            </a:r>
            <a:endParaRPr lang="en-US" dirty="0"/>
          </a:p>
        </p:txBody>
      </p:sp>
    </p:spTree>
    <p:extLst>
      <p:ext uri="{BB962C8B-B14F-4D97-AF65-F5344CB8AC3E}">
        <p14:creationId xmlns:p14="http://schemas.microsoft.com/office/powerpoint/2010/main" val="3061324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Another term for adaptive immunity is</a:t>
            </a:r>
            <a:endParaRPr lang="en-US" dirty="0"/>
          </a:p>
        </p:txBody>
      </p:sp>
      <p:sp>
        <p:nvSpPr>
          <p:cNvPr id="3" name="Content Placeholder 2"/>
          <p:cNvSpPr>
            <a:spLocks noGrp="1"/>
          </p:cNvSpPr>
          <p:nvPr>
            <p:ph idx="1"/>
          </p:nvPr>
        </p:nvSpPr>
        <p:spPr/>
        <p:txBody>
          <a:bodyPr/>
          <a:lstStyle/>
          <a:p>
            <a:r>
              <a:rPr lang="en-US" dirty="0" smtClean="0"/>
              <a:t>Antigenic immunity</a:t>
            </a:r>
          </a:p>
          <a:p>
            <a:r>
              <a:rPr lang="en-US" dirty="0" smtClean="0">
                <a:solidFill>
                  <a:srgbClr val="FFFF00"/>
                </a:solidFill>
              </a:rPr>
              <a:t>Acquired immunity</a:t>
            </a:r>
          </a:p>
          <a:p>
            <a:r>
              <a:rPr lang="en-US" dirty="0" smtClean="0"/>
              <a:t>Lymphocyte reactive immunity</a:t>
            </a:r>
          </a:p>
          <a:p>
            <a:r>
              <a:rPr lang="en-US" dirty="0" smtClean="0"/>
              <a:t>Phagocytosis</a:t>
            </a:r>
            <a:endParaRPr lang="en-US" dirty="0"/>
          </a:p>
        </p:txBody>
      </p:sp>
    </p:spTree>
    <p:extLst>
      <p:ext uri="{BB962C8B-B14F-4D97-AF65-F5344CB8AC3E}">
        <p14:creationId xmlns:p14="http://schemas.microsoft.com/office/powerpoint/2010/main" val="1437034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Meet and greet!</a:t>
            </a:r>
            <a:endParaRPr lang="en-US" dirty="0"/>
          </a:p>
        </p:txBody>
      </p:sp>
    </p:spTree>
    <p:extLst>
      <p:ext uri="{BB962C8B-B14F-4D97-AF65-F5344CB8AC3E}">
        <p14:creationId xmlns:p14="http://schemas.microsoft.com/office/powerpoint/2010/main" val="3845534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Course Expectations</a:t>
            </a:r>
            <a:endParaRPr lang="en-US" dirty="0"/>
          </a:p>
        </p:txBody>
      </p:sp>
      <p:sp>
        <p:nvSpPr>
          <p:cNvPr id="5" name="Content Placeholder 4"/>
          <p:cNvSpPr>
            <a:spLocks noGrp="1"/>
          </p:cNvSpPr>
          <p:nvPr>
            <p:ph idx="1"/>
          </p:nvPr>
        </p:nvSpPr>
        <p:spPr>
          <a:xfrm>
            <a:off x="457200" y="1371600"/>
            <a:ext cx="8229600" cy="5181600"/>
          </a:xfrm>
        </p:spPr>
        <p:txBody>
          <a:bodyPr>
            <a:normAutofit/>
          </a:bodyPr>
          <a:lstStyle/>
          <a:p>
            <a:r>
              <a:rPr lang="en-US" dirty="0" smtClean="0"/>
              <a:t>Weekly Lessons-Independent Study Online</a:t>
            </a:r>
          </a:p>
          <a:p>
            <a:pPr lvl="1"/>
            <a:r>
              <a:rPr lang="en-US" dirty="0" smtClean="0"/>
              <a:t>Textbook Reading</a:t>
            </a:r>
          </a:p>
          <a:p>
            <a:pPr lvl="1"/>
            <a:r>
              <a:rPr lang="en-US" dirty="0" smtClean="0"/>
              <a:t>Narrated </a:t>
            </a:r>
            <a:r>
              <a:rPr lang="en-US" dirty="0" err="1" smtClean="0"/>
              <a:t>Powerpoint</a:t>
            </a:r>
            <a:r>
              <a:rPr lang="en-US" dirty="0" smtClean="0"/>
              <a:t> Presentations</a:t>
            </a:r>
          </a:p>
          <a:p>
            <a:r>
              <a:rPr lang="en-US" dirty="0" smtClean="0"/>
              <a:t>Weekly Assignments</a:t>
            </a:r>
          </a:p>
          <a:p>
            <a:pPr lvl="1"/>
            <a:r>
              <a:rPr lang="en-US" dirty="0" smtClean="0"/>
              <a:t>Discussions</a:t>
            </a:r>
          </a:p>
          <a:p>
            <a:pPr lvl="1"/>
            <a:r>
              <a:rPr lang="en-US" dirty="0" smtClean="0"/>
              <a:t>Quiz</a:t>
            </a:r>
          </a:p>
          <a:p>
            <a:pPr lvl="1"/>
            <a:r>
              <a:rPr lang="en-US" dirty="0" smtClean="0"/>
              <a:t>Seminars</a:t>
            </a:r>
          </a:p>
          <a:p>
            <a:pPr lvl="1"/>
            <a:r>
              <a:rPr lang="en-US" dirty="0" smtClean="0"/>
              <a:t>(Midterm &amp; Final)</a:t>
            </a:r>
          </a:p>
          <a:p>
            <a:r>
              <a:rPr lang="en-US" dirty="0" smtClean="0"/>
              <a:t>Scientific Writing/References</a:t>
            </a:r>
          </a:p>
          <a:p>
            <a:pPr marL="0" indent="0">
              <a:buNone/>
            </a:pPr>
            <a:endParaRPr lang="en-US" dirty="0" smtClean="0"/>
          </a:p>
        </p:txBody>
      </p:sp>
    </p:spTree>
    <p:extLst>
      <p:ext uri="{BB962C8B-B14F-4D97-AF65-F5344CB8AC3E}">
        <p14:creationId xmlns:p14="http://schemas.microsoft.com/office/powerpoint/2010/main" val="3908932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How will I tackle this???</a:t>
            </a:r>
            <a:endParaRPr lang="en-US" dirty="0"/>
          </a:p>
        </p:txBody>
      </p:sp>
      <p:sp>
        <p:nvSpPr>
          <p:cNvPr id="4" name="Content Placeholder 3"/>
          <p:cNvSpPr>
            <a:spLocks noGrp="1"/>
          </p:cNvSpPr>
          <p:nvPr>
            <p:ph idx="1"/>
          </p:nvPr>
        </p:nvSpPr>
        <p:spPr>
          <a:xfrm>
            <a:off x="457200" y="1219200"/>
            <a:ext cx="8229600" cy="5410200"/>
          </a:xfrm>
        </p:spPr>
        <p:txBody>
          <a:bodyPr>
            <a:normAutofit fontScale="85000" lnSpcReduction="20000"/>
          </a:bodyPr>
          <a:lstStyle/>
          <a:p>
            <a:r>
              <a:rPr lang="en-US" dirty="0"/>
              <a:t>What should you do first to get ready for this session?</a:t>
            </a:r>
          </a:p>
          <a:p>
            <a:pPr lvl="1"/>
            <a:r>
              <a:rPr lang="en-US" dirty="0"/>
              <a:t>Obtain and organize a notebook for yourself!  Be sure to take notes on class materials and journal your challenges as well as the things that you find easy to accomplish!  Be sure to compile this information to help you study for your midterm, final, and boards!</a:t>
            </a:r>
          </a:p>
          <a:p>
            <a:pPr lvl="1"/>
            <a:r>
              <a:rPr lang="en-US" dirty="0"/>
              <a:t>Obtain notecards and a zip pocket for your notebook!  Organizing your course material on flashcards is a great organizational tool as well as a way to solidify information as you flip through the material repeatedly.  Color coding or flagging them can be done in many ways to help you throughout the course and for your boards.</a:t>
            </a:r>
          </a:p>
          <a:p>
            <a:pPr lvl="1"/>
            <a:r>
              <a:rPr lang="en-US" dirty="0"/>
              <a:t>Be sure to enter your email address into your personal profile so that messages from the classroom are forwarded to your email account.</a:t>
            </a:r>
          </a:p>
          <a:p>
            <a:pPr lvl="1"/>
            <a:r>
              <a:rPr lang="en-US" dirty="0"/>
              <a:t>Be sure to load your photo into the classroom so that discussions are not impersonal</a:t>
            </a:r>
          </a:p>
          <a:p>
            <a:endParaRPr lang="en-US" dirty="0"/>
          </a:p>
        </p:txBody>
      </p:sp>
    </p:spTree>
    <p:extLst>
      <p:ext uri="{BB962C8B-B14F-4D97-AF65-F5344CB8AC3E}">
        <p14:creationId xmlns:p14="http://schemas.microsoft.com/office/powerpoint/2010/main" val="22819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105400"/>
          </a:xfrm>
        </p:spPr>
        <p:txBody>
          <a:bodyPr/>
          <a:lstStyle/>
          <a:p>
            <a:r>
              <a:rPr lang="en-US" dirty="0"/>
              <a:t>What should you do every time you enter the classroom?</a:t>
            </a:r>
          </a:p>
          <a:p>
            <a:pPr lvl="1"/>
            <a:r>
              <a:rPr lang="en-US" dirty="0"/>
              <a:t>Check classroom announcements!</a:t>
            </a:r>
          </a:p>
          <a:p>
            <a:pPr lvl="1"/>
            <a:r>
              <a:rPr lang="en-US" dirty="0"/>
              <a:t>Check your messages!</a:t>
            </a:r>
          </a:p>
          <a:p>
            <a:pPr lvl="1"/>
            <a:r>
              <a:rPr lang="en-US" dirty="0"/>
              <a:t>Check to see if anyone has responded to your discussion post and reply to them!</a:t>
            </a:r>
          </a:p>
          <a:p>
            <a:endParaRPr lang="en-US" dirty="0"/>
          </a:p>
        </p:txBody>
      </p:sp>
    </p:spTree>
    <p:extLst>
      <p:ext uri="{BB962C8B-B14F-4D97-AF65-F5344CB8AC3E}">
        <p14:creationId xmlns:p14="http://schemas.microsoft.com/office/powerpoint/2010/main" val="1064892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458200" cy="6553200"/>
          </a:xfrm>
        </p:spPr>
        <p:txBody>
          <a:bodyPr>
            <a:normAutofit fontScale="85000" lnSpcReduction="20000"/>
          </a:bodyPr>
          <a:lstStyle/>
          <a:p>
            <a:r>
              <a:rPr lang="en-US" dirty="0"/>
              <a:t>How should you attack your coursework every week?</a:t>
            </a:r>
          </a:p>
          <a:p>
            <a:pPr lvl="1"/>
            <a:r>
              <a:rPr lang="en-US" dirty="0"/>
              <a:t>First, attack your reading assignment listed in lesson area of classroom!  (Week One=</a:t>
            </a:r>
            <a:r>
              <a:rPr lang="en-US" dirty="0" err="1"/>
              <a:t>Ch</a:t>
            </a:r>
            <a:r>
              <a:rPr lang="en-US" dirty="0"/>
              <a:t> 1 &amp; 2)</a:t>
            </a:r>
          </a:p>
          <a:p>
            <a:pPr lvl="1"/>
            <a:r>
              <a:rPr lang="en-US" dirty="0"/>
              <a:t>Go to the lessons area of the classroom to view any available Power-Point presentations created to support your reading material.</a:t>
            </a:r>
          </a:p>
          <a:p>
            <a:pPr lvl="1"/>
            <a:r>
              <a:rPr lang="en-US" dirty="0"/>
              <a:t>Post to your discussion early in the week!  (Week One= Introductions + Main Discussion)</a:t>
            </a:r>
          </a:p>
          <a:p>
            <a:pPr lvl="2"/>
            <a:r>
              <a:rPr lang="en-US" dirty="0"/>
              <a:t>2 topics per week</a:t>
            </a:r>
          </a:p>
          <a:p>
            <a:pPr lvl="2"/>
            <a:r>
              <a:rPr lang="en-US" dirty="0"/>
              <a:t>Both topics may be addressed in the same main post each week</a:t>
            </a:r>
          </a:p>
          <a:p>
            <a:pPr lvl="2"/>
            <a:r>
              <a:rPr lang="en-US" dirty="0"/>
              <a:t>150-300 words per topic for the main post</a:t>
            </a:r>
          </a:p>
          <a:p>
            <a:pPr lvl="2"/>
            <a:r>
              <a:rPr lang="en-US" dirty="0"/>
              <a:t>One Credible reference to support your work</a:t>
            </a:r>
          </a:p>
          <a:p>
            <a:pPr lvl="2"/>
            <a:r>
              <a:rPr lang="en-US" dirty="0"/>
              <a:t>Minimum of 2 substantive comments to classmates per  </a:t>
            </a:r>
            <a:r>
              <a:rPr lang="en-US" dirty="0" smtClean="0"/>
              <a:t>topic per week</a:t>
            </a:r>
            <a:endParaRPr lang="en-US" dirty="0"/>
          </a:p>
          <a:p>
            <a:pPr lvl="2"/>
            <a:r>
              <a:rPr lang="en-US" dirty="0"/>
              <a:t>No late posts will be accepted for any reason</a:t>
            </a:r>
          </a:p>
          <a:p>
            <a:pPr lvl="1"/>
            <a:r>
              <a:rPr lang="en-US" dirty="0"/>
              <a:t>Benchmark quiz can  be accessed from the lesson area as well as the quiz/test area</a:t>
            </a:r>
          </a:p>
          <a:p>
            <a:pPr lvl="2"/>
            <a:r>
              <a:rPr lang="en-US" dirty="0" smtClean="0"/>
              <a:t>One submission</a:t>
            </a:r>
            <a:endParaRPr lang="en-US" dirty="0"/>
          </a:p>
          <a:p>
            <a:pPr lvl="1"/>
            <a:r>
              <a:rPr lang="en-US" dirty="0"/>
              <a:t>All work is due by 11:59pm ET Sunday ending the unit week </a:t>
            </a:r>
          </a:p>
        </p:txBody>
      </p:sp>
    </p:spTree>
    <p:extLst>
      <p:ext uri="{BB962C8B-B14F-4D97-AF65-F5344CB8AC3E}">
        <p14:creationId xmlns:p14="http://schemas.microsoft.com/office/powerpoint/2010/main" val="2936432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en-US" dirty="0"/>
              <a:t>Professor Contact</a:t>
            </a:r>
          </a:p>
          <a:p>
            <a:pPr lvl="1"/>
            <a:r>
              <a:rPr lang="en-US" dirty="0"/>
              <a:t>Primary Contact is via the Message area in the classroom.  This is your class email system.  Be sure to stay in close contact with any questions/problems.</a:t>
            </a:r>
          </a:p>
          <a:p>
            <a:pPr lvl="1"/>
            <a:r>
              <a:rPr lang="en-US" b="1" dirty="0" smtClean="0"/>
              <a:t>Office Hours:  Mondays </a:t>
            </a:r>
            <a:r>
              <a:rPr lang="en-US" b="1" dirty="0"/>
              <a:t>10 AM to 1 PM AND Tuesdays 12:30PM to 3:30PM</a:t>
            </a:r>
            <a:endParaRPr lang="en-US" dirty="0"/>
          </a:p>
          <a:p>
            <a:r>
              <a:rPr lang="en-US" sz="2400" u="sng" dirty="0">
                <a:solidFill>
                  <a:srgbClr val="FFFF00"/>
                </a:solidFill>
                <a:hlinkClick r:id="rId2"/>
              </a:rPr>
              <a:t>http://nymahe.adobeconnect.com/virtualofficemeetingroomcng</a:t>
            </a:r>
            <a:endParaRPr lang="en-US" sz="2400" dirty="0">
              <a:solidFill>
                <a:srgbClr val="FFFF00"/>
              </a:solidFill>
            </a:endParaRPr>
          </a:p>
          <a:p>
            <a:pPr lvl="1"/>
            <a:r>
              <a:rPr lang="en-US" dirty="0" smtClean="0"/>
              <a:t>If you do not have computer speakers/sound: </a:t>
            </a:r>
            <a:r>
              <a:rPr lang="en-US" dirty="0"/>
              <a:t>Conference Call, 605-477-2100, code 401842#.  </a:t>
            </a:r>
          </a:p>
          <a:p>
            <a:pPr lvl="1"/>
            <a:r>
              <a:rPr lang="en-US" dirty="0" smtClean="0"/>
              <a:t>If </a:t>
            </a:r>
            <a:r>
              <a:rPr lang="en-US" dirty="0"/>
              <a:t>you need to meet at another </a:t>
            </a:r>
            <a:r>
              <a:rPr lang="en-US" dirty="0" smtClean="0"/>
              <a:t>time, </a:t>
            </a:r>
            <a:r>
              <a:rPr lang="en-US" dirty="0"/>
              <a:t>we will try to arrange a mutually agreeable time.  This may be difficult due to other responsibilities and schedules.  Usually we can work through any problems in writing via email.</a:t>
            </a:r>
          </a:p>
          <a:p>
            <a:endParaRPr lang="en-US" dirty="0"/>
          </a:p>
        </p:txBody>
      </p:sp>
    </p:spTree>
    <p:extLst>
      <p:ext uri="{BB962C8B-B14F-4D97-AF65-F5344CB8AC3E}">
        <p14:creationId xmlns:p14="http://schemas.microsoft.com/office/powerpoint/2010/main" val="23245685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992562"/>
          </a:xfrm>
        </p:spPr>
        <p:txBody>
          <a:bodyPr>
            <a:normAutofit/>
          </a:bodyPr>
          <a:lstStyle/>
          <a:p>
            <a:r>
              <a:rPr lang="en-US" dirty="0" smtClean="0"/>
              <a:t>Questions?</a:t>
            </a:r>
            <a:br>
              <a:rPr lang="en-US" dirty="0" smtClean="0"/>
            </a:br>
            <a:r>
              <a:rPr lang="en-US" dirty="0" smtClean="0"/>
              <a:t>-Expectations</a:t>
            </a:r>
            <a:br>
              <a:rPr lang="en-US" dirty="0" smtClean="0"/>
            </a:br>
            <a:r>
              <a:rPr lang="en-US" dirty="0" smtClean="0"/>
              <a:t>-Course Content?</a:t>
            </a:r>
            <a:endParaRPr lang="en-US" dirty="0"/>
          </a:p>
        </p:txBody>
      </p:sp>
    </p:spTree>
    <p:extLst>
      <p:ext uri="{BB962C8B-B14F-4D97-AF65-F5344CB8AC3E}">
        <p14:creationId xmlns:p14="http://schemas.microsoft.com/office/powerpoint/2010/main" val="3699839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QUIZ BOWL!!!</a:t>
            </a:r>
            <a:endParaRPr lang="en-US"/>
          </a:p>
        </p:txBody>
      </p:sp>
    </p:spTree>
    <p:extLst>
      <p:ext uri="{BB962C8B-B14F-4D97-AF65-F5344CB8AC3E}">
        <p14:creationId xmlns:p14="http://schemas.microsoft.com/office/powerpoint/2010/main" val="10981416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TotalTime>
  <Words>584</Words>
  <Application>Microsoft Office PowerPoint</Application>
  <PresentationFormat>On-screen Show (4:3)</PresentationFormat>
  <Paragraphs>64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Welcome to  Clinical Immunology/Serology</vt:lpstr>
      <vt:lpstr>Meet and greet!</vt:lpstr>
      <vt:lpstr>Course Expectations</vt:lpstr>
      <vt:lpstr>  How will I tackle this???</vt:lpstr>
      <vt:lpstr>PowerPoint Presentation</vt:lpstr>
      <vt:lpstr>PowerPoint Presentation</vt:lpstr>
      <vt:lpstr>PowerPoint Presentation</vt:lpstr>
      <vt:lpstr>Questions? -Expectations -Course Content?</vt:lpstr>
      <vt:lpstr>QUIZ BOWL!!!</vt:lpstr>
      <vt:lpstr>The first line of defense in protecting the body from infection include all of the following except:</vt:lpstr>
      <vt:lpstr>The first line of defense in protecting the body from infection include all of the following except:</vt:lpstr>
      <vt:lpstr>Another term for adaptive immunity is</vt:lpstr>
      <vt:lpstr>Another term for adaptive immunity is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Clinical Immunology/Serology</dc:title>
  <dc:creator>Owner</dc:creator>
  <cp:lastModifiedBy>Owner</cp:lastModifiedBy>
  <cp:revision>4</cp:revision>
  <dcterms:created xsi:type="dcterms:W3CDTF">2012-01-06T14:21:51Z</dcterms:created>
  <dcterms:modified xsi:type="dcterms:W3CDTF">2012-01-06T14:54:18Z</dcterms:modified>
</cp:coreProperties>
</file>