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62"/>
  </p:notesMasterIdLst>
  <p:sldIdLst>
    <p:sldId id="260" r:id="rId2"/>
    <p:sldId id="261"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5" r:id="rId34"/>
    <p:sldId id="293" r:id="rId35"/>
    <p:sldId id="294" r:id="rId36"/>
    <p:sldId id="297" r:id="rId37"/>
    <p:sldId id="298" r:id="rId38"/>
    <p:sldId id="299" r:id="rId39"/>
    <p:sldId id="300" r:id="rId40"/>
    <p:sldId id="301" r:id="rId41"/>
    <p:sldId id="303" r:id="rId42"/>
    <p:sldId id="304"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25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9F9EC-D0DE-4B4F-8783-2583EE83ED43}" type="datetimeFigureOut">
              <a:rPr lang="en-US" smtClean="0"/>
              <a:t>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0FE36-ED30-4482-9F7E-3194BE0AB431}" type="slidenum">
              <a:rPr lang="en-US" smtClean="0"/>
              <a:t>‹#›</a:t>
            </a:fld>
            <a:endParaRPr lang="en-US"/>
          </a:p>
        </p:txBody>
      </p:sp>
    </p:spTree>
    <p:extLst>
      <p:ext uri="{BB962C8B-B14F-4D97-AF65-F5344CB8AC3E}">
        <p14:creationId xmlns:p14="http://schemas.microsoft.com/office/powerpoint/2010/main" val="68430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300">
                <a:solidFill>
                  <a:schemeClr val="tx1"/>
                </a:solidFill>
                <a:latin typeface="Arial" charset="0"/>
              </a:defRPr>
            </a:lvl1pPr>
            <a:lvl2pPr marL="702756" indent="-270291" defTabSz="914485" eaLnBrk="0" hangingPunct="0">
              <a:defRPr sz="1300">
                <a:solidFill>
                  <a:schemeClr val="tx1"/>
                </a:solidFill>
                <a:latin typeface="Arial" charset="0"/>
              </a:defRPr>
            </a:lvl2pPr>
            <a:lvl3pPr marL="1081164" indent="-216233" defTabSz="914485" eaLnBrk="0" hangingPunct="0">
              <a:defRPr sz="1300">
                <a:solidFill>
                  <a:schemeClr val="tx1"/>
                </a:solidFill>
                <a:latin typeface="Arial" charset="0"/>
              </a:defRPr>
            </a:lvl3pPr>
            <a:lvl4pPr marL="1513629" indent="-216233" defTabSz="914485" eaLnBrk="0" hangingPunct="0">
              <a:defRPr sz="1300">
                <a:solidFill>
                  <a:schemeClr val="tx1"/>
                </a:solidFill>
                <a:latin typeface="Arial" charset="0"/>
              </a:defRPr>
            </a:lvl4pPr>
            <a:lvl5pPr marL="1946095" indent="-216233" defTabSz="914485" eaLnBrk="0" hangingPunct="0">
              <a:defRPr sz="1300">
                <a:solidFill>
                  <a:schemeClr val="tx1"/>
                </a:solidFill>
                <a:latin typeface="Arial" charset="0"/>
              </a:defRPr>
            </a:lvl5pPr>
            <a:lvl6pPr marL="2378560" indent="-216233" defTabSz="914485" eaLnBrk="0" fontAlgn="base" hangingPunct="0">
              <a:spcBef>
                <a:spcPct val="50000"/>
              </a:spcBef>
              <a:spcAft>
                <a:spcPct val="0"/>
              </a:spcAft>
              <a:defRPr sz="1300">
                <a:solidFill>
                  <a:schemeClr val="tx1"/>
                </a:solidFill>
                <a:latin typeface="Arial" charset="0"/>
              </a:defRPr>
            </a:lvl6pPr>
            <a:lvl7pPr marL="2811026" indent="-216233" defTabSz="914485" eaLnBrk="0" fontAlgn="base" hangingPunct="0">
              <a:spcBef>
                <a:spcPct val="50000"/>
              </a:spcBef>
              <a:spcAft>
                <a:spcPct val="0"/>
              </a:spcAft>
              <a:defRPr sz="1300">
                <a:solidFill>
                  <a:schemeClr val="tx1"/>
                </a:solidFill>
                <a:latin typeface="Arial" charset="0"/>
              </a:defRPr>
            </a:lvl7pPr>
            <a:lvl8pPr marL="3243491" indent="-216233" defTabSz="914485" eaLnBrk="0" fontAlgn="base" hangingPunct="0">
              <a:spcBef>
                <a:spcPct val="50000"/>
              </a:spcBef>
              <a:spcAft>
                <a:spcPct val="0"/>
              </a:spcAft>
              <a:defRPr sz="1300">
                <a:solidFill>
                  <a:schemeClr val="tx1"/>
                </a:solidFill>
                <a:latin typeface="Arial" charset="0"/>
              </a:defRPr>
            </a:lvl8pPr>
            <a:lvl9pPr marL="3675957" indent="-216233" defTabSz="914485" eaLnBrk="0" fontAlgn="base" hangingPunct="0">
              <a:spcBef>
                <a:spcPct val="50000"/>
              </a:spcBef>
              <a:spcAft>
                <a:spcPct val="0"/>
              </a:spcAft>
              <a:defRPr sz="1300">
                <a:solidFill>
                  <a:schemeClr val="tx1"/>
                </a:solidFill>
                <a:latin typeface="Arial" charset="0"/>
              </a:defRPr>
            </a:lvl9pPr>
          </a:lstStyle>
          <a:p>
            <a:pPr eaLnBrk="1" hangingPunct="1"/>
            <a:fld id="{4F316761-525A-45BE-9FAC-C01F8ED20940}" type="slidenum">
              <a:rPr lang="en-US" sz="1200"/>
              <a:pPr eaLnBrk="1" hangingPunct="1"/>
              <a:t>4</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048DEB-5B47-4B78-8573-60003EFFC98A}" type="slidenum">
              <a:rPr lang="en-US" smtClean="0"/>
              <a:pPr eaLnBrk="1" hangingPunct="1"/>
              <a:t>52</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E411EC-9B97-4400-9D8D-568360726831}" type="slidenum">
              <a:rPr lang="en-US" smtClean="0"/>
              <a:pPr eaLnBrk="1" hangingPunct="1"/>
              <a:t>54</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103CAB-4EAB-43F4-8696-81BE6AE221E4}" type="slidenum">
              <a:rPr lang="en-US" smtClean="0"/>
              <a:pPr eaLnBrk="1" hangingPunct="1"/>
              <a:t>55</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D06588-17AF-4AC0-A2B1-959D0F6CF818}" type="slidenum">
              <a:rPr lang="en-US" smtClean="0"/>
              <a:pPr eaLnBrk="1" hangingPunct="1"/>
              <a:t>56</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20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0A5A33-CC45-43CB-B849-6B93C7D14B7B}" type="slidenum">
              <a:rPr lang="en-US" smtClean="0"/>
              <a:pPr eaLnBrk="1" hangingPunct="1"/>
              <a:t>57</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44BCA8-6B03-47BB-A63F-636157339203}" type="slidenum">
              <a:rPr lang="en-US" smtClean="0"/>
              <a:pPr eaLnBrk="1" hangingPunct="1"/>
              <a:t>58</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2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300">
                <a:solidFill>
                  <a:schemeClr val="tx1"/>
                </a:solidFill>
                <a:latin typeface="Arial" charset="0"/>
              </a:defRPr>
            </a:lvl1pPr>
            <a:lvl2pPr marL="702756" indent="-270291" defTabSz="914485" eaLnBrk="0" hangingPunct="0">
              <a:defRPr sz="1300">
                <a:solidFill>
                  <a:schemeClr val="tx1"/>
                </a:solidFill>
                <a:latin typeface="Arial" charset="0"/>
              </a:defRPr>
            </a:lvl2pPr>
            <a:lvl3pPr marL="1081164" indent="-216233" defTabSz="914485" eaLnBrk="0" hangingPunct="0">
              <a:defRPr sz="1300">
                <a:solidFill>
                  <a:schemeClr val="tx1"/>
                </a:solidFill>
                <a:latin typeface="Arial" charset="0"/>
              </a:defRPr>
            </a:lvl3pPr>
            <a:lvl4pPr marL="1513629" indent="-216233" defTabSz="914485" eaLnBrk="0" hangingPunct="0">
              <a:defRPr sz="1300">
                <a:solidFill>
                  <a:schemeClr val="tx1"/>
                </a:solidFill>
                <a:latin typeface="Arial" charset="0"/>
              </a:defRPr>
            </a:lvl4pPr>
            <a:lvl5pPr marL="1946095" indent="-216233" defTabSz="914485" eaLnBrk="0" hangingPunct="0">
              <a:defRPr sz="1300">
                <a:solidFill>
                  <a:schemeClr val="tx1"/>
                </a:solidFill>
                <a:latin typeface="Arial" charset="0"/>
              </a:defRPr>
            </a:lvl5pPr>
            <a:lvl6pPr marL="2378560" indent="-216233" defTabSz="914485" eaLnBrk="0" fontAlgn="base" hangingPunct="0">
              <a:spcBef>
                <a:spcPct val="50000"/>
              </a:spcBef>
              <a:spcAft>
                <a:spcPct val="0"/>
              </a:spcAft>
              <a:defRPr sz="1300">
                <a:solidFill>
                  <a:schemeClr val="tx1"/>
                </a:solidFill>
                <a:latin typeface="Arial" charset="0"/>
              </a:defRPr>
            </a:lvl6pPr>
            <a:lvl7pPr marL="2811026" indent="-216233" defTabSz="914485" eaLnBrk="0" fontAlgn="base" hangingPunct="0">
              <a:spcBef>
                <a:spcPct val="50000"/>
              </a:spcBef>
              <a:spcAft>
                <a:spcPct val="0"/>
              </a:spcAft>
              <a:defRPr sz="1300">
                <a:solidFill>
                  <a:schemeClr val="tx1"/>
                </a:solidFill>
                <a:latin typeface="Arial" charset="0"/>
              </a:defRPr>
            </a:lvl7pPr>
            <a:lvl8pPr marL="3243491" indent="-216233" defTabSz="914485" eaLnBrk="0" fontAlgn="base" hangingPunct="0">
              <a:spcBef>
                <a:spcPct val="50000"/>
              </a:spcBef>
              <a:spcAft>
                <a:spcPct val="0"/>
              </a:spcAft>
              <a:defRPr sz="1300">
                <a:solidFill>
                  <a:schemeClr val="tx1"/>
                </a:solidFill>
                <a:latin typeface="Arial" charset="0"/>
              </a:defRPr>
            </a:lvl8pPr>
            <a:lvl9pPr marL="3675957" indent="-216233" defTabSz="914485" eaLnBrk="0" fontAlgn="base" hangingPunct="0">
              <a:spcBef>
                <a:spcPct val="50000"/>
              </a:spcBef>
              <a:spcAft>
                <a:spcPct val="0"/>
              </a:spcAft>
              <a:defRPr sz="1300">
                <a:solidFill>
                  <a:schemeClr val="tx1"/>
                </a:solidFill>
                <a:latin typeface="Arial" charset="0"/>
              </a:defRPr>
            </a:lvl9pPr>
          </a:lstStyle>
          <a:p>
            <a:pPr eaLnBrk="1" hangingPunct="1"/>
            <a:fld id="{8BD5F637-1963-4412-8426-981E8C5D51B5}" type="slidenum">
              <a:rPr lang="en-US" sz="1200"/>
              <a:pPr eaLnBrk="1" hangingPunct="1"/>
              <a:t>5</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300">
                <a:solidFill>
                  <a:schemeClr val="tx1"/>
                </a:solidFill>
                <a:latin typeface="Arial" charset="0"/>
              </a:defRPr>
            </a:lvl1pPr>
            <a:lvl2pPr marL="702756" indent="-270291" defTabSz="914485" eaLnBrk="0" hangingPunct="0">
              <a:defRPr sz="1300">
                <a:solidFill>
                  <a:schemeClr val="tx1"/>
                </a:solidFill>
                <a:latin typeface="Arial" charset="0"/>
              </a:defRPr>
            </a:lvl2pPr>
            <a:lvl3pPr marL="1081164" indent="-216233" defTabSz="914485" eaLnBrk="0" hangingPunct="0">
              <a:defRPr sz="1300">
                <a:solidFill>
                  <a:schemeClr val="tx1"/>
                </a:solidFill>
                <a:latin typeface="Arial" charset="0"/>
              </a:defRPr>
            </a:lvl3pPr>
            <a:lvl4pPr marL="1513629" indent="-216233" defTabSz="914485" eaLnBrk="0" hangingPunct="0">
              <a:defRPr sz="1300">
                <a:solidFill>
                  <a:schemeClr val="tx1"/>
                </a:solidFill>
                <a:latin typeface="Arial" charset="0"/>
              </a:defRPr>
            </a:lvl4pPr>
            <a:lvl5pPr marL="1946095" indent="-216233" defTabSz="914485" eaLnBrk="0" hangingPunct="0">
              <a:defRPr sz="1300">
                <a:solidFill>
                  <a:schemeClr val="tx1"/>
                </a:solidFill>
                <a:latin typeface="Arial" charset="0"/>
              </a:defRPr>
            </a:lvl5pPr>
            <a:lvl6pPr marL="2378560" indent="-216233" defTabSz="914485" eaLnBrk="0" fontAlgn="base" hangingPunct="0">
              <a:spcBef>
                <a:spcPct val="50000"/>
              </a:spcBef>
              <a:spcAft>
                <a:spcPct val="0"/>
              </a:spcAft>
              <a:defRPr sz="1300">
                <a:solidFill>
                  <a:schemeClr val="tx1"/>
                </a:solidFill>
                <a:latin typeface="Arial" charset="0"/>
              </a:defRPr>
            </a:lvl6pPr>
            <a:lvl7pPr marL="2811026" indent="-216233" defTabSz="914485" eaLnBrk="0" fontAlgn="base" hangingPunct="0">
              <a:spcBef>
                <a:spcPct val="50000"/>
              </a:spcBef>
              <a:spcAft>
                <a:spcPct val="0"/>
              </a:spcAft>
              <a:defRPr sz="1300">
                <a:solidFill>
                  <a:schemeClr val="tx1"/>
                </a:solidFill>
                <a:latin typeface="Arial" charset="0"/>
              </a:defRPr>
            </a:lvl7pPr>
            <a:lvl8pPr marL="3243491" indent="-216233" defTabSz="914485" eaLnBrk="0" fontAlgn="base" hangingPunct="0">
              <a:spcBef>
                <a:spcPct val="50000"/>
              </a:spcBef>
              <a:spcAft>
                <a:spcPct val="0"/>
              </a:spcAft>
              <a:defRPr sz="1300">
                <a:solidFill>
                  <a:schemeClr val="tx1"/>
                </a:solidFill>
                <a:latin typeface="Arial" charset="0"/>
              </a:defRPr>
            </a:lvl8pPr>
            <a:lvl9pPr marL="3675957" indent="-216233" defTabSz="914485" eaLnBrk="0" fontAlgn="base" hangingPunct="0">
              <a:spcBef>
                <a:spcPct val="50000"/>
              </a:spcBef>
              <a:spcAft>
                <a:spcPct val="0"/>
              </a:spcAft>
              <a:defRPr sz="1300">
                <a:solidFill>
                  <a:schemeClr val="tx1"/>
                </a:solidFill>
                <a:latin typeface="Arial" charset="0"/>
              </a:defRPr>
            </a:lvl9pPr>
          </a:lstStyle>
          <a:p>
            <a:pPr eaLnBrk="1" hangingPunct="1"/>
            <a:fld id="{CFD51331-834D-46E9-B940-DE97352E5F05}" type="slidenum">
              <a:rPr lang="en-US" sz="1200"/>
              <a:pPr eaLnBrk="1" hangingPunct="1"/>
              <a:t>10</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300">
                <a:solidFill>
                  <a:schemeClr val="tx1"/>
                </a:solidFill>
                <a:latin typeface="Arial" charset="0"/>
              </a:defRPr>
            </a:lvl1pPr>
            <a:lvl2pPr marL="702756" indent="-270291" defTabSz="914485" eaLnBrk="0" hangingPunct="0">
              <a:defRPr sz="1300">
                <a:solidFill>
                  <a:schemeClr val="tx1"/>
                </a:solidFill>
                <a:latin typeface="Arial" charset="0"/>
              </a:defRPr>
            </a:lvl2pPr>
            <a:lvl3pPr marL="1081164" indent="-216233" defTabSz="914485" eaLnBrk="0" hangingPunct="0">
              <a:defRPr sz="1300">
                <a:solidFill>
                  <a:schemeClr val="tx1"/>
                </a:solidFill>
                <a:latin typeface="Arial" charset="0"/>
              </a:defRPr>
            </a:lvl3pPr>
            <a:lvl4pPr marL="1513629" indent="-216233" defTabSz="914485" eaLnBrk="0" hangingPunct="0">
              <a:defRPr sz="1300">
                <a:solidFill>
                  <a:schemeClr val="tx1"/>
                </a:solidFill>
                <a:latin typeface="Arial" charset="0"/>
              </a:defRPr>
            </a:lvl4pPr>
            <a:lvl5pPr marL="1946095" indent="-216233" defTabSz="914485" eaLnBrk="0" hangingPunct="0">
              <a:defRPr sz="1300">
                <a:solidFill>
                  <a:schemeClr val="tx1"/>
                </a:solidFill>
                <a:latin typeface="Arial" charset="0"/>
              </a:defRPr>
            </a:lvl5pPr>
            <a:lvl6pPr marL="2378560" indent="-216233" defTabSz="914485" eaLnBrk="0" fontAlgn="base" hangingPunct="0">
              <a:spcBef>
                <a:spcPct val="50000"/>
              </a:spcBef>
              <a:spcAft>
                <a:spcPct val="0"/>
              </a:spcAft>
              <a:defRPr sz="1300">
                <a:solidFill>
                  <a:schemeClr val="tx1"/>
                </a:solidFill>
                <a:latin typeface="Arial" charset="0"/>
              </a:defRPr>
            </a:lvl6pPr>
            <a:lvl7pPr marL="2811026" indent="-216233" defTabSz="914485" eaLnBrk="0" fontAlgn="base" hangingPunct="0">
              <a:spcBef>
                <a:spcPct val="50000"/>
              </a:spcBef>
              <a:spcAft>
                <a:spcPct val="0"/>
              </a:spcAft>
              <a:defRPr sz="1300">
                <a:solidFill>
                  <a:schemeClr val="tx1"/>
                </a:solidFill>
                <a:latin typeface="Arial" charset="0"/>
              </a:defRPr>
            </a:lvl7pPr>
            <a:lvl8pPr marL="3243491" indent="-216233" defTabSz="914485" eaLnBrk="0" fontAlgn="base" hangingPunct="0">
              <a:spcBef>
                <a:spcPct val="50000"/>
              </a:spcBef>
              <a:spcAft>
                <a:spcPct val="0"/>
              </a:spcAft>
              <a:defRPr sz="1300">
                <a:solidFill>
                  <a:schemeClr val="tx1"/>
                </a:solidFill>
                <a:latin typeface="Arial" charset="0"/>
              </a:defRPr>
            </a:lvl8pPr>
            <a:lvl9pPr marL="3675957" indent="-216233" defTabSz="914485" eaLnBrk="0" fontAlgn="base" hangingPunct="0">
              <a:spcBef>
                <a:spcPct val="50000"/>
              </a:spcBef>
              <a:spcAft>
                <a:spcPct val="0"/>
              </a:spcAft>
              <a:defRPr sz="1300">
                <a:solidFill>
                  <a:schemeClr val="tx1"/>
                </a:solidFill>
                <a:latin typeface="Arial" charset="0"/>
              </a:defRPr>
            </a:lvl9pPr>
          </a:lstStyle>
          <a:p>
            <a:pPr eaLnBrk="1" hangingPunct="1"/>
            <a:fld id="{DDABADFD-D897-4628-9B28-2493B65D0358}" type="slidenum">
              <a:rPr lang="en-US" sz="1200"/>
              <a:pPr eaLnBrk="1" hangingPunct="1"/>
              <a:t>13</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300">
                <a:solidFill>
                  <a:schemeClr val="tx1"/>
                </a:solidFill>
                <a:latin typeface="Arial" charset="0"/>
              </a:defRPr>
            </a:lvl1pPr>
            <a:lvl2pPr marL="702756" indent="-270291" defTabSz="914485" eaLnBrk="0" hangingPunct="0">
              <a:defRPr sz="1300">
                <a:solidFill>
                  <a:schemeClr val="tx1"/>
                </a:solidFill>
                <a:latin typeface="Arial" charset="0"/>
              </a:defRPr>
            </a:lvl2pPr>
            <a:lvl3pPr marL="1081164" indent="-216233" defTabSz="914485" eaLnBrk="0" hangingPunct="0">
              <a:defRPr sz="1300">
                <a:solidFill>
                  <a:schemeClr val="tx1"/>
                </a:solidFill>
                <a:latin typeface="Arial" charset="0"/>
              </a:defRPr>
            </a:lvl3pPr>
            <a:lvl4pPr marL="1513629" indent="-216233" defTabSz="914485" eaLnBrk="0" hangingPunct="0">
              <a:defRPr sz="1300">
                <a:solidFill>
                  <a:schemeClr val="tx1"/>
                </a:solidFill>
                <a:latin typeface="Arial" charset="0"/>
              </a:defRPr>
            </a:lvl4pPr>
            <a:lvl5pPr marL="1946095" indent="-216233" defTabSz="914485" eaLnBrk="0" hangingPunct="0">
              <a:defRPr sz="1300">
                <a:solidFill>
                  <a:schemeClr val="tx1"/>
                </a:solidFill>
                <a:latin typeface="Arial" charset="0"/>
              </a:defRPr>
            </a:lvl5pPr>
            <a:lvl6pPr marL="2378560" indent="-216233" defTabSz="914485" eaLnBrk="0" fontAlgn="base" hangingPunct="0">
              <a:spcBef>
                <a:spcPct val="50000"/>
              </a:spcBef>
              <a:spcAft>
                <a:spcPct val="0"/>
              </a:spcAft>
              <a:defRPr sz="1300">
                <a:solidFill>
                  <a:schemeClr val="tx1"/>
                </a:solidFill>
                <a:latin typeface="Arial" charset="0"/>
              </a:defRPr>
            </a:lvl6pPr>
            <a:lvl7pPr marL="2811026" indent="-216233" defTabSz="914485" eaLnBrk="0" fontAlgn="base" hangingPunct="0">
              <a:spcBef>
                <a:spcPct val="50000"/>
              </a:spcBef>
              <a:spcAft>
                <a:spcPct val="0"/>
              </a:spcAft>
              <a:defRPr sz="1300">
                <a:solidFill>
                  <a:schemeClr val="tx1"/>
                </a:solidFill>
                <a:latin typeface="Arial" charset="0"/>
              </a:defRPr>
            </a:lvl7pPr>
            <a:lvl8pPr marL="3243491" indent="-216233" defTabSz="914485" eaLnBrk="0" fontAlgn="base" hangingPunct="0">
              <a:spcBef>
                <a:spcPct val="50000"/>
              </a:spcBef>
              <a:spcAft>
                <a:spcPct val="0"/>
              </a:spcAft>
              <a:defRPr sz="1300">
                <a:solidFill>
                  <a:schemeClr val="tx1"/>
                </a:solidFill>
                <a:latin typeface="Arial" charset="0"/>
              </a:defRPr>
            </a:lvl8pPr>
            <a:lvl9pPr marL="3675957" indent="-216233" defTabSz="914485" eaLnBrk="0" fontAlgn="base" hangingPunct="0">
              <a:spcBef>
                <a:spcPct val="50000"/>
              </a:spcBef>
              <a:spcAft>
                <a:spcPct val="0"/>
              </a:spcAft>
              <a:defRPr sz="1300">
                <a:solidFill>
                  <a:schemeClr val="tx1"/>
                </a:solidFill>
                <a:latin typeface="Arial" charset="0"/>
              </a:defRPr>
            </a:lvl9pPr>
          </a:lstStyle>
          <a:p>
            <a:pPr eaLnBrk="1" hangingPunct="1"/>
            <a:fld id="{F86E2ADC-BB3B-4D46-A8EB-00F0A26788D9}" type="slidenum">
              <a:rPr lang="en-US" sz="1200"/>
              <a:pPr eaLnBrk="1" hangingPunct="1"/>
              <a:t>15</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Medicare, Medicaid, and SCHIP are all aimed at insuring people who cannot afford coverage or would otherwise be unable to get insurance due to disability, age, medical needs, and overall cost.</a:t>
            </a:r>
          </a:p>
          <a:p>
            <a:pPr eaLnBrk="1" hangingPunct="1"/>
            <a:endParaRPr lang="en-US" smtClean="0"/>
          </a:p>
          <a:p>
            <a:pPr eaLnBrk="1" hangingPunct="1"/>
            <a:r>
              <a:rPr lang="en-US" smtClean="0"/>
              <a:t>They represent almost half of the health care expenditures for the population.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300">
                <a:solidFill>
                  <a:schemeClr val="tx1"/>
                </a:solidFill>
                <a:latin typeface="Arial" charset="0"/>
              </a:defRPr>
            </a:lvl1pPr>
            <a:lvl2pPr marL="702756" indent="-270291" defTabSz="914485" eaLnBrk="0" hangingPunct="0">
              <a:defRPr sz="1300">
                <a:solidFill>
                  <a:schemeClr val="tx1"/>
                </a:solidFill>
                <a:latin typeface="Arial" charset="0"/>
              </a:defRPr>
            </a:lvl2pPr>
            <a:lvl3pPr marL="1081164" indent="-216233" defTabSz="914485" eaLnBrk="0" hangingPunct="0">
              <a:defRPr sz="1300">
                <a:solidFill>
                  <a:schemeClr val="tx1"/>
                </a:solidFill>
                <a:latin typeface="Arial" charset="0"/>
              </a:defRPr>
            </a:lvl3pPr>
            <a:lvl4pPr marL="1513629" indent="-216233" defTabSz="914485" eaLnBrk="0" hangingPunct="0">
              <a:defRPr sz="1300">
                <a:solidFill>
                  <a:schemeClr val="tx1"/>
                </a:solidFill>
                <a:latin typeface="Arial" charset="0"/>
              </a:defRPr>
            </a:lvl4pPr>
            <a:lvl5pPr marL="1946095" indent="-216233" defTabSz="914485" eaLnBrk="0" hangingPunct="0">
              <a:defRPr sz="1300">
                <a:solidFill>
                  <a:schemeClr val="tx1"/>
                </a:solidFill>
                <a:latin typeface="Arial" charset="0"/>
              </a:defRPr>
            </a:lvl5pPr>
            <a:lvl6pPr marL="2378560" indent="-216233" defTabSz="914485" eaLnBrk="0" fontAlgn="base" hangingPunct="0">
              <a:spcBef>
                <a:spcPct val="50000"/>
              </a:spcBef>
              <a:spcAft>
                <a:spcPct val="0"/>
              </a:spcAft>
              <a:defRPr sz="1300">
                <a:solidFill>
                  <a:schemeClr val="tx1"/>
                </a:solidFill>
                <a:latin typeface="Arial" charset="0"/>
              </a:defRPr>
            </a:lvl6pPr>
            <a:lvl7pPr marL="2811026" indent="-216233" defTabSz="914485" eaLnBrk="0" fontAlgn="base" hangingPunct="0">
              <a:spcBef>
                <a:spcPct val="50000"/>
              </a:spcBef>
              <a:spcAft>
                <a:spcPct val="0"/>
              </a:spcAft>
              <a:defRPr sz="1300">
                <a:solidFill>
                  <a:schemeClr val="tx1"/>
                </a:solidFill>
                <a:latin typeface="Arial" charset="0"/>
              </a:defRPr>
            </a:lvl7pPr>
            <a:lvl8pPr marL="3243491" indent="-216233" defTabSz="914485" eaLnBrk="0" fontAlgn="base" hangingPunct="0">
              <a:spcBef>
                <a:spcPct val="50000"/>
              </a:spcBef>
              <a:spcAft>
                <a:spcPct val="0"/>
              </a:spcAft>
              <a:defRPr sz="1300">
                <a:solidFill>
                  <a:schemeClr val="tx1"/>
                </a:solidFill>
                <a:latin typeface="Arial" charset="0"/>
              </a:defRPr>
            </a:lvl8pPr>
            <a:lvl9pPr marL="3675957" indent="-216233" defTabSz="914485" eaLnBrk="0" fontAlgn="base" hangingPunct="0">
              <a:spcBef>
                <a:spcPct val="50000"/>
              </a:spcBef>
              <a:spcAft>
                <a:spcPct val="0"/>
              </a:spcAft>
              <a:defRPr sz="1300">
                <a:solidFill>
                  <a:schemeClr val="tx1"/>
                </a:solidFill>
                <a:latin typeface="Arial" charset="0"/>
              </a:defRPr>
            </a:lvl9pPr>
          </a:lstStyle>
          <a:p>
            <a:pPr eaLnBrk="1" hangingPunct="1"/>
            <a:fld id="{2CB80E3A-B621-42E2-85F9-CB5F4C29D832}" type="slidenum">
              <a:rPr lang="en-US" sz="1200"/>
              <a:pPr eaLnBrk="1" hangingPunct="1"/>
              <a:t>23</a:t>
            </a:fld>
            <a:endParaRPr lang="en-US" sz="1200"/>
          </a:p>
        </p:txBody>
      </p:sp>
      <p:sp>
        <p:nvSpPr>
          <p:cNvPr id="70659" name="Slide Image Placeholder 1"/>
          <p:cNvSpPr>
            <a:spLocks noGrp="1" noRot="1" noChangeAspect="1" noTextEdit="1"/>
          </p:cNvSpPr>
          <p:nvPr>
            <p:ph type="sldImg"/>
          </p:nvPr>
        </p:nvSpPr>
        <p:spPr>
          <a:xfrm>
            <a:off x="1152525" y="692150"/>
            <a:ext cx="4552950" cy="3416300"/>
          </a:xfrm>
          <a:ln/>
        </p:spPr>
      </p:sp>
      <p:sp>
        <p:nvSpPr>
          <p:cNvPr id="70660" name="Notes Placeholder 2"/>
          <p:cNvSpPr>
            <a:spLocks noGrp="1"/>
          </p:cNvSpPr>
          <p:nvPr>
            <p:ph type="body" idx="1"/>
          </p:nvPr>
        </p:nvSpPr>
        <p:spPr>
          <a:xfrm>
            <a:off x="913805" y="4342191"/>
            <a:ext cx="5030391" cy="41138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4" tIns="47733" rIns="93874" bIns="47733"/>
          <a:lstStyle/>
          <a:p>
            <a:pPr eaLnBrk="1" hangingPunct="1"/>
            <a:endParaRPr lang="en-US" smtClean="0"/>
          </a:p>
        </p:txBody>
      </p:sp>
      <p:sp>
        <p:nvSpPr>
          <p:cNvPr id="70661" name="Slide Number Placeholder 3"/>
          <p:cNvSpPr txBox="1">
            <a:spLocks noGrp="1"/>
          </p:cNvSpPr>
          <p:nvPr/>
        </p:nvSpPr>
        <p:spPr bwMode="auto">
          <a:xfrm>
            <a:off x="3885903" y="8685893"/>
            <a:ext cx="2972097" cy="45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93" tIns="0" rIns="19093" bIns="0" anchor="b"/>
          <a:lstStyle>
            <a:lvl1pPr defTabSz="1004888" eaLnBrk="0" hangingPunct="0">
              <a:defRPr sz="1400">
                <a:solidFill>
                  <a:schemeClr val="tx1"/>
                </a:solidFill>
                <a:latin typeface="Arial" charset="0"/>
              </a:defRPr>
            </a:lvl1pPr>
            <a:lvl2pPr marL="742950" indent="-285750" defTabSz="1004888" eaLnBrk="0" hangingPunct="0">
              <a:defRPr sz="1400">
                <a:solidFill>
                  <a:schemeClr val="tx1"/>
                </a:solidFill>
                <a:latin typeface="Arial" charset="0"/>
              </a:defRPr>
            </a:lvl2pPr>
            <a:lvl3pPr marL="1143000" indent="-228600" defTabSz="1004888" eaLnBrk="0" hangingPunct="0">
              <a:defRPr sz="1400">
                <a:solidFill>
                  <a:schemeClr val="tx1"/>
                </a:solidFill>
                <a:latin typeface="Arial" charset="0"/>
              </a:defRPr>
            </a:lvl3pPr>
            <a:lvl4pPr marL="1600200" indent="-228600" defTabSz="1004888" eaLnBrk="0" hangingPunct="0">
              <a:defRPr sz="1400">
                <a:solidFill>
                  <a:schemeClr val="tx1"/>
                </a:solidFill>
                <a:latin typeface="Arial" charset="0"/>
              </a:defRPr>
            </a:lvl4pPr>
            <a:lvl5pPr marL="2057400" indent="-228600" defTabSz="1004888" eaLnBrk="0" hangingPunct="0">
              <a:defRPr sz="1400">
                <a:solidFill>
                  <a:schemeClr val="tx1"/>
                </a:solidFill>
                <a:latin typeface="Arial" charset="0"/>
              </a:defRPr>
            </a:lvl5pPr>
            <a:lvl6pPr marL="2514600" indent="-228600" defTabSz="1004888" eaLnBrk="0" fontAlgn="base" hangingPunct="0">
              <a:spcBef>
                <a:spcPct val="50000"/>
              </a:spcBef>
              <a:spcAft>
                <a:spcPct val="0"/>
              </a:spcAft>
              <a:defRPr sz="1400">
                <a:solidFill>
                  <a:schemeClr val="tx1"/>
                </a:solidFill>
                <a:latin typeface="Arial" charset="0"/>
              </a:defRPr>
            </a:lvl6pPr>
            <a:lvl7pPr marL="2971800" indent="-228600" defTabSz="1004888" eaLnBrk="0" fontAlgn="base" hangingPunct="0">
              <a:spcBef>
                <a:spcPct val="50000"/>
              </a:spcBef>
              <a:spcAft>
                <a:spcPct val="0"/>
              </a:spcAft>
              <a:defRPr sz="1400">
                <a:solidFill>
                  <a:schemeClr val="tx1"/>
                </a:solidFill>
                <a:latin typeface="Arial" charset="0"/>
              </a:defRPr>
            </a:lvl7pPr>
            <a:lvl8pPr marL="3429000" indent="-228600" defTabSz="1004888" eaLnBrk="0" fontAlgn="base" hangingPunct="0">
              <a:spcBef>
                <a:spcPct val="50000"/>
              </a:spcBef>
              <a:spcAft>
                <a:spcPct val="0"/>
              </a:spcAft>
              <a:defRPr sz="1400">
                <a:solidFill>
                  <a:schemeClr val="tx1"/>
                </a:solidFill>
                <a:latin typeface="Arial" charset="0"/>
              </a:defRPr>
            </a:lvl8pPr>
            <a:lvl9pPr marL="3886200" indent="-228600" defTabSz="1004888" eaLnBrk="0" fontAlgn="base" hangingPunct="0">
              <a:spcBef>
                <a:spcPct val="50000"/>
              </a:spcBef>
              <a:spcAft>
                <a:spcPct val="0"/>
              </a:spcAft>
              <a:defRPr sz="1400">
                <a:solidFill>
                  <a:schemeClr val="tx1"/>
                </a:solidFill>
                <a:latin typeface="Arial" charset="0"/>
              </a:defRPr>
            </a:lvl9pPr>
          </a:lstStyle>
          <a:p>
            <a:pPr algn="r">
              <a:spcBef>
                <a:spcPct val="0"/>
              </a:spcBef>
            </a:pPr>
            <a:fld id="{A7E1D125-F31C-455D-BC27-0C59485B527D}" type="slidenum">
              <a:rPr lang="en-US" sz="1000" i="1">
                <a:latin typeface="Times New Roman" pitchFamily="18" charset="0"/>
                <a:cs typeface="Arial" charset="0"/>
              </a:rPr>
              <a:pPr algn="r">
                <a:spcBef>
                  <a:spcPct val="0"/>
                </a:spcBef>
              </a:pPr>
              <a:t>23</a:t>
            </a:fld>
            <a:endParaRPr lang="en-US" sz="1000" i="1">
              <a:latin typeface="Times New Roman" pitchFamily="18"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1300">
                <a:solidFill>
                  <a:schemeClr val="tx1"/>
                </a:solidFill>
                <a:latin typeface="Arial" charset="0"/>
              </a:defRPr>
            </a:lvl1pPr>
            <a:lvl2pPr marL="702756" indent="-270291" defTabSz="914485" eaLnBrk="0" hangingPunct="0">
              <a:defRPr sz="1300">
                <a:solidFill>
                  <a:schemeClr val="tx1"/>
                </a:solidFill>
                <a:latin typeface="Arial" charset="0"/>
              </a:defRPr>
            </a:lvl2pPr>
            <a:lvl3pPr marL="1081164" indent="-216233" defTabSz="914485" eaLnBrk="0" hangingPunct="0">
              <a:defRPr sz="1300">
                <a:solidFill>
                  <a:schemeClr val="tx1"/>
                </a:solidFill>
                <a:latin typeface="Arial" charset="0"/>
              </a:defRPr>
            </a:lvl3pPr>
            <a:lvl4pPr marL="1513629" indent="-216233" defTabSz="914485" eaLnBrk="0" hangingPunct="0">
              <a:defRPr sz="1300">
                <a:solidFill>
                  <a:schemeClr val="tx1"/>
                </a:solidFill>
                <a:latin typeface="Arial" charset="0"/>
              </a:defRPr>
            </a:lvl4pPr>
            <a:lvl5pPr marL="1946095" indent="-216233" defTabSz="914485" eaLnBrk="0" hangingPunct="0">
              <a:defRPr sz="1300">
                <a:solidFill>
                  <a:schemeClr val="tx1"/>
                </a:solidFill>
                <a:latin typeface="Arial" charset="0"/>
              </a:defRPr>
            </a:lvl5pPr>
            <a:lvl6pPr marL="2378560" indent="-216233" defTabSz="914485" eaLnBrk="0" fontAlgn="base" hangingPunct="0">
              <a:spcBef>
                <a:spcPct val="50000"/>
              </a:spcBef>
              <a:spcAft>
                <a:spcPct val="0"/>
              </a:spcAft>
              <a:defRPr sz="1300">
                <a:solidFill>
                  <a:schemeClr val="tx1"/>
                </a:solidFill>
                <a:latin typeface="Arial" charset="0"/>
              </a:defRPr>
            </a:lvl6pPr>
            <a:lvl7pPr marL="2811026" indent="-216233" defTabSz="914485" eaLnBrk="0" fontAlgn="base" hangingPunct="0">
              <a:spcBef>
                <a:spcPct val="50000"/>
              </a:spcBef>
              <a:spcAft>
                <a:spcPct val="0"/>
              </a:spcAft>
              <a:defRPr sz="1300">
                <a:solidFill>
                  <a:schemeClr val="tx1"/>
                </a:solidFill>
                <a:latin typeface="Arial" charset="0"/>
              </a:defRPr>
            </a:lvl7pPr>
            <a:lvl8pPr marL="3243491" indent="-216233" defTabSz="914485" eaLnBrk="0" fontAlgn="base" hangingPunct="0">
              <a:spcBef>
                <a:spcPct val="50000"/>
              </a:spcBef>
              <a:spcAft>
                <a:spcPct val="0"/>
              </a:spcAft>
              <a:defRPr sz="1300">
                <a:solidFill>
                  <a:schemeClr val="tx1"/>
                </a:solidFill>
                <a:latin typeface="Arial" charset="0"/>
              </a:defRPr>
            </a:lvl8pPr>
            <a:lvl9pPr marL="3675957" indent="-216233" defTabSz="914485" eaLnBrk="0" fontAlgn="base" hangingPunct="0">
              <a:spcBef>
                <a:spcPct val="50000"/>
              </a:spcBef>
              <a:spcAft>
                <a:spcPct val="0"/>
              </a:spcAft>
              <a:defRPr sz="1300">
                <a:solidFill>
                  <a:schemeClr val="tx1"/>
                </a:solidFill>
                <a:latin typeface="Arial" charset="0"/>
              </a:defRPr>
            </a:lvl9pPr>
          </a:lstStyle>
          <a:p>
            <a:pPr eaLnBrk="1" hangingPunct="1"/>
            <a:fld id="{5E9D99D6-214D-43E1-9C14-1FEEAFD65E61}" type="slidenum">
              <a:rPr lang="en-US" sz="1200"/>
              <a:pPr eaLnBrk="1" hangingPunct="1"/>
              <a:t>26</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Discuss issues around ADVERSE SELECTION and CROWD OUT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09A92EE-20F5-413C-9F7A-985F3B2DD49E}" type="slidenum">
              <a:rPr lang="en-US" smtClean="0"/>
              <a:pPr eaLnBrk="1" hangingPunct="1"/>
              <a:t>49</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9F7CA7-5D52-486C-BB70-A6B1EB07DEC8}" type="slidenum">
              <a:rPr lang="en-US" smtClean="0"/>
              <a:pPr eaLnBrk="1" hangingPunct="1"/>
              <a:t>51</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9DFB2C79-DC33-4453-9706-DE79F2C1B43F}"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B7AA519F-278A-45DF-906C-D86524AE1E7F}"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B2C79-DC33-4453-9706-DE79F2C1B43F}"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A519F-278A-45DF-906C-D86524AE1E7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B2C79-DC33-4453-9706-DE79F2C1B43F}"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A519F-278A-45DF-906C-D86524AE1E7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9DFB2C79-DC33-4453-9706-DE79F2C1B43F}"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A519F-278A-45DF-906C-D86524AE1E7F}"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9DFB2C79-DC33-4453-9706-DE79F2C1B43F}" type="datetimeFigureOut">
              <a:rPr lang="en-US" smtClean="0"/>
              <a:t>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A519F-278A-45DF-906C-D86524AE1E7F}"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DFB2C79-DC33-4453-9706-DE79F2C1B43F}" type="datetimeFigureOut">
              <a:rPr lang="en-US" smtClean="0"/>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A519F-278A-45DF-906C-D86524AE1E7F}"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DFB2C79-DC33-4453-9706-DE79F2C1B43F}" type="datetimeFigureOut">
              <a:rPr lang="en-US" smtClean="0"/>
              <a:t>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A519F-278A-45DF-906C-D86524AE1E7F}"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9DFB2C79-DC33-4453-9706-DE79F2C1B43F}" type="datetimeFigureOut">
              <a:rPr lang="en-US" smtClean="0"/>
              <a:t>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A519F-278A-45DF-906C-D86524AE1E7F}"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B2C79-DC33-4453-9706-DE79F2C1B43F}" type="datetimeFigureOut">
              <a:rPr lang="en-US" smtClean="0"/>
              <a:t>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A519F-278A-45DF-906C-D86524AE1E7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9DFB2C79-DC33-4453-9706-DE79F2C1B43F}" type="datetimeFigureOut">
              <a:rPr lang="en-US" smtClean="0"/>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A519F-278A-45DF-906C-D86524AE1E7F}"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9DFB2C79-DC33-4453-9706-DE79F2C1B43F}" type="datetimeFigureOut">
              <a:rPr lang="en-US" smtClean="0"/>
              <a:t>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A519F-278A-45DF-906C-D86524AE1E7F}"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9DFB2C79-DC33-4453-9706-DE79F2C1B43F}" type="datetimeFigureOut">
              <a:rPr lang="en-US" smtClean="0"/>
              <a:t>2/9/2012</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7AA519F-278A-45DF-906C-D86524AE1E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iming>
    <p:tnLst>
      <p:par>
        <p:cTn id="1" dur="indefinite" restart="never" nodeType="tmRoot"/>
      </p:par>
    </p:tnLst>
  </p:timing>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freshperspectives.typepad.com/.a/6a00e3933a43258834011570858e46970b-320wi"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firstbaptistog.org/Phil%20Crosby.JPG" TargetMode="Externa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jointcommission.org/"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581400" y="3721473"/>
            <a:ext cx="5562600" cy="1581150"/>
          </a:xfrm>
        </p:spPr>
        <p:txBody>
          <a:bodyPr>
            <a:normAutofit/>
          </a:bodyPr>
          <a:lstStyle/>
          <a:p>
            <a:r>
              <a:rPr lang="en-US" sz="1800" dirty="0" smtClean="0"/>
              <a:t>Christina A </a:t>
            </a:r>
            <a:r>
              <a:rPr lang="en-US" sz="1800" dirty="0" err="1" smtClean="0"/>
              <a:t>Nevel</a:t>
            </a:r>
            <a:r>
              <a:rPr lang="en-US" sz="1800" dirty="0" smtClean="0"/>
              <a:t>-McGarvey, PhD, MS, MT(ASCP)</a:t>
            </a:r>
            <a:endParaRPr lang="en-US" sz="1800" dirty="0"/>
          </a:p>
        </p:txBody>
      </p:sp>
      <p:sp>
        <p:nvSpPr>
          <p:cNvPr id="4" name="Title 3"/>
          <p:cNvSpPr>
            <a:spLocks noGrp="1"/>
          </p:cNvSpPr>
          <p:nvPr>
            <p:ph type="title"/>
          </p:nvPr>
        </p:nvSpPr>
        <p:spPr/>
        <p:txBody>
          <a:bodyPr/>
          <a:lstStyle/>
          <a:p>
            <a:r>
              <a:rPr lang="en-US" b="1" dirty="0" smtClean="0"/>
              <a:t>Healthcare delivery systems</a:t>
            </a:r>
            <a:endParaRPr lang="en-US" b="1" dirty="0"/>
          </a:p>
        </p:txBody>
      </p:sp>
    </p:spTree>
    <p:extLst>
      <p:ext uri="{BB962C8B-B14F-4D97-AF65-F5344CB8AC3E}">
        <p14:creationId xmlns:p14="http://schemas.microsoft.com/office/powerpoint/2010/main" val="436106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a:normAutofit/>
          </a:bodyPr>
          <a:lstStyle/>
          <a:p>
            <a:pPr eaLnBrk="1" hangingPunct="1">
              <a:defRPr/>
            </a:pPr>
            <a:r>
              <a:rPr lang="en-US" sz="4200" dirty="0" smtClean="0">
                <a:effectLst>
                  <a:outerShdw blurRad="38100" dist="38100" dir="2700000" algn="tl">
                    <a:srgbClr val="C0C0C0"/>
                  </a:outerShdw>
                </a:effectLst>
              </a:rPr>
              <a:t>What is our “System?”</a:t>
            </a:r>
            <a:endParaRPr lang="en-US" sz="3600" dirty="0" smtClean="0">
              <a:effectLst>
                <a:outerShdw blurRad="38100" dist="38100" dir="2700000" algn="tl">
                  <a:srgbClr val="C0C0C0"/>
                </a:outerShdw>
              </a:effectLst>
            </a:endParaRPr>
          </a:p>
        </p:txBody>
      </p:sp>
      <p:sp>
        <p:nvSpPr>
          <p:cNvPr id="14339" name="Rectangle 3"/>
          <p:cNvSpPr>
            <a:spLocks noGrp="1" noChangeArrowheads="1"/>
          </p:cNvSpPr>
          <p:nvPr>
            <p:ph type="body" sz="half" idx="4294967295"/>
          </p:nvPr>
        </p:nvSpPr>
        <p:spPr>
          <a:xfrm>
            <a:off x="457200" y="1676400"/>
            <a:ext cx="8153400" cy="4525963"/>
          </a:xfrm>
          <a:prstGeom prst="rect">
            <a:avLst/>
          </a:prstGeom>
        </p:spPr>
        <p:txBody>
          <a:bodyPr>
            <a:normAutofit lnSpcReduction="10000"/>
          </a:bodyPr>
          <a:lstStyle/>
          <a:p>
            <a:pPr eaLnBrk="1" hangingPunct="1">
              <a:lnSpc>
                <a:spcPct val="90000"/>
              </a:lnSpc>
            </a:pPr>
            <a:r>
              <a:rPr lang="en-US" sz="2400" dirty="0" smtClean="0"/>
              <a:t>Financing and Structure of the System are Intertwined</a:t>
            </a:r>
          </a:p>
          <a:p>
            <a:pPr eaLnBrk="1" hangingPunct="1">
              <a:lnSpc>
                <a:spcPct val="90000"/>
              </a:lnSpc>
            </a:pPr>
            <a:r>
              <a:rPr lang="en-US" sz="2400" dirty="0" smtClean="0"/>
              <a:t>Different Components of the Health Care System are financed and regulated in different ways</a:t>
            </a:r>
          </a:p>
          <a:p>
            <a:pPr lvl="1" eaLnBrk="1" hangingPunct="1">
              <a:lnSpc>
                <a:spcPct val="90000"/>
              </a:lnSpc>
              <a:buFontTx/>
              <a:buNone/>
            </a:pPr>
            <a:endParaRPr lang="en-US" sz="1200" dirty="0" smtClean="0"/>
          </a:p>
          <a:p>
            <a:pPr lvl="1" eaLnBrk="1" hangingPunct="1">
              <a:lnSpc>
                <a:spcPct val="90000"/>
              </a:lnSpc>
            </a:pPr>
            <a:r>
              <a:rPr lang="en-US" sz="2000" dirty="0" smtClean="0"/>
              <a:t>Public Health Activities</a:t>
            </a:r>
          </a:p>
          <a:p>
            <a:pPr lvl="1" eaLnBrk="1" hangingPunct="1">
              <a:lnSpc>
                <a:spcPct val="90000"/>
              </a:lnSpc>
            </a:pPr>
            <a:r>
              <a:rPr lang="en-US" sz="2000" dirty="0" smtClean="0"/>
              <a:t>Care for the Uninsured</a:t>
            </a:r>
          </a:p>
          <a:p>
            <a:pPr lvl="1" eaLnBrk="1" hangingPunct="1">
              <a:lnSpc>
                <a:spcPct val="90000"/>
              </a:lnSpc>
            </a:pPr>
            <a:r>
              <a:rPr lang="en-US" sz="2000" dirty="0" smtClean="0"/>
              <a:t>Government Programs</a:t>
            </a:r>
          </a:p>
          <a:p>
            <a:pPr lvl="1" eaLnBrk="1" hangingPunct="1">
              <a:lnSpc>
                <a:spcPct val="90000"/>
              </a:lnSpc>
            </a:pPr>
            <a:r>
              <a:rPr lang="en-US" sz="2000" dirty="0" smtClean="0"/>
              <a:t>Hospitals</a:t>
            </a:r>
          </a:p>
          <a:p>
            <a:pPr lvl="1" eaLnBrk="1" hangingPunct="1">
              <a:lnSpc>
                <a:spcPct val="90000"/>
              </a:lnSpc>
            </a:pPr>
            <a:r>
              <a:rPr lang="en-US" sz="2000" dirty="0" smtClean="0"/>
              <a:t>Community Health Centers</a:t>
            </a:r>
          </a:p>
          <a:p>
            <a:pPr lvl="1" eaLnBrk="1" hangingPunct="1">
              <a:lnSpc>
                <a:spcPct val="90000"/>
              </a:lnSpc>
            </a:pPr>
            <a:r>
              <a:rPr lang="en-US" sz="2000" dirty="0" smtClean="0"/>
              <a:t>Free Clinics</a:t>
            </a:r>
          </a:p>
          <a:p>
            <a:pPr lvl="1" eaLnBrk="1" hangingPunct="1">
              <a:lnSpc>
                <a:spcPct val="90000"/>
              </a:lnSpc>
            </a:pPr>
            <a:r>
              <a:rPr lang="en-US" sz="2000" dirty="0" smtClean="0"/>
              <a:t>Private Physician Offices</a:t>
            </a:r>
          </a:p>
          <a:p>
            <a:pPr lvl="1" eaLnBrk="1" hangingPunct="1">
              <a:lnSpc>
                <a:spcPct val="90000"/>
              </a:lnSpc>
            </a:pPr>
            <a:r>
              <a:rPr lang="en-US" sz="2000" dirty="0" smtClean="0"/>
              <a:t>Medical Groups</a:t>
            </a:r>
          </a:p>
          <a:p>
            <a:pPr lvl="1" eaLnBrk="1" hangingPunct="1">
              <a:lnSpc>
                <a:spcPct val="90000"/>
              </a:lnSpc>
            </a:pPr>
            <a:r>
              <a:rPr lang="en-US" sz="2000" dirty="0" err="1" smtClean="0"/>
              <a:t>TriCare</a:t>
            </a:r>
            <a:r>
              <a:rPr lang="en-US" sz="2000" dirty="0" smtClean="0"/>
              <a:t>/CHAMPUS/Military</a:t>
            </a:r>
          </a:p>
        </p:txBody>
      </p:sp>
      <p:sp>
        <p:nvSpPr>
          <p:cNvPr id="14340" name="Rectangle 5"/>
          <p:cNvSpPr>
            <a:spLocks noGrp="1" noChangeArrowheads="1"/>
          </p:cNvSpPr>
          <p:nvPr>
            <p:ph type="body" sz="half" idx="4294967295"/>
          </p:nvPr>
        </p:nvSpPr>
        <p:spPr>
          <a:xfrm>
            <a:off x="4572000" y="2895600"/>
            <a:ext cx="4038600" cy="3200400"/>
          </a:xfrm>
          <a:prstGeom prst="rect">
            <a:avLst/>
          </a:prstGeom>
        </p:spPr>
        <p:txBody>
          <a:bodyPr/>
          <a:lstStyle/>
          <a:p>
            <a:pPr lvl="1" eaLnBrk="1" hangingPunct="1">
              <a:lnSpc>
                <a:spcPct val="80000"/>
              </a:lnSpc>
            </a:pPr>
            <a:r>
              <a:rPr lang="en-US" sz="2000" smtClean="0"/>
              <a:t>Employer-based Insurance</a:t>
            </a:r>
          </a:p>
          <a:p>
            <a:pPr lvl="1" eaLnBrk="1" hangingPunct="1">
              <a:lnSpc>
                <a:spcPct val="80000"/>
              </a:lnSpc>
            </a:pPr>
            <a:r>
              <a:rPr lang="en-US" sz="2000" smtClean="0"/>
              <a:t>Individually-Purchased Insurance</a:t>
            </a:r>
          </a:p>
          <a:p>
            <a:pPr lvl="1" eaLnBrk="1" hangingPunct="1">
              <a:lnSpc>
                <a:spcPct val="80000"/>
              </a:lnSpc>
            </a:pPr>
            <a:r>
              <a:rPr lang="en-US" sz="2000" smtClean="0"/>
              <a:t>Indian Health Services</a:t>
            </a:r>
          </a:p>
          <a:p>
            <a:pPr lvl="1" eaLnBrk="1" hangingPunct="1">
              <a:lnSpc>
                <a:spcPct val="80000"/>
              </a:lnSpc>
            </a:pPr>
            <a:r>
              <a:rPr lang="en-US" sz="2000" smtClean="0"/>
              <a:t>HIV/AIDS-related care</a:t>
            </a:r>
          </a:p>
          <a:p>
            <a:pPr lvl="1" eaLnBrk="1" hangingPunct="1">
              <a:lnSpc>
                <a:spcPct val="80000"/>
              </a:lnSpc>
            </a:pPr>
            <a:r>
              <a:rPr lang="en-US" sz="2000" smtClean="0"/>
              <a:t>Insurance Companies</a:t>
            </a:r>
          </a:p>
          <a:p>
            <a:pPr lvl="1" eaLnBrk="1" hangingPunct="1">
              <a:lnSpc>
                <a:spcPct val="80000"/>
              </a:lnSpc>
            </a:pPr>
            <a:r>
              <a:rPr lang="en-US" sz="2000" smtClean="0"/>
              <a:t>Veterans’ Affairs (VA) Health Care</a:t>
            </a:r>
          </a:p>
          <a:p>
            <a:pPr lvl="1" eaLnBrk="1" hangingPunct="1">
              <a:lnSpc>
                <a:spcPct val="80000"/>
              </a:lnSpc>
            </a:pPr>
            <a:r>
              <a:rPr lang="en-US" sz="2000" smtClean="0"/>
              <a:t>Workers’ Compensation</a:t>
            </a:r>
          </a:p>
          <a:p>
            <a:pPr lvl="1" eaLnBrk="1" hangingPunct="1">
              <a:lnSpc>
                <a:spcPct val="80000"/>
              </a:lnSpc>
            </a:pPr>
            <a:r>
              <a:rPr lang="en-US" sz="2000" smtClean="0"/>
              <a:t>Children’s Health Care</a:t>
            </a:r>
          </a:p>
        </p:txBody>
      </p:sp>
    </p:spTree>
    <p:extLst>
      <p:ext uri="{BB962C8B-B14F-4D97-AF65-F5344CB8AC3E}">
        <p14:creationId xmlns:p14="http://schemas.microsoft.com/office/powerpoint/2010/main" val="682382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Does our System make sense?</a:t>
            </a:r>
            <a:endParaRPr lang="en-US" dirty="0"/>
          </a:p>
        </p:txBody>
      </p:sp>
      <p:sp>
        <p:nvSpPr>
          <p:cNvPr id="6" name="Content Placeholder 5"/>
          <p:cNvSpPr>
            <a:spLocks noGrp="1"/>
          </p:cNvSpPr>
          <p:nvPr>
            <p:ph sz="quarter" idx="13"/>
          </p:nvPr>
        </p:nvSpPr>
        <p:spPr>
          <a:xfrm>
            <a:off x="274320" y="1298448"/>
            <a:ext cx="8595360" cy="5559552"/>
          </a:xfrm>
        </p:spPr>
        <p:txBody>
          <a:bodyPr>
            <a:normAutofit fontScale="85000" lnSpcReduction="20000"/>
          </a:bodyPr>
          <a:lstStyle/>
          <a:p>
            <a:r>
              <a:rPr lang="en-US" dirty="0"/>
              <a:t>I</a:t>
            </a:r>
            <a:r>
              <a:rPr lang="en-US" dirty="0" smtClean="0"/>
              <a:t>t </a:t>
            </a:r>
            <a:r>
              <a:rPr lang="en-US" dirty="0"/>
              <a:t>appears to be based on a combination of incremental and comprehensive changes that began near the beginning of the 20</a:t>
            </a:r>
            <a:r>
              <a:rPr lang="en-US" baseline="30000" dirty="0"/>
              <a:t>th</a:t>
            </a:r>
            <a:r>
              <a:rPr lang="en-US" dirty="0"/>
              <a:t> century</a:t>
            </a:r>
            <a:r>
              <a:rPr lang="en-US" dirty="0" smtClean="0"/>
              <a:t>:</a:t>
            </a:r>
          </a:p>
          <a:p>
            <a:endParaRPr lang="en-US" dirty="0"/>
          </a:p>
          <a:p>
            <a:r>
              <a:rPr lang="en-US" dirty="0"/>
              <a:t>Workers’ Comp, growth of almshouses and pest houses that became hospitals, self-pay health care, employer-based insurance during and after World War Two, disease monitoring and epidemiology since the days of cholera, Medicare and Medicaid, responses to specific diseases like HIV/AIDS, SCHIP, etc…</a:t>
            </a:r>
          </a:p>
          <a:p>
            <a:endParaRPr lang="en-US" dirty="0"/>
          </a:p>
          <a:p>
            <a:r>
              <a:rPr lang="en-US" dirty="0"/>
              <a:t>We truly have a “system” patched together by various payers and interest groups that do not embody a well-planned system. However, this web of intertwined systems have many gaps, especially for the uninsured, other vulnerable populations (like the chronically ill or people with limited English proficiency</a:t>
            </a:r>
            <a:r>
              <a:rPr lang="en-US" dirty="0" smtClean="0"/>
              <a:t>), </a:t>
            </a:r>
            <a:r>
              <a:rPr lang="en-US" dirty="0"/>
              <a:t>the homeless, </a:t>
            </a:r>
            <a:r>
              <a:rPr lang="en-US" dirty="0" smtClean="0"/>
              <a:t>some </a:t>
            </a:r>
            <a:r>
              <a:rPr lang="en-US" dirty="0"/>
              <a:t>young people (aged 19-29), and people who do not have generous health care benefits.</a:t>
            </a:r>
          </a:p>
          <a:p>
            <a:pPr marL="0" indent="0">
              <a:buNone/>
            </a:pPr>
            <a:endParaRPr lang="en-US" dirty="0"/>
          </a:p>
          <a:p>
            <a:r>
              <a:rPr lang="en-US" dirty="0"/>
              <a:t>Two-tiered system results in rationing care, even if we do not usually hear it framed that way. Opponents of health care reform often say that universal health care will bring about rationing – in actuality, we are rationing care in the U.S. right now along social class, employee type, health status, and racial/ethnic lines.</a:t>
            </a:r>
          </a:p>
          <a:p>
            <a:endParaRPr lang="en-US" dirty="0"/>
          </a:p>
        </p:txBody>
      </p:sp>
    </p:spTree>
    <p:extLst>
      <p:ext uri="{BB962C8B-B14F-4D97-AF65-F5344CB8AC3E}">
        <p14:creationId xmlns:p14="http://schemas.microsoft.com/office/powerpoint/2010/main" val="329165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228600" y="274638"/>
            <a:ext cx="8686800" cy="1143000"/>
          </a:xfrm>
        </p:spPr>
        <p:txBody>
          <a:bodyPr>
            <a:normAutofit fontScale="90000"/>
          </a:bodyPr>
          <a:lstStyle/>
          <a:p>
            <a:pPr eaLnBrk="1" hangingPunct="1">
              <a:defRPr/>
            </a:pPr>
            <a:r>
              <a:rPr lang="en-US" sz="4000" smtClean="0">
                <a:effectLst>
                  <a:outerShdw blurRad="38100" dist="38100" dir="2700000" algn="tl">
                    <a:srgbClr val="C0C0C0"/>
                  </a:outerShdw>
                </a:effectLst>
              </a:rPr>
              <a:t>The Challenges of Basing a System on Employer Provided Insurance</a:t>
            </a:r>
          </a:p>
        </p:txBody>
      </p:sp>
      <p:sp>
        <p:nvSpPr>
          <p:cNvPr id="15363" name="Rectangle 3"/>
          <p:cNvSpPr>
            <a:spLocks noGrp="1" noChangeArrowheads="1"/>
          </p:cNvSpPr>
          <p:nvPr>
            <p:ph type="body" idx="4294967295"/>
          </p:nvPr>
        </p:nvSpPr>
        <p:spPr>
          <a:xfrm>
            <a:off x="457200" y="1600200"/>
            <a:ext cx="8229600" cy="5029200"/>
          </a:xfrm>
          <a:prstGeom prst="rect">
            <a:avLst/>
          </a:prstGeom>
        </p:spPr>
        <p:txBody>
          <a:bodyPr/>
          <a:lstStyle/>
          <a:p>
            <a:pPr eaLnBrk="1" hangingPunct="1">
              <a:lnSpc>
                <a:spcPct val="90000"/>
              </a:lnSpc>
            </a:pPr>
            <a:r>
              <a:rPr lang="en-US" sz="2400" smtClean="0"/>
              <a:t>As health care costs increase, employers are faced with difficult choices:</a:t>
            </a:r>
          </a:p>
          <a:p>
            <a:pPr lvl="1" eaLnBrk="1" hangingPunct="1">
              <a:lnSpc>
                <a:spcPct val="90000"/>
              </a:lnSpc>
            </a:pPr>
            <a:r>
              <a:rPr lang="en-US" sz="2000" smtClean="0"/>
              <a:t>Reducing benefits or not offering</a:t>
            </a:r>
          </a:p>
          <a:p>
            <a:pPr lvl="1" eaLnBrk="1" hangingPunct="1">
              <a:lnSpc>
                <a:spcPct val="90000"/>
              </a:lnSpc>
            </a:pPr>
            <a:r>
              <a:rPr lang="en-US" sz="2000" smtClean="0"/>
              <a:t>Reducing choice of potential plans</a:t>
            </a:r>
          </a:p>
          <a:p>
            <a:pPr lvl="1" eaLnBrk="1" hangingPunct="1">
              <a:lnSpc>
                <a:spcPct val="90000"/>
              </a:lnSpc>
            </a:pPr>
            <a:r>
              <a:rPr lang="en-US" sz="2000" smtClean="0"/>
              <a:t>Offering high deductible, catastrophic plans</a:t>
            </a:r>
          </a:p>
          <a:p>
            <a:pPr lvl="1" eaLnBrk="1" hangingPunct="1">
              <a:lnSpc>
                <a:spcPct val="90000"/>
              </a:lnSpc>
            </a:pPr>
            <a:r>
              <a:rPr lang="en-US" sz="2000" smtClean="0"/>
              <a:t>Establishing different requirements for health benefit participation</a:t>
            </a:r>
          </a:p>
          <a:p>
            <a:pPr lvl="2" eaLnBrk="1" hangingPunct="1">
              <a:lnSpc>
                <a:spcPct val="90000"/>
              </a:lnSpc>
            </a:pPr>
            <a:r>
              <a:rPr lang="en-US" sz="2000" smtClean="0"/>
              <a:t>Minimum hours, waiting periods, workers must higher percentage of employer-negotiated premium</a:t>
            </a:r>
          </a:p>
          <a:p>
            <a:pPr eaLnBrk="1" hangingPunct="1">
              <a:lnSpc>
                <a:spcPct val="90000"/>
              </a:lnSpc>
            </a:pPr>
            <a:r>
              <a:rPr lang="en-US" sz="2400" smtClean="0"/>
              <a:t>Employers negotiate directly with insurers for benefits and premiums</a:t>
            </a:r>
          </a:p>
          <a:p>
            <a:pPr lvl="1" eaLnBrk="1" hangingPunct="1">
              <a:lnSpc>
                <a:spcPct val="90000"/>
              </a:lnSpc>
            </a:pPr>
            <a:r>
              <a:rPr lang="en-US" sz="2000" smtClean="0"/>
              <a:t>Smaller employers have less leverage due to smaller risk pool</a:t>
            </a:r>
          </a:p>
          <a:p>
            <a:pPr lvl="1" eaLnBrk="1" hangingPunct="1">
              <a:lnSpc>
                <a:spcPct val="90000"/>
              </a:lnSpc>
            </a:pPr>
            <a:r>
              <a:rPr lang="en-US" sz="2000" smtClean="0"/>
              <a:t>Can represent a significant cost when workforce and retirees age, get sicker, and ultimately use more health care</a:t>
            </a:r>
          </a:p>
          <a:p>
            <a:pPr lvl="2" eaLnBrk="1" hangingPunct="1">
              <a:lnSpc>
                <a:spcPct val="90000"/>
              </a:lnSpc>
            </a:pPr>
            <a:endParaRPr lang="en-US" sz="1800" smtClean="0"/>
          </a:p>
        </p:txBody>
      </p:sp>
    </p:spTree>
    <p:extLst>
      <p:ext uri="{BB962C8B-B14F-4D97-AF65-F5344CB8AC3E}">
        <p14:creationId xmlns:p14="http://schemas.microsoft.com/office/powerpoint/2010/main" val="3376145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0"/>
            <a:ext cx="8229600" cy="1143000"/>
          </a:xfrm>
        </p:spPr>
        <p:txBody>
          <a:bodyPr/>
          <a:lstStyle/>
          <a:p>
            <a:pPr eaLnBrk="1" hangingPunct="1">
              <a:defRPr/>
            </a:pPr>
            <a:r>
              <a:rPr lang="en-US" sz="4000" dirty="0" smtClean="0">
                <a:effectLst>
                  <a:outerShdw blurRad="38100" dist="38100" dir="2700000" algn="tl">
                    <a:srgbClr val="C0C0C0"/>
                  </a:outerShdw>
                </a:effectLst>
              </a:rPr>
              <a:t>Sources of Commercial Insurance</a:t>
            </a:r>
          </a:p>
        </p:txBody>
      </p:sp>
      <p:sp>
        <p:nvSpPr>
          <p:cNvPr id="16387" name="Rectangle 3"/>
          <p:cNvSpPr>
            <a:spLocks noGrp="1" noChangeArrowheads="1"/>
          </p:cNvSpPr>
          <p:nvPr>
            <p:ph type="body" idx="4294967295"/>
          </p:nvPr>
        </p:nvSpPr>
        <p:spPr>
          <a:xfrm>
            <a:off x="457200" y="1295400"/>
            <a:ext cx="8382000" cy="5410200"/>
          </a:xfrm>
          <a:prstGeom prst="rect">
            <a:avLst/>
          </a:prstGeom>
        </p:spPr>
        <p:txBody>
          <a:bodyPr/>
          <a:lstStyle/>
          <a:p>
            <a:pPr eaLnBrk="1" hangingPunct="1">
              <a:lnSpc>
                <a:spcPct val="90000"/>
              </a:lnSpc>
            </a:pPr>
            <a:r>
              <a:rPr lang="en-US" b="1" dirty="0" smtClean="0"/>
              <a:t>Group (Employer-Based)</a:t>
            </a:r>
          </a:p>
          <a:p>
            <a:pPr lvl="1" eaLnBrk="1" hangingPunct="1">
              <a:lnSpc>
                <a:spcPct val="90000"/>
              </a:lnSpc>
            </a:pPr>
            <a:r>
              <a:rPr lang="en-US" dirty="0" smtClean="0"/>
              <a:t>In the past, commercial insurance was known as “Major Medical” – Benefits similar to  Medicare Part A</a:t>
            </a:r>
          </a:p>
          <a:p>
            <a:pPr lvl="1" eaLnBrk="1" hangingPunct="1">
              <a:lnSpc>
                <a:spcPct val="90000"/>
              </a:lnSpc>
            </a:pPr>
            <a:r>
              <a:rPr lang="en-US" dirty="0" smtClean="0"/>
              <a:t>Currently, employer-based insurance benefits are more comprehensive</a:t>
            </a:r>
          </a:p>
          <a:p>
            <a:pPr eaLnBrk="1" hangingPunct="1">
              <a:lnSpc>
                <a:spcPct val="90000"/>
              </a:lnSpc>
            </a:pPr>
            <a:r>
              <a:rPr lang="en-US" b="1" dirty="0" smtClean="0"/>
              <a:t>Individually Purchased (Non-Group Market)</a:t>
            </a:r>
          </a:p>
          <a:p>
            <a:pPr lvl="1" eaLnBrk="1" hangingPunct="1">
              <a:lnSpc>
                <a:spcPct val="90000"/>
              </a:lnSpc>
            </a:pPr>
            <a:r>
              <a:rPr lang="en-US" dirty="0" smtClean="0"/>
              <a:t>Premium and Benefits based on risk profile of the individual policyholder</a:t>
            </a:r>
          </a:p>
          <a:p>
            <a:pPr lvl="1" eaLnBrk="1" hangingPunct="1">
              <a:lnSpc>
                <a:spcPct val="90000"/>
              </a:lnSpc>
            </a:pPr>
            <a:r>
              <a:rPr lang="en-US" dirty="0" smtClean="0"/>
              <a:t>Tends to be more expensive for the individual</a:t>
            </a:r>
          </a:p>
          <a:p>
            <a:pPr lvl="1" eaLnBrk="1" hangingPunct="1">
              <a:lnSpc>
                <a:spcPct val="90000"/>
              </a:lnSpc>
            </a:pPr>
            <a:r>
              <a:rPr lang="en-US" dirty="0" smtClean="0"/>
              <a:t>Limitations due to pre-existing conditions</a:t>
            </a:r>
          </a:p>
          <a:p>
            <a:pPr lvl="1" eaLnBrk="1" hangingPunct="1">
              <a:lnSpc>
                <a:spcPct val="90000"/>
              </a:lnSpc>
            </a:pPr>
            <a:endParaRPr lang="en-US" dirty="0" smtClean="0"/>
          </a:p>
          <a:p>
            <a:pPr lvl="1"/>
            <a:r>
              <a:rPr lang="en-US" u="sng" dirty="0"/>
              <a:t>Medical Bankruptcy and foreclosures:</a:t>
            </a:r>
          </a:p>
          <a:p>
            <a:pPr lvl="2"/>
            <a:r>
              <a:rPr lang="en-US" dirty="0"/>
              <a:t>A Harvard Study (</a:t>
            </a:r>
            <a:r>
              <a:rPr lang="en-US" dirty="0" err="1"/>
              <a:t>Himmelstein</a:t>
            </a:r>
            <a:r>
              <a:rPr lang="en-US" dirty="0"/>
              <a:t>, 2005) found that medical bills were cited in half on all personal bankruptcies, many of which were experienced by families WITH health insurance coverage.</a:t>
            </a:r>
          </a:p>
          <a:p>
            <a:pPr lvl="1" eaLnBrk="1" hangingPunct="1">
              <a:lnSpc>
                <a:spcPct val="90000"/>
              </a:lnSpc>
            </a:pPr>
            <a:endParaRPr lang="en-US" dirty="0" smtClean="0"/>
          </a:p>
        </p:txBody>
      </p:sp>
    </p:spTree>
    <p:extLst>
      <p:ext uri="{BB962C8B-B14F-4D97-AF65-F5344CB8AC3E}">
        <p14:creationId xmlns:p14="http://schemas.microsoft.com/office/powerpoint/2010/main" val="2130547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276224" y="4114800"/>
            <a:ext cx="8791575" cy="2819400"/>
          </a:xfrm>
        </p:spPr>
        <p:txBody>
          <a:bodyPr>
            <a:normAutofit fontScale="62500" lnSpcReduction="20000"/>
          </a:bodyPr>
          <a:lstStyle/>
          <a:p>
            <a:r>
              <a:rPr lang="en-US" sz="2600" dirty="0"/>
              <a:t>W</a:t>
            </a:r>
            <a:r>
              <a:rPr lang="en-US" sz="2600" dirty="0" smtClean="0"/>
              <a:t>e </a:t>
            </a:r>
            <a:r>
              <a:rPr lang="en-US" sz="2600" dirty="0"/>
              <a:t>haven’t had a drop in </a:t>
            </a:r>
            <a:r>
              <a:rPr lang="en-US" sz="2600" dirty="0" smtClean="0"/>
              <a:t>the rate of premiums </a:t>
            </a:r>
            <a:r>
              <a:rPr lang="en-US" sz="2600" dirty="0"/>
              <a:t>in over 20 years. </a:t>
            </a:r>
          </a:p>
          <a:p>
            <a:endParaRPr lang="en-US" sz="2600" dirty="0"/>
          </a:p>
          <a:p>
            <a:r>
              <a:rPr lang="en-US" sz="2600" dirty="0"/>
              <a:t>Also, small employers face larger % changes due to lower levels of negotiating power.</a:t>
            </a:r>
          </a:p>
          <a:p>
            <a:endParaRPr lang="en-US" sz="2600" dirty="0"/>
          </a:p>
          <a:p>
            <a:r>
              <a:rPr lang="en-US" sz="2600" dirty="0"/>
              <a:t>The annual premium that a health insurer charges an employer for a health plan covering a family of four averaged $12,700 in 2008. Workers contributed nearly $3,400, or 12 percent more than they did in 2007.2 The annual premiums for family coverage significantly eclipsed the gross earnings for a full-time, minimum-wage worker ($10,712). </a:t>
            </a:r>
          </a:p>
          <a:p>
            <a:endParaRPr lang="en-US" sz="2600" dirty="0"/>
          </a:p>
          <a:p>
            <a:r>
              <a:rPr lang="en-US" sz="2600" dirty="0"/>
              <a:t>Percentage of premium increases (10%+) over the last few years is much higher than Medical Services Inflation (3-4% per year)</a:t>
            </a:r>
          </a:p>
          <a:p>
            <a:endParaRPr lang="en-US" dirty="0"/>
          </a:p>
        </p:txBody>
      </p:sp>
      <p:pic>
        <p:nvPicPr>
          <p:cNvPr id="7"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53199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9622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76225" y="304799"/>
            <a:ext cx="8591550" cy="1066801"/>
          </a:xfrm>
        </p:spPr>
        <p:txBody>
          <a:bodyPr>
            <a:normAutofit fontScale="90000"/>
          </a:bodyPr>
          <a:lstStyle/>
          <a:p>
            <a:pPr eaLnBrk="1" hangingPunct="1">
              <a:defRPr/>
            </a:pPr>
            <a:r>
              <a:rPr lang="en-US" sz="4000" dirty="0" smtClean="0">
                <a:effectLst>
                  <a:outerShdw blurRad="38100" dist="38100" dir="2700000" algn="tl">
                    <a:srgbClr val="C0C0C0"/>
                  </a:outerShdw>
                </a:effectLst>
              </a:rPr>
              <a:t>Main Governmental Sources of </a:t>
            </a:r>
            <a:br>
              <a:rPr lang="en-US" sz="4000" dirty="0" smtClean="0">
                <a:effectLst>
                  <a:outerShdw blurRad="38100" dist="38100" dir="2700000" algn="tl">
                    <a:srgbClr val="C0C0C0"/>
                  </a:outerShdw>
                </a:effectLst>
              </a:rPr>
            </a:br>
            <a:r>
              <a:rPr lang="en-US" sz="4000" dirty="0" smtClean="0">
                <a:effectLst>
                  <a:outerShdw blurRad="38100" dist="38100" dir="2700000" algn="tl">
                    <a:srgbClr val="C0C0C0"/>
                  </a:outerShdw>
                </a:effectLst>
              </a:rPr>
              <a:t>Health </a:t>
            </a:r>
            <a:r>
              <a:rPr lang="en-US" sz="4000" i="1" u="sng" dirty="0" smtClean="0">
                <a:effectLst>
                  <a:outerShdw blurRad="38100" dist="38100" dir="2700000" algn="tl">
                    <a:srgbClr val="C0C0C0"/>
                  </a:outerShdw>
                </a:effectLst>
              </a:rPr>
              <a:t>Insurance</a:t>
            </a:r>
            <a:r>
              <a:rPr lang="en-US" sz="4000" dirty="0" smtClean="0">
                <a:effectLst>
                  <a:outerShdw blurRad="38100" dist="38100" dir="2700000" algn="tl">
                    <a:srgbClr val="C0C0C0"/>
                  </a:outerShdw>
                </a:effectLst>
              </a:rPr>
              <a:t> Coverage</a:t>
            </a:r>
          </a:p>
        </p:txBody>
      </p:sp>
      <p:sp>
        <p:nvSpPr>
          <p:cNvPr id="19459" name="Rectangle 3"/>
          <p:cNvSpPr>
            <a:spLocks noGrp="1" noChangeArrowheads="1"/>
          </p:cNvSpPr>
          <p:nvPr>
            <p:ph type="body" idx="4294967295"/>
          </p:nvPr>
        </p:nvSpPr>
        <p:spPr>
          <a:xfrm>
            <a:off x="457200" y="1600200"/>
            <a:ext cx="8382000" cy="5029200"/>
          </a:xfrm>
          <a:prstGeom prst="rect">
            <a:avLst/>
          </a:prstGeom>
        </p:spPr>
        <p:txBody>
          <a:bodyPr/>
          <a:lstStyle/>
          <a:p>
            <a:pPr eaLnBrk="1" hangingPunct="1">
              <a:lnSpc>
                <a:spcPct val="90000"/>
              </a:lnSpc>
            </a:pPr>
            <a:r>
              <a:rPr lang="en-US" sz="2800" smtClean="0"/>
              <a:t>Two programs were voted into law in June of 1965 and implemented in July of 1966.</a:t>
            </a:r>
          </a:p>
          <a:p>
            <a:pPr lvl="1" eaLnBrk="1" hangingPunct="1">
              <a:lnSpc>
                <a:spcPct val="90000"/>
              </a:lnSpc>
            </a:pPr>
            <a:r>
              <a:rPr lang="en-US" sz="2400" smtClean="0"/>
              <a:t>Title XVIII (Medicare) and XIX (Medicaid) of the Social Security Act</a:t>
            </a:r>
          </a:p>
          <a:p>
            <a:pPr lvl="1" eaLnBrk="1" hangingPunct="1">
              <a:lnSpc>
                <a:spcPct val="90000"/>
              </a:lnSpc>
            </a:pPr>
            <a:r>
              <a:rPr lang="en-US" sz="2400" smtClean="0"/>
              <a:t>Medicare is “social insurance”</a:t>
            </a:r>
          </a:p>
          <a:p>
            <a:pPr lvl="2" eaLnBrk="1" hangingPunct="1">
              <a:lnSpc>
                <a:spcPct val="90000"/>
              </a:lnSpc>
            </a:pPr>
            <a:r>
              <a:rPr lang="en-US" sz="2000" smtClean="0"/>
              <a:t>Designed for people with disabilities or the elderly who meet specific requirements, lifetime benefit</a:t>
            </a:r>
          </a:p>
          <a:p>
            <a:pPr lvl="1" eaLnBrk="1" hangingPunct="1">
              <a:lnSpc>
                <a:spcPct val="90000"/>
              </a:lnSpc>
            </a:pPr>
            <a:r>
              <a:rPr lang="en-US" sz="2400" smtClean="0"/>
              <a:t>Medicaid is a “welfare program”</a:t>
            </a:r>
          </a:p>
          <a:p>
            <a:pPr lvl="2" eaLnBrk="1" hangingPunct="1">
              <a:lnSpc>
                <a:spcPct val="90000"/>
              </a:lnSpc>
            </a:pPr>
            <a:r>
              <a:rPr lang="en-US" sz="2000" smtClean="0"/>
              <a:t>Designed for needy people who are categorically eligible (not a guaranteed benefit)</a:t>
            </a:r>
          </a:p>
          <a:p>
            <a:pPr eaLnBrk="1" hangingPunct="1">
              <a:lnSpc>
                <a:spcPct val="90000"/>
              </a:lnSpc>
            </a:pPr>
            <a:r>
              <a:rPr lang="en-US" sz="2800" smtClean="0"/>
              <a:t>State Children’s Health Insurance Program (SCHIP)</a:t>
            </a:r>
          </a:p>
          <a:p>
            <a:pPr lvl="1" eaLnBrk="1" hangingPunct="1">
              <a:lnSpc>
                <a:spcPct val="90000"/>
              </a:lnSpc>
            </a:pPr>
            <a:r>
              <a:rPr lang="en-US" sz="2400" smtClean="0"/>
              <a:t>Created in 1997 as part of the Balanced Budget Act</a:t>
            </a:r>
          </a:p>
          <a:p>
            <a:pPr lvl="2" eaLnBrk="1" hangingPunct="1">
              <a:lnSpc>
                <a:spcPct val="90000"/>
              </a:lnSpc>
            </a:pPr>
            <a:endParaRPr lang="en-US" sz="2000" smtClean="0"/>
          </a:p>
        </p:txBody>
      </p:sp>
    </p:spTree>
    <p:extLst>
      <p:ext uri="{BB962C8B-B14F-4D97-AF65-F5344CB8AC3E}">
        <p14:creationId xmlns:p14="http://schemas.microsoft.com/office/powerpoint/2010/main" val="1634808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276224" y="5727192"/>
            <a:ext cx="8715375" cy="826008"/>
          </a:xfrm>
        </p:spPr>
        <p:txBody>
          <a:bodyPr/>
          <a:lstStyle/>
          <a:p>
            <a:r>
              <a:rPr lang="en-US" dirty="0"/>
              <a:t>There is concern, much like Social Security, that Medicare will not be able to handle all of the aging baby boomers and rising health care costs.</a:t>
            </a:r>
          </a:p>
          <a:p>
            <a:endParaRPr lang="en-US" dirty="0"/>
          </a:p>
        </p:txBody>
      </p:sp>
      <p:pic>
        <p:nvPicPr>
          <p:cNvPr id="7"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143000" y="195024"/>
            <a:ext cx="6962775" cy="514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67173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2725"/>
            <a:ext cx="8839200" cy="643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3827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457200" y="152400"/>
            <a:ext cx="8229600" cy="990600"/>
          </a:xfrm>
        </p:spPr>
        <p:txBody>
          <a:bodyPr/>
          <a:lstStyle/>
          <a:p>
            <a:pPr eaLnBrk="1" hangingPunct="1">
              <a:defRPr/>
            </a:pPr>
            <a:r>
              <a:rPr lang="en-US" smtClean="0">
                <a:effectLst>
                  <a:outerShdw blurRad="38100" dist="38100" dir="2700000" algn="tl">
                    <a:srgbClr val="C0C0C0"/>
                  </a:outerShdw>
                </a:effectLst>
              </a:rPr>
              <a:t>The Uninsured: At Serious Risk</a:t>
            </a:r>
          </a:p>
        </p:txBody>
      </p:sp>
      <p:sp>
        <p:nvSpPr>
          <p:cNvPr id="22531" name="Rectangle 3"/>
          <p:cNvSpPr>
            <a:spLocks noGrp="1" noChangeArrowheads="1"/>
          </p:cNvSpPr>
          <p:nvPr>
            <p:ph type="body" idx="4294967295"/>
          </p:nvPr>
        </p:nvSpPr>
        <p:spPr>
          <a:xfrm>
            <a:off x="457200" y="1295400"/>
            <a:ext cx="8229600" cy="5410200"/>
          </a:xfrm>
          <a:prstGeom prst="rect">
            <a:avLst/>
          </a:prstGeom>
        </p:spPr>
        <p:txBody>
          <a:bodyPr/>
          <a:lstStyle/>
          <a:p>
            <a:pPr eaLnBrk="1" hangingPunct="1"/>
            <a:r>
              <a:rPr lang="en-US" sz="2400" dirty="0" smtClean="0"/>
              <a:t>The uninsured in the U.S. face huge obstacles when attempting to access health care:</a:t>
            </a:r>
          </a:p>
          <a:p>
            <a:pPr lvl="1" eaLnBrk="1" hangingPunct="1"/>
            <a:r>
              <a:rPr lang="en-US" sz="2400" dirty="0" smtClean="0"/>
              <a:t>Many private providers will not accept them</a:t>
            </a:r>
          </a:p>
          <a:p>
            <a:pPr lvl="2" eaLnBrk="1" hangingPunct="1"/>
            <a:r>
              <a:rPr lang="en-US" sz="2000" dirty="0" smtClean="0"/>
              <a:t>The burden is placed on community health centers, public hospitals, and emergency rooms</a:t>
            </a:r>
            <a:endParaRPr lang="en-US" sz="2400" dirty="0" smtClean="0"/>
          </a:p>
          <a:p>
            <a:pPr lvl="1" eaLnBrk="1" hangingPunct="1"/>
            <a:r>
              <a:rPr lang="en-US" sz="2400" dirty="0" smtClean="0"/>
              <a:t>Some are considered uninsurable due to pre-existing conditions, but cannot qualify for Medicaid</a:t>
            </a:r>
          </a:p>
          <a:p>
            <a:pPr lvl="1" eaLnBrk="1" hangingPunct="1"/>
            <a:r>
              <a:rPr lang="en-US" sz="2400" dirty="0" smtClean="0"/>
              <a:t>Cannot afford full cost of visits</a:t>
            </a:r>
          </a:p>
          <a:p>
            <a:pPr lvl="2" eaLnBrk="1" hangingPunct="1"/>
            <a:r>
              <a:rPr lang="en-US" sz="2000" dirty="0" smtClean="0"/>
              <a:t>This can lead to medical bankruptcies and foreclosures</a:t>
            </a:r>
          </a:p>
          <a:p>
            <a:pPr lvl="2" eaLnBrk="1" hangingPunct="1"/>
            <a:r>
              <a:rPr lang="en-US" sz="2000" dirty="0" smtClean="0"/>
              <a:t>There is some evidence that cost-shifting has resulted in the uninsured being billed for full charge, even higher than commercially insured patients</a:t>
            </a:r>
          </a:p>
        </p:txBody>
      </p:sp>
    </p:spTree>
    <p:extLst>
      <p:ext uri="{BB962C8B-B14F-4D97-AF65-F5344CB8AC3E}">
        <p14:creationId xmlns:p14="http://schemas.microsoft.com/office/powerpoint/2010/main" val="576580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normAutofit fontScale="90000"/>
          </a:bodyPr>
          <a:lstStyle/>
          <a:p>
            <a:pPr eaLnBrk="1" hangingPunct="1">
              <a:defRPr/>
            </a:pPr>
            <a:r>
              <a:rPr lang="en-US" sz="4000" smtClean="0">
                <a:effectLst>
                  <a:outerShdw blurRad="38100" dist="38100" dir="2700000" algn="tl">
                    <a:srgbClr val="C0C0C0"/>
                  </a:outerShdw>
                </a:effectLst>
              </a:rPr>
              <a:t>The U.S. also faces problems related to:</a:t>
            </a:r>
          </a:p>
        </p:txBody>
      </p:sp>
      <p:sp>
        <p:nvSpPr>
          <p:cNvPr id="27651" name="Rectangle 3"/>
          <p:cNvSpPr>
            <a:spLocks noGrp="1" noChangeArrowheads="1"/>
          </p:cNvSpPr>
          <p:nvPr>
            <p:ph type="body" idx="4294967295"/>
          </p:nvPr>
        </p:nvSpPr>
        <p:spPr>
          <a:xfrm>
            <a:off x="533400" y="1600200"/>
            <a:ext cx="8153400" cy="4800600"/>
          </a:xfrm>
          <a:prstGeom prst="rect">
            <a:avLst/>
          </a:prstGeom>
        </p:spPr>
        <p:txBody>
          <a:bodyPr/>
          <a:lstStyle/>
          <a:p>
            <a:pPr eaLnBrk="1" hangingPunct="1">
              <a:lnSpc>
                <a:spcPct val="90000"/>
              </a:lnSpc>
            </a:pPr>
            <a:r>
              <a:rPr lang="en-US" sz="2400" smtClean="0"/>
              <a:t>Health Care Disparities</a:t>
            </a:r>
          </a:p>
          <a:p>
            <a:pPr lvl="1" eaLnBrk="1" hangingPunct="1">
              <a:lnSpc>
                <a:spcPct val="90000"/>
              </a:lnSpc>
            </a:pPr>
            <a:r>
              <a:rPr lang="en-US" sz="2000" smtClean="0"/>
              <a:t>Racial/Ethnic, Language, and Gender differences in outcomes and access</a:t>
            </a:r>
          </a:p>
          <a:p>
            <a:pPr lvl="1" eaLnBrk="1" hangingPunct="1">
              <a:lnSpc>
                <a:spcPct val="90000"/>
              </a:lnSpc>
            </a:pPr>
            <a:r>
              <a:rPr lang="en-US" sz="2000" smtClean="0"/>
              <a:t>These differences persist even with insurance coverage</a:t>
            </a:r>
          </a:p>
          <a:p>
            <a:pPr eaLnBrk="1" hangingPunct="1">
              <a:lnSpc>
                <a:spcPct val="90000"/>
              </a:lnSpc>
            </a:pPr>
            <a:r>
              <a:rPr lang="en-US" sz="2400" smtClean="0"/>
              <a:t>Medical Errors</a:t>
            </a:r>
          </a:p>
          <a:p>
            <a:pPr lvl="1" eaLnBrk="1" hangingPunct="1">
              <a:lnSpc>
                <a:spcPct val="90000"/>
              </a:lnSpc>
            </a:pPr>
            <a:r>
              <a:rPr lang="en-US" sz="2000" smtClean="0"/>
              <a:t>44,000 to 98,000 preventable deaths</a:t>
            </a:r>
          </a:p>
          <a:p>
            <a:pPr eaLnBrk="1" hangingPunct="1">
              <a:lnSpc>
                <a:spcPct val="90000"/>
              </a:lnSpc>
            </a:pPr>
            <a:r>
              <a:rPr lang="en-US" sz="2400" smtClean="0"/>
              <a:t>Emergency Room overcrowding</a:t>
            </a:r>
          </a:p>
          <a:p>
            <a:pPr lvl="1" eaLnBrk="1" hangingPunct="1">
              <a:lnSpc>
                <a:spcPct val="90000"/>
              </a:lnSpc>
            </a:pPr>
            <a:r>
              <a:rPr lang="en-US" sz="2000" smtClean="0"/>
              <a:t>Waiting Times</a:t>
            </a:r>
          </a:p>
          <a:p>
            <a:pPr lvl="1" eaLnBrk="1" hangingPunct="1">
              <a:lnSpc>
                <a:spcPct val="90000"/>
              </a:lnSpc>
            </a:pPr>
            <a:r>
              <a:rPr lang="en-US" sz="2000" smtClean="0"/>
              <a:t>Throughput, Discharge Planning, Staffed Bed Supply</a:t>
            </a:r>
          </a:p>
          <a:p>
            <a:pPr eaLnBrk="1" hangingPunct="1">
              <a:lnSpc>
                <a:spcPct val="90000"/>
              </a:lnSpc>
            </a:pPr>
            <a:r>
              <a:rPr lang="en-US" sz="2400" smtClean="0"/>
              <a:t>Some areas do not have appropriate numbers of primary care and specialty physicians (i.e. physician maldistribution)</a:t>
            </a:r>
          </a:p>
          <a:p>
            <a:pPr eaLnBrk="1" hangingPunct="1">
              <a:lnSpc>
                <a:spcPct val="90000"/>
              </a:lnSpc>
            </a:pPr>
            <a:r>
              <a:rPr lang="en-US" sz="2400" smtClean="0"/>
              <a:t>Hospital Re-Admission Rates</a:t>
            </a:r>
          </a:p>
          <a:p>
            <a:pPr lvl="1" eaLnBrk="1" hangingPunct="1">
              <a:lnSpc>
                <a:spcPct val="90000"/>
              </a:lnSpc>
            </a:pPr>
            <a:endParaRPr lang="en-US" sz="2000" smtClean="0"/>
          </a:p>
        </p:txBody>
      </p:sp>
    </p:spTree>
    <p:extLst>
      <p:ext uri="{BB962C8B-B14F-4D97-AF65-F5344CB8AC3E}">
        <p14:creationId xmlns:p14="http://schemas.microsoft.com/office/powerpoint/2010/main" val="3175647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Policy and reform</a:t>
            </a:r>
            <a:endParaRPr lang="en-US" dirty="0"/>
          </a:p>
        </p:txBody>
      </p:sp>
    </p:spTree>
    <p:extLst>
      <p:ext uri="{BB962C8B-B14F-4D97-AF65-F5344CB8AC3E}">
        <p14:creationId xmlns:p14="http://schemas.microsoft.com/office/powerpoint/2010/main" val="3905229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6200"/>
            <a:ext cx="8229600" cy="914400"/>
          </a:xfrm>
        </p:spPr>
        <p:txBody>
          <a:bodyPr/>
          <a:lstStyle/>
          <a:p>
            <a:pPr eaLnBrk="1" hangingPunct="1"/>
            <a:r>
              <a:rPr lang="en-US" smtClean="0"/>
              <a:t>The Flow of the Dollar </a:t>
            </a:r>
          </a:p>
        </p:txBody>
      </p:sp>
      <p:sp>
        <p:nvSpPr>
          <p:cNvPr id="29699" name="Rectangle 3"/>
          <p:cNvSpPr>
            <a:spLocks noGrp="1" noChangeArrowheads="1"/>
          </p:cNvSpPr>
          <p:nvPr>
            <p:ph type="body" idx="4294967295"/>
          </p:nvPr>
        </p:nvSpPr>
        <p:spPr>
          <a:xfrm>
            <a:off x="381000" y="990600"/>
            <a:ext cx="8229600" cy="1066800"/>
          </a:xfrm>
          <a:prstGeom prst="rect">
            <a:avLst/>
          </a:prstGeom>
        </p:spPr>
        <p:txBody>
          <a:bodyPr/>
          <a:lstStyle/>
          <a:p>
            <a:pPr eaLnBrk="1" hangingPunct="1"/>
            <a:r>
              <a:rPr lang="en-US" sz="2000" smtClean="0"/>
              <a:t>Costs, Payment, Delivery, and Insurance Coverage are completely intertwined in our system!</a:t>
            </a:r>
          </a:p>
          <a:p>
            <a:pPr eaLnBrk="1" hangingPunct="1">
              <a:buFontTx/>
              <a:buNone/>
            </a:pPr>
            <a:endParaRPr lang="en-US" sz="2000" smtClean="0"/>
          </a:p>
        </p:txBody>
      </p:sp>
      <p:grpSp>
        <p:nvGrpSpPr>
          <p:cNvPr id="29700" name="Group 4"/>
          <p:cNvGrpSpPr>
            <a:grpSpLocks noChangeAspect="1"/>
          </p:cNvGrpSpPr>
          <p:nvPr/>
        </p:nvGrpSpPr>
        <p:grpSpPr bwMode="auto">
          <a:xfrm>
            <a:off x="1371600" y="1752600"/>
            <a:ext cx="6400800" cy="5105400"/>
            <a:chOff x="2527" y="3086"/>
            <a:chExt cx="7200" cy="6789"/>
          </a:xfrm>
        </p:grpSpPr>
        <p:sp>
          <p:nvSpPr>
            <p:cNvPr id="29702" name="AutoShape 5"/>
            <p:cNvSpPr>
              <a:spLocks noChangeAspect="1" noChangeArrowheads="1"/>
            </p:cNvSpPr>
            <p:nvPr/>
          </p:nvSpPr>
          <p:spPr bwMode="auto">
            <a:xfrm>
              <a:off x="2527" y="3086"/>
              <a:ext cx="7200" cy="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3" name="Text Box 6"/>
            <p:cNvSpPr txBox="1">
              <a:spLocks noChangeArrowheads="1"/>
            </p:cNvSpPr>
            <p:nvPr/>
          </p:nvSpPr>
          <p:spPr bwMode="auto">
            <a:xfrm>
              <a:off x="2677" y="4166"/>
              <a:ext cx="1050" cy="617"/>
            </a:xfrm>
            <a:prstGeom prst="rect">
              <a:avLst/>
            </a:prstGeom>
            <a:solidFill>
              <a:srgbClr val="FFFFFF"/>
            </a:solidFill>
            <a:ln w="9525">
              <a:solidFill>
                <a:srgbClr val="000000"/>
              </a:solidFill>
              <a:miter lim="800000"/>
              <a:headEnd/>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n-US">
                  <a:latin typeface="Times New Roman" pitchFamily="18" charset="0"/>
                </a:rPr>
                <a:t>Insurance Company</a:t>
              </a:r>
              <a:endParaRPr lang="en-US"/>
            </a:p>
          </p:txBody>
        </p:sp>
        <p:sp>
          <p:nvSpPr>
            <p:cNvPr id="29704" name="Text Box 7"/>
            <p:cNvSpPr txBox="1">
              <a:spLocks noChangeArrowheads="1"/>
            </p:cNvSpPr>
            <p:nvPr/>
          </p:nvSpPr>
          <p:spPr bwMode="auto">
            <a:xfrm>
              <a:off x="4627" y="5246"/>
              <a:ext cx="1350" cy="617"/>
            </a:xfrm>
            <a:prstGeom prst="rect">
              <a:avLst/>
            </a:prstGeom>
            <a:solidFill>
              <a:srgbClr val="C0C0C0"/>
            </a:solidFill>
            <a:ln w="9525">
              <a:solidFill>
                <a:srgbClr val="000000"/>
              </a:solidFill>
              <a:miter lim="800000"/>
              <a:headEnd/>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n-US">
                  <a:latin typeface="Times New Roman" pitchFamily="18" charset="0"/>
                </a:rPr>
                <a:t>Individually Insured</a:t>
              </a:r>
              <a:endParaRPr lang="en-US"/>
            </a:p>
          </p:txBody>
        </p:sp>
        <p:sp>
          <p:nvSpPr>
            <p:cNvPr id="29705" name="Text Box 8"/>
            <p:cNvSpPr txBox="1">
              <a:spLocks noChangeArrowheads="1"/>
            </p:cNvSpPr>
            <p:nvPr/>
          </p:nvSpPr>
          <p:spPr bwMode="auto">
            <a:xfrm>
              <a:off x="6577" y="4166"/>
              <a:ext cx="1500" cy="617"/>
            </a:xfrm>
            <a:prstGeom prst="rect">
              <a:avLst/>
            </a:prstGeom>
            <a:solidFill>
              <a:srgbClr val="FFFFFF"/>
            </a:solidFill>
            <a:ln w="9525">
              <a:solidFill>
                <a:srgbClr val="000000"/>
              </a:solidFill>
              <a:miter lim="800000"/>
              <a:headEnd/>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n-US">
                  <a:latin typeface="Times New Roman" pitchFamily="18" charset="0"/>
                </a:rPr>
                <a:t>Government</a:t>
              </a:r>
              <a:endParaRPr lang="en-US"/>
            </a:p>
          </p:txBody>
        </p:sp>
        <p:sp>
          <p:nvSpPr>
            <p:cNvPr id="29706" name="Text Box 9"/>
            <p:cNvSpPr txBox="1">
              <a:spLocks noChangeArrowheads="1"/>
            </p:cNvSpPr>
            <p:nvPr/>
          </p:nvSpPr>
          <p:spPr bwMode="auto">
            <a:xfrm>
              <a:off x="2677" y="6326"/>
              <a:ext cx="1200" cy="617"/>
            </a:xfrm>
            <a:prstGeom prst="rect">
              <a:avLst/>
            </a:prstGeom>
            <a:solidFill>
              <a:srgbClr val="C0C0C0"/>
            </a:solidFill>
            <a:ln w="9525">
              <a:solidFill>
                <a:srgbClr val="000000"/>
              </a:solidFill>
              <a:miter lim="800000"/>
              <a:headEnd/>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n-US">
                  <a:latin typeface="Times New Roman" pitchFamily="18" charset="0"/>
                </a:rPr>
                <a:t>Insured Employees</a:t>
              </a:r>
              <a:endParaRPr lang="en-US"/>
            </a:p>
          </p:txBody>
        </p:sp>
        <p:sp>
          <p:nvSpPr>
            <p:cNvPr id="29707" name="Text Box 10"/>
            <p:cNvSpPr txBox="1">
              <a:spLocks noChangeArrowheads="1"/>
            </p:cNvSpPr>
            <p:nvPr/>
          </p:nvSpPr>
          <p:spPr bwMode="auto">
            <a:xfrm>
              <a:off x="6577" y="5246"/>
              <a:ext cx="1200" cy="616"/>
            </a:xfrm>
            <a:prstGeom prst="rect">
              <a:avLst/>
            </a:prstGeom>
            <a:solidFill>
              <a:srgbClr val="C0C0C0"/>
            </a:solidFill>
            <a:ln w="9525">
              <a:solidFill>
                <a:srgbClr val="000000"/>
              </a:solidFill>
              <a:miter lim="800000"/>
              <a:headEnd/>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n-US">
                  <a:latin typeface="Times New Roman" pitchFamily="18" charset="0"/>
                </a:rPr>
                <a:t>Uninsured</a:t>
              </a:r>
              <a:endParaRPr lang="en-US"/>
            </a:p>
          </p:txBody>
        </p:sp>
        <p:sp>
          <p:nvSpPr>
            <p:cNvPr id="29708" name="Text Box 11"/>
            <p:cNvSpPr txBox="1">
              <a:spLocks noChangeArrowheads="1"/>
            </p:cNvSpPr>
            <p:nvPr/>
          </p:nvSpPr>
          <p:spPr bwMode="auto">
            <a:xfrm>
              <a:off x="4627" y="4166"/>
              <a:ext cx="1200" cy="617"/>
            </a:xfrm>
            <a:prstGeom prst="rect">
              <a:avLst/>
            </a:prstGeom>
            <a:solidFill>
              <a:srgbClr val="FFFFFF"/>
            </a:solidFill>
            <a:ln w="9525">
              <a:solidFill>
                <a:srgbClr val="000000"/>
              </a:solidFill>
              <a:miter lim="800000"/>
              <a:headEnd/>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n-US">
                  <a:latin typeface="Times New Roman" pitchFamily="18" charset="0"/>
                </a:rPr>
                <a:t>Physicians</a:t>
              </a:r>
              <a:endParaRPr lang="en-US"/>
            </a:p>
          </p:txBody>
        </p:sp>
        <p:sp>
          <p:nvSpPr>
            <p:cNvPr id="29709" name="Text Box 12"/>
            <p:cNvSpPr txBox="1">
              <a:spLocks noChangeArrowheads="1"/>
            </p:cNvSpPr>
            <p:nvPr/>
          </p:nvSpPr>
          <p:spPr bwMode="auto">
            <a:xfrm>
              <a:off x="2677" y="5401"/>
              <a:ext cx="1050" cy="462"/>
            </a:xfrm>
            <a:prstGeom prst="rect">
              <a:avLst/>
            </a:prstGeom>
            <a:solidFill>
              <a:srgbClr val="FFFFFF"/>
            </a:solidFill>
            <a:ln w="9525">
              <a:solidFill>
                <a:srgbClr val="000000"/>
              </a:solidFill>
              <a:miter lim="800000"/>
              <a:headEnd/>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n-US">
                  <a:latin typeface="Times New Roman" pitchFamily="18" charset="0"/>
                </a:rPr>
                <a:t>Employer</a:t>
              </a:r>
              <a:endParaRPr lang="en-US"/>
            </a:p>
          </p:txBody>
        </p:sp>
        <p:sp>
          <p:nvSpPr>
            <p:cNvPr id="29710" name="Text Box 13"/>
            <p:cNvSpPr txBox="1">
              <a:spLocks noChangeArrowheads="1"/>
            </p:cNvSpPr>
            <p:nvPr/>
          </p:nvSpPr>
          <p:spPr bwMode="auto">
            <a:xfrm>
              <a:off x="8227" y="5246"/>
              <a:ext cx="1200" cy="616"/>
            </a:xfrm>
            <a:prstGeom prst="rect">
              <a:avLst/>
            </a:prstGeom>
            <a:solidFill>
              <a:srgbClr val="C0C0C0"/>
            </a:solidFill>
            <a:ln w="9525">
              <a:solidFill>
                <a:srgbClr val="000000"/>
              </a:solidFill>
              <a:miter lim="800000"/>
              <a:headEnd/>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n-US">
                  <a:latin typeface="Times New Roman" pitchFamily="18" charset="0"/>
                </a:rPr>
                <a:t>Publicly Insured</a:t>
              </a:r>
              <a:endParaRPr lang="en-US"/>
            </a:p>
          </p:txBody>
        </p:sp>
        <p:sp>
          <p:nvSpPr>
            <p:cNvPr id="29711" name="Line 14"/>
            <p:cNvSpPr>
              <a:spLocks noChangeShapeType="1"/>
            </p:cNvSpPr>
            <p:nvPr/>
          </p:nvSpPr>
          <p:spPr bwMode="auto">
            <a:xfrm>
              <a:off x="3727" y="4475"/>
              <a:ext cx="9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2" name="Line 15"/>
            <p:cNvSpPr>
              <a:spLocks noChangeShapeType="1"/>
            </p:cNvSpPr>
            <p:nvPr/>
          </p:nvSpPr>
          <p:spPr bwMode="auto">
            <a:xfrm flipH="1" flipV="1">
              <a:off x="5827" y="4475"/>
              <a:ext cx="75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3" name="Line 16"/>
            <p:cNvSpPr>
              <a:spLocks noChangeShapeType="1"/>
            </p:cNvSpPr>
            <p:nvPr/>
          </p:nvSpPr>
          <p:spPr bwMode="auto">
            <a:xfrm flipV="1">
              <a:off x="2977" y="4783"/>
              <a:ext cx="1" cy="61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4" name="Line 17"/>
            <p:cNvSpPr>
              <a:spLocks noChangeShapeType="1"/>
            </p:cNvSpPr>
            <p:nvPr/>
          </p:nvSpPr>
          <p:spPr bwMode="auto">
            <a:xfrm flipH="1" flipV="1">
              <a:off x="3727" y="4783"/>
              <a:ext cx="900" cy="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5" name="Line 18"/>
            <p:cNvSpPr>
              <a:spLocks noChangeShapeType="1"/>
            </p:cNvSpPr>
            <p:nvPr/>
          </p:nvSpPr>
          <p:spPr bwMode="auto">
            <a:xfrm flipV="1">
              <a:off x="2977" y="5863"/>
              <a:ext cx="1" cy="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6" name="Line 19"/>
            <p:cNvSpPr>
              <a:spLocks noChangeShapeType="1"/>
            </p:cNvSpPr>
            <p:nvPr/>
          </p:nvSpPr>
          <p:spPr bwMode="auto">
            <a:xfrm flipH="1" flipV="1">
              <a:off x="5827" y="4783"/>
              <a:ext cx="750" cy="4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7" name="Freeform 20"/>
            <p:cNvSpPr>
              <a:spLocks/>
            </p:cNvSpPr>
            <p:nvPr/>
          </p:nvSpPr>
          <p:spPr bwMode="auto">
            <a:xfrm>
              <a:off x="3127" y="3549"/>
              <a:ext cx="4050" cy="617"/>
            </a:xfrm>
            <a:custGeom>
              <a:avLst/>
              <a:gdLst>
                <a:gd name="T0" fmla="*/ 3375 w 4860"/>
                <a:gd name="T1" fmla="*/ 529 h 720"/>
                <a:gd name="T2" fmla="*/ 1750 w 4860"/>
                <a:gd name="T3" fmla="*/ 0 h 720"/>
                <a:gd name="T4" fmla="*/ 0 w 4860"/>
                <a:gd name="T5" fmla="*/ 529 h 720"/>
                <a:gd name="T6" fmla="*/ 0 60000 65536"/>
                <a:gd name="T7" fmla="*/ 0 60000 65536"/>
                <a:gd name="T8" fmla="*/ 0 60000 65536"/>
                <a:gd name="T9" fmla="*/ 0 w 4860"/>
                <a:gd name="T10" fmla="*/ 0 h 720"/>
                <a:gd name="T11" fmla="*/ 4860 w 4860"/>
                <a:gd name="T12" fmla="*/ 720 h 720"/>
              </a:gdLst>
              <a:ahLst/>
              <a:cxnLst>
                <a:cxn ang="T6">
                  <a:pos x="T0" y="T1"/>
                </a:cxn>
                <a:cxn ang="T7">
                  <a:pos x="T2" y="T3"/>
                </a:cxn>
                <a:cxn ang="T8">
                  <a:pos x="T4" y="T5"/>
                </a:cxn>
              </a:cxnLst>
              <a:rect l="T9" t="T10" r="T11" b="T12"/>
              <a:pathLst>
                <a:path w="4860" h="720">
                  <a:moveTo>
                    <a:pt x="4860" y="720"/>
                  </a:moveTo>
                  <a:cubicBezTo>
                    <a:pt x="4095" y="360"/>
                    <a:pt x="3330" y="0"/>
                    <a:pt x="2520" y="0"/>
                  </a:cubicBezTo>
                  <a:cubicBezTo>
                    <a:pt x="1710" y="0"/>
                    <a:pt x="420" y="600"/>
                    <a:pt x="0" y="720"/>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8" name="Line 21"/>
            <p:cNvSpPr>
              <a:spLocks noChangeShapeType="1"/>
            </p:cNvSpPr>
            <p:nvPr/>
          </p:nvSpPr>
          <p:spPr bwMode="auto">
            <a:xfrm flipH="1" flipV="1">
              <a:off x="2677" y="7715"/>
              <a:ext cx="75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9" name="Line 22"/>
            <p:cNvSpPr>
              <a:spLocks noChangeShapeType="1"/>
            </p:cNvSpPr>
            <p:nvPr/>
          </p:nvSpPr>
          <p:spPr bwMode="auto">
            <a:xfrm flipH="1" flipV="1">
              <a:off x="2677" y="8332"/>
              <a:ext cx="750" cy="1"/>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0" name="Line 23"/>
            <p:cNvSpPr>
              <a:spLocks noChangeShapeType="1"/>
            </p:cNvSpPr>
            <p:nvPr/>
          </p:nvSpPr>
          <p:spPr bwMode="auto">
            <a:xfrm flipH="1">
              <a:off x="7327" y="4784"/>
              <a:ext cx="150" cy="462"/>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1" name="Line 24"/>
            <p:cNvSpPr>
              <a:spLocks noChangeShapeType="1"/>
            </p:cNvSpPr>
            <p:nvPr/>
          </p:nvSpPr>
          <p:spPr bwMode="auto">
            <a:xfrm>
              <a:off x="3577" y="4784"/>
              <a:ext cx="1050" cy="616"/>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2" name="Line 25"/>
            <p:cNvSpPr>
              <a:spLocks noChangeShapeType="1"/>
            </p:cNvSpPr>
            <p:nvPr/>
          </p:nvSpPr>
          <p:spPr bwMode="auto">
            <a:xfrm>
              <a:off x="7927" y="4784"/>
              <a:ext cx="450" cy="462"/>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23" name="Freeform 26"/>
            <p:cNvSpPr>
              <a:spLocks/>
            </p:cNvSpPr>
            <p:nvPr/>
          </p:nvSpPr>
          <p:spPr bwMode="auto">
            <a:xfrm>
              <a:off x="3427" y="4783"/>
              <a:ext cx="625" cy="1543"/>
            </a:xfrm>
            <a:custGeom>
              <a:avLst/>
              <a:gdLst>
                <a:gd name="T0" fmla="*/ 0 w 750"/>
                <a:gd name="T1" fmla="*/ 0 h 1800"/>
                <a:gd name="T2" fmla="*/ 500 w 750"/>
                <a:gd name="T3" fmla="*/ 794 h 1800"/>
                <a:gd name="T4" fmla="*/ 125 w 750"/>
                <a:gd name="T5" fmla="*/ 1323 h 1800"/>
                <a:gd name="T6" fmla="*/ 0 60000 65536"/>
                <a:gd name="T7" fmla="*/ 0 60000 65536"/>
                <a:gd name="T8" fmla="*/ 0 60000 65536"/>
                <a:gd name="T9" fmla="*/ 0 w 750"/>
                <a:gd name="T10" fmla="*/ 0 h 1800"/>
                <a:gd name="T11" fmla="*/ 750 w 750"/>
                <a:gd name="T12" fmla="*/ 1800 h 1800"/>
              </a:gdLst>
              <a:ahLst/>
              <a:cxnLst>
                <a:cxn ang="T6">
                  <a:pos x="T0" y="T1"/>
                </a:cxn>
                <a:cxn ang="T7">
                  <a:pos x="T2" y="T3"/>
                </a:cxn>
                <a:cxn ang="T8">
                  <a:pos x="T4" y="T5"/>
                </a:cxn>
              </a:cxnLst>
              <a:rect l="T9" t="T10" r="T11" b="T12"/>
              <a:pathLst>
                <a:path w="750" h="1800">
                  <a:moveTo>
                    <a:pt x="0" y="0"/>
                  </a:moveTo>
                  <a:cubicBezTo>
                    <a:pt x="345" y="390"/>
                    <a:pt x="690" y="780"/>
                    <a:pt x="720" y="1080"/>
                  </a:cubicBezTo>
                  <a:cubicBezTo>
                    <a:pt x="750" y="1380"/>
                    <a:pt x="465" y="1590"/>
                    <a:pt x="180" y="1800"/>
                  </a:cubicBezTo>
                </a:path>
              </a:pathLst>
            </a:custGeom>
            <a:noFill/>
            <a:ln w="9525" cap="flat">
              <a:solidFill>
                <a:srgbClr val="00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4" name="Text Box 27"/>
            <p:cNvSpPr txBox="1">
              <a:spLocks noChangeArrowheads="1"/>
            </p:cNvSpPr>
            <p:nvPr/>
          </p:nvSpPr>
          <p:spPr bwMode="auto">
            <a:xfrm>
              <a:off x="3577" y="7560"/>
              <a:ext cx="3000"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n-US">
                  <a:latin typeface="Times New Roman" pitchFamily="18" charset="0"/>
                </a:rPr>
                <a:t>Payment made to this entity</a:t>
              </a:r>
            </a:p>
            <a:p>
              <a:pPr eaLnBrk="1" hangingPunct="1"/>
              <a:endParaRPr lang="en-US"/>
            </a:p>
          </p:txBody>
        </p:sp>
        <p:sp>
          <p:nvSpPr>
            <p:cNvPr id="29725" name="Text Box 28"/>
            <p:cNvSpPr txBox="1">
              <a:spLocks noChangeArrowheads="1"/>
            </p:cNvSpPr>
            <p:nvPr/>
          </p:nvSpPr>
          <p:spPr bwMode="auto">
            <a:xfrm>
              <a:off x="3577" y="8178"/>
              <a:ext cx="450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n-US">
                  <a:latin typeface="Times New Roman" pitchFamily="18" charset="0"/>
                </a:rPr>
                <a:t>Service provided by this entity to individuals</a:t>
              </a:r>
            </a:p>
            <a:p>
              <a:pPr eaLnBrk="1" hangingPunct="1"/>
              <a:endParaRPr lang="en-US" sz="1200">
                <a:latin typeface="Times New Roman" pitchFamily="18" charset="0"/>
              </a:endParaRPr>
            </a:p>
            <a:p>
              <a:pPr eaLnBrk="1" hangingPunct="1"/>
              <a:endParaRPr lang="en-US" sz="1200">
                <a:latin typeface="Times New Roman" pitchFamily="18" charset="0"/>
              </a:endParaRPr>
            </a:p>
            <a:p>
              <a:pPr eaLnBrk="1" hangingPunct="1"/>
              <a:endParaRPr lang="en-US"/>
            </a:p>
          </p:txBody>
        </p:sp>
        <p:sp>
          <p:nvSpPr>
            <p:cNvPr id="29726" name="Text Box 29"/>
            <p:cNvSpPr txBox="1">
              <a:spLocks noChangeArrowheads="1"/>
            </p:cNvSpPr>
            <p:nvPr/>
          </p:nvSpPr>
          <p:spPr bwMode="auto">
            <a:xfrm>
              <a:off x="2677" y="8795"/>
              <a:ext cx="6300" cy="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endParaRPr lang="en-US"/>
            </a:p>
          </p:txBody>
        </p:sp>
      </p:grpSp>
      <p:sp>
        <p:nvSpPr>
          <p:cNvPr id="29701" name="Text Box 30"/>
          <p:cNvSpPr txBox="1">
            <a:spLocks noChangeArrowheads="1"/>
          </p:cNvSpPr>
          <p:nvPr/>
        </p:nvSpPr>
        <p:spPr bwMode="auto">
          <a:xfrm>
            <a:off x="457200" y="6324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n-US" sz="1200"/>
              <a:t>Source: Roby DH. 2009 (forthcoming). Impacts of Being Uninsured in </a:t>
            </a:r>
            <a:r>
              <a:rPr lang="en-US" sz="1200" i="1"/>
              <a:t>Handbook of Health Psychology</a:t>
            </a:r>
            <a:r>
              <a:rPr lang="en-US" sz="1200"/>
              <a:t> (edited by Suls, Kaplan, Davidson), Guilford Publications: New York, NY.</a:t>
            </a:r>
          </a:p>
        </p:txBody>
      </p:sp>
    </p:spTree>
    <p:extLst>
      <p:ext uri="{BB962C8B-B14F-4D97-AF65-F5344CB8AC3E}">
        <p14:creationId xmlns:p14="http://schemas.microsoft.com/office/powerpoint/2010/main" val="2537903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0"/>
            <a:ext cx="8229600" cy="1143000"/>
          </a:xfrm>
        </p:spPr>
        <p:txBody>
          <a:bodyPr/>
          <a:lstStyle/>
          <a:p>
            <a:pPr eaLnBrk="1" hangingPunct="1">
              <a:defRPr/>
            </a:pPr>
            <a:r>
              <a:rPr lang="en-US" smtClean="0">
                <a:effectLst>
                  <a:outerShdw blurRad="38100" dist="38100" dir="2700000" algn="tl">
                    <a:srgbClr val="C0C0C0"/>
                  </a:outerShdw>
                </a:effectLst>
              </a:rPr>
              <a:t>Controlling Costs</a:t>
            </a:r>
          </a:p>
        </p:txBody>
      </p:sp>
      <p:sp>
        <p:nvSpPr>
          <p:cNvPr id="30723" name="Rectangle 3"/>
          <p:cNvSpPr>
            <a:spLocks noGrp="1" noChangeArrowheads="1"/>
          </p:cNvSpPr>
          <p:nvPr>
            <p:ph type="body" idx="4294967295"/>
          </p:nvPr>
        </p:nvSpPr>
        <p:spPr>
          <a:xfrm>
            <a:off x="381000" y="1219200"/>
            <a:ext cx="8229600" cy="5257800"/>
          </a:xfrm>
          <a:prstGeom prst="rect">
            <a:avLst/>
          </a:prstGeom>
        </p:spPr>
        <p:txBody>
          <a:bodyPr/>
          <a:lstStyle/>
          <a:p>
            <a:pPr eaLnBrk="1" hangingPunct="1">
              <a:lnSpc>
                <a:spcPct val="90000"/>
              </a:lnSpc>
            </a:pPr>
            <a:r>
              <a:rPr lang="en-US" sz="2800" dirty="0" smtClean="0"/>
              <a:t>Government has been a major proponent of cost controls</a:t>
            </a:r>
          </a:p>
          <a:p>
            <a:pPr lvl="1" eaLnBrk="1" hangingPunct="1">
              <a:lnSpc>
                <a:spcPct val="90000"/>
              </a:lnSpc>
            </a:pPr>
            <a:r>
              <a:rPr lang="en-US" sz="2400" dirty="0" smtClean="0"/>
              <a:t>Prospective Payment</a:t>
            </a:r>
          </a:p>
          <a:p>
            <a:pPr lvl="2" eaLnBrk="1" hangingPunct="1">
              <a:lnSpc>
                <a:spcPct val="90000"/>
              </a:lnSpc>
            </a:pPr>
            <a:r>
              <a:rPr lang="en-US" sz="2000" dirty="0" smtClean="0"/>
              <a:t>Use of Diagnosis Related Groups</a:t>
            </a:r>
          </a:p>
          <a:p>
            <a:pPr lvl="1" eaLnBrk="1" hangingPunct="1">
              <a:lnSpc>
                <a:spcPct val="90000"/>
              </a:lnSpc>
            </a:pPr>
            <a:r>
              <a:rPr lang="en-US" sz="2400" dirty="0" smtClean="0"/>
              <a:t>Managed Care</a:t>
            </a:r>
          </a:p>
          <a:p>
            <a:pPr lvl="2" eaLnBrk="1" hangingPunct="1">
              <a:lnSpc>
                <a:spcPct val="90000"/>
              </a:lnSpc>
            </a:pPr>
            <a:r>
              <a:rPr lang="en-US" sz="2000" dirty="0" smtClean="0"/>
              <a:t>Capitation (HMO and POS)</a:t>
            </a:r>
          </a:p>
          <a:p>
            <a:pPr lvl="2" eaLnBrk="1" hangingPunct="1">
              <a:lnSpc>
                <a:spcPct val="90000"/>
              </a:lnSpc>
            </a:pPr>
            <a:r>
              <a:rPr lang="en-US" sz="2000" dirty="0" smtClean="0"/>
              <a:t>Discounted Fee-for-Service (PPO and POS)</a:t>
            </a:r>
          </a:p>
          <a:p>
            <a:pPr eaLnBrk="1" hangingPunct="1">
              <a:lnSpc>
                <a:spcPct val="90000"/>
              </a:lnSpc>
            </a:pPr>
            <a:r>
              <a:rPr lang="en-US" sz="2800" dirty="0" smtClean="0"/>
              <a:t>How do differential cost controls impact hospitals, clinics, and physician providers?</a:t>
            </a:r>
          </a:p>
          <a:p>
            <a:pPr lvl="1" eaLnBrk="1" hangingPunct="1">
              <a:lnSpc>
                <a:spcPct val="90000"/>
              </a:lnSpc>
            </a:pPr>
            <a:r>
              <a:rPr lang="en-US" sz="2400" dirty="0" smtClean="0"/>
              <a:t>Lower payments for Medicaid and Medicare</a:t>
            </a:r>
          </a:p>
          <a:p>
            <a:pPr lvl="1" eaLnBrk="1" hangingPunct="1">
              <a:lnSpc>
                <a:spcPct val="90000"/>
              </a:lnSpc>
            </a:pPr>
            <a:r>
              <a:rPr lang="en-US" sz="2400" dirty="0" smtClean="0"/>
              <a:t>Insurance companies have increased leverage to negotiate prices due to managed care contracting</a:t>
            </a:r>
          </a:p>
          <a:p>
            <a:pPr lvl="1" eaLnBrk="1" hangingPunct="1">
              <a:lnSpc>
                <a:spcPct val="90000"/>
              </a:lnSpc>
            </a:pPr>
            <a:r>
              <a:rPr lang="en-US" sz="2400" dirty="0" smtClean="0"/>
              <a:t>Cost Shifting impacts delivery and coverage</a:t>
            </a:r>
          </a:p>
          <a:p>
            <a:pPr lvl="1" eaLnBrk="1" hangingPunct="1">
              <a:lnSpc>
                <a:spcPct val="90000"/>
              </a:lnSpc>
            </a:pPr>
            <a:endParaRPr lang="en-US" sz="2400" dirty="0" smtClean="0"/>
          </a:p>
        </p:txBody>
      </p:sp>
    </p:spTree>
    <p:extLst>
      <p:ext uri="{BB962C8B-B14F-4D97-AF65-F5344CB8AC3E}">
        <p14:creationId xmlns:p14="http://schemas.microsoft.com/office/powerpoint/2010/main" val="1195043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228600"/>
            <a:ext cx="8867775" cy="1066801"/>
          </a:xfrm>
        </p:spPr>
        <p:txBody>
          <a:bodyPr>
            <a:normAutofit fontScale="90000"/>
          </a:bodyPr>
          <a:lstStyle/>
          <a:p>
            <a:r>
              <a:rPr lang="en-US" dirty="0" smtClean="0"/>
              <a:t>Impacts of Medicare Prospective Payment System</a:t>
            </a:r>
            <a:endParaRPr lang="en-US" dirty="0"/>
          </a:p>
        </p:txBody>
      </p:sp>
      <p:sp>
        <p:nvSpPr>
          <p:cNvPr id="3" name="Content Placeholder 2"/>
          <p:cNvSpPr>
            <a:spLocks noGrp="1"/>
          </p:cNvSpPr>
          <p:nvPr>
            <p:ph sz="quarter" idx="13"/>
          </p:nvPr>
        </p:nvSpPr>
        <p:spPr/>
        <p:txBody>
          <a:bodyPr>
            <a:normAutofit fontScale="92500"/>
          </a:bodyPr>
          <a:lstStyle/>
          <a:p>
            <a:r>
              <a:rPr lang="en-US" dirty="0"/>
              <a:t>The use of PPS and lower Medicaid fee schedules has resulted in providers needing to subsidize their government-funded care with commercial insurance billing (aka COST SHIFTING). </a:t>
            </a:r>
            <a:endParaRPr lang="en-US" dirty="0" smtClean="0"/>
          </a:p>
          <a:p>
            <a:r>
              <a:rPr lang="en-US" dirty="0" smtClean="0"/>
              <a:t>When </a:t>
            </a:r>
            <a:r>
              <a:rPr lang="en-US" dirty="0"/>
              <a:t>negotiating contracted rates, private physicians and hospitals must negotiate a high enough rate from commercial sources to compensate for the relatively lower rates from Medicaid and Medicare. </a:t>
            </a:r>
            <a:endParaRPr lang="en-US" dirty="0" smtClean="0"/>
          </a:p>
          <a:p>
            <a:r>
              <a:rPr lang="en-US" dirty="0" smtClean="0"/>
              <a:t>Now</a:t>
            </a:r>
            <a:r>
              <a:rPr lang="en-US" dirty="0"/>
              <a:t>, with managed care, it is growing harder to negotiate high enough rates to compensate</a:t>
            </a:r>
            <a:r>
              <a:rPr lang="en-US" dirty="0" smtClean="0"/>
              <a:t>.</a:t>
            </a:r>
          </a:p>
          <a:p>
            <a:r>
              <a:rPr lang="en-US" dirty="0" smtClean="0"/>
              <a:t>In the hospital, Medicare </a:t>
            </a:r>
            <a:r>
              <a:rPr lang="en-US" dirty="0"/>
              <a:t>and Medicaid often result in financial losses, especially if a hospital is not in a state with high enough inpatient Medicaid rates. </a:t>
            </a:r>
            <a:endParaRPr lang="en-US" dirty="0" smtClean="0"/>
          </a:p>
          <a:p>
            <a:pPr lvl="1"/>
            <a:r>
              <a:rPr lang="en-US" dirty="0" smtClean="0"/>
              <a:t>California </a:t>
            </a:r>
            <a:r>
              <a:rPr lang="en-US" dirty="0"/>
              <a:t>is notorious for paying about 80% of cost, while Medicare pays 90%, and private insurers (negotiated rates) tend to be 100-110% of cost. Not a lot of room for a hospital to stay financially solvent. This puts hospitals with a high Medicare, Medicaid, and Uninsured caseload in a predicament.</a:t>
            </a:r>
          </a:p>
          <a:p>
            <a:endParaRPr lang="en-US" dirty="0"/>
          </a:p>
          <a:p>
            <a:endParaRPr lang="en-US" dirty="0"/>
          </a:p>
        </p:txBody>
      </p:sp>
    </p:spTree>
    <p:extLst>
      <p:ext uri="{BB962C8B-B14F-4D97-AF65-F5344CB8AC3E}">
        <p14:creationId xmlns:p14="http://schemas.microsoft.com/office/powerpoint/2010/main" val="1368147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6225" y="685800"/>
            <a:ext cx="8591550" cy="1066800"/>
          </a:xfrm>
        </p:spPr>
        <p:txBody>
          <a:bodyPr lIns="92075" tIns="46038" rIns="92075" bIns="46038">
            <a:normAutofit fontScale="90000"/>
          </a:bodyPr>
          <a:lstStyle/>
          <a:p>
            <a:pPr eaLnBrk="1" hangingPunct="1">
              <a:defRPr/>
            </a:pPr>
            <a:r>
              <a:rPr lang="en-US" sz="4000" dirty="0" smtClean="0">
                <a:effectLst>
                  <a:outerShdw blurRad="38100" dist="38100" dir="2700000" algn="tl">
                    <a:srgbClr val="C0C0C0"/>
                  </a:outerShdw>
                </a:effectLst>
              </a:rPr>
              <a:t>Why Does the U.S. Spend So Much More </a:t>
            </a:r>
            <a:br>
              <a:rPr lang="en-US" sz="4000" dirty="0" smtClean="0">
                <a:effectLst>
                  <a:outerShdw blurRad="38100" dist="38100" dir="2700000" algn="tl">
                    <a:srgbClr val="C0C0C0"/>
                  </a:outerShdw>
                </a:effectLst>
              </a:rPr>
            </a:br>
            <a:r>
              <a:rPr lang="en-US" sz="4000" dirty="0" smtClean="0">
                <a:effectLst>
                  <a:outerShdw blurRad="38100" dist="38100" dir="2700000" algn="tl">
                    <a:srgbClr val="C0C0C0"/>
                  </a:outerShdw>
                </a:effectLst>
              </a:rPr>
              <a:t>on Health Care?</a:t>
            </a:r>
          </a:p>
        </p:txBody>
      </p:sp>
      <p:sp>
        <p:nvSpPr>
          <p:cNvPr id="35843" name="Content Placeholder 2"/>
          <p:cNvSpPr>
            <a:spLocks noGrp="1"/>
          </p:cNvSpPr>
          <p:nvPr>
            <p:ph idx="4294967295"/>
          </p:nvPr>
        </p:nvSpPr>
        <p:spPr>
          <a:xfrm>
            <a:off x="609600" y="1981200"/>
            <a:ext cx="8001000" cy="3733800"/>
          </a:xfrm>
        </p:spPr>
        <p:txBody>
          <a:bodyPr lIns="92075" tIns="46038" rIns="92075" bIns="46038"/>
          <a:lstStyle/>
          <a:p>
            <a:pPr eaLnBrk="1" hangingPunct="1"/>
            <a:r>
              <a:rPr lang="en-US" sz="2000" dirty="0" smtClean="0"/>
              <a:t>Compared to other Industrialized countries, the U.S. has:</a:t>
            </a:r>
          </a:p>
          <a:p>
            <a:pPr lvl="1" eaLnBrk="1" hangingPunct="1"/>
            <a:r>
              <a:rPr lang="en-US" sz="2000" dirty="0" smtClean="0"/>
              <a:t>Fewer physician office visits per capita</a:t>
            </a:r>
          </a:p>
          <a:p>
            <a:pPr lvl="1" eaLnBrk="1" hangingPunct="1"/>
            <a:r>
              <a:rPr lang="en-US" sz="2000" dirty="0" smtClean="0"/>
              <a:t>Fewer hospital inpatient admissions per capita</a:t>
            </a:r>
          </a:p>
          <a:p>
            <a:pPr lvl="1" eaLnBrk="1" hangingPunct="1"/>
            <a:r>
              <a:rPr lang="en-US" sz="2000" dirty="0" smtClean="0"/>
              <a:t>Lower Average Length of Stay (ALOS) per admission</a:t>
            </a:r>
          </a:p>
          <a:p>
            <a:pPr lvl="1" eaLnBrk="1" hangingPunct="1"/>
            <a:r>
              <a:rPr lang="en-US" sz="2000" dirty="0" smtClean="0"/>
              <a:t>Fewer hospital inpatient days per capita</a:t>
            </a:r>
          </a:p>
          <a:p>
            <a:pPr lvl="1" eaLnBrk="1" hangingPunct="1"/>
            <a:r>
              <a:rPr lang="en-US" sz="2000" dirty="0" smtClean="0"/>
              <a:t>Higher (but not the highest) use per capita of selected high-tech procedures (MRI, CT, angioplasty, dialysis)</a:t>
            </a:r>
          </a:p>
          <a:p>
            <a:pPr eaLnBrk="1" hangingPunct="1"/>
            <a:r>
              <a:rPr lang="en-US" sz="2000" dirty="0" smtClean="0"/>
              <a:t>If expenditures = prices x quantity, and quantities are not higher in the U.S., then prices must be higher!</a:t>
            </a:r>
          </a:p>
        </p:txBody>
      </p:sp>
    </p:spTree>
    <p:extLst>
      <p:ext uri="{BB962C8B-B14F-4D97-AF65-F5344CB8AC3E}">
        <p14:creationId xmlns:p14="http://schemas.microsoft.com/office/powerpoint/2010/main" val="97737404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457200" y="76200"/>
            <a:ext cx="8229600" cy="1143000"/>
          </a:xfrm>
        </p:spPr>
        <p:txBody>
          <a:bodyPr/>
          <a:lstStyle/>
          <a:p>
            <a:pPr eaLnBrk="1" hangingPunct="1">
              <a:defRPr/>
            </a:pPr>
            <a:r>
              <a:rPr lang="en-US" smtClean="0">
                <a:effectLst>
                  <a:outerShdw blurRad="38100" dist="38100" dir="2700000" algn="tl">
                    <a:srgbClr val="C0C0C0"/>
                  </a:outerShdw>
                </a:effectLst>
              </a:rPr>
              <a:t>Profits for Health Insurers</a:t>
            </a:r>
          </a:p>
        </p:txBody>
      </p:sp>
      <p:sp>
        <p:nvSpPr>
          <p:cNvPr id="36867" name="Rectangle 3"/>
          <p:cNvSpPr>
            <a:spLocks noGrp="1" noChangeArrowheads="1"/>
          </p:cNvSpPr>
          <p:nvPr>
            <p:ph type="body" idx="4294967295"/>
          </p:nvPr>
        </p:nvSpPr>
        <p:spPr>
          <a:xfrm>
            <a:off x="457200" y="1371600"/>
            <a:ext cx="8229600" cy="4754563"/>
          </a:xfrm>
          <a:prstGeom prst="rect">
            <a:avLst/>
          </a:prstGeom>
        </p:spPr>
        <p:txBody>
          <a:bodyPr/>
          <a:lstStyle/>
          <a:p>
            <a:pPr eaLnBrk="1" hangingPunct="1"/>
            <a:r>
              <a:rPr lang="en-US" sz="2000" smtClean="0"/>
              <a:t>Profits for health insurance companies and pharmaceutical companies continue to increase</a:t>
            </a:r>
          </a:p>
          <a:p>
            <a:pPr lvl="1" eaLnBrk="1" hangingPunct="1"/>
            <a:r>
              <a:rPr lang="en-US" sz="2000" smtClean="0"/>
              <a:t>In 2006, the top 18 health insurers made $15 billion in profits</a:t>
            </a:r>
          </a:p>
          <a:p>
            <a:pPr lvl="1" eaLnBrk="1" hangingPunct="1"/>
            <a:r>
              <a:rPr lang="en-US" sz="2000" smtClean="0"/>
              <a:t>In 2006, pharmaceutical industry profits were 19.6% </a:t>
            </a:r>
          </a:p>
          <a:p>
            <a:pPr lvl="2" eaLnBrk="1" hangingPunct="1"/>
            <a:r>
              <a:rPr lang="en-US" sz="2000" smtClean="0"/>
              <a:t>2</a:t>
            </a:r>
            <a:r>
              <a:rPr lang="en-US" sz="2000" baseline="30000" smtClean="0"/>
              <a:t>nd</a:t>
            </a:r>
            <a:r>
              <a:rPr lang="en-US" sz="2000" smtClean="0"/>
              <a:t> most profitable industry, behind the oil industry</a:t>
            </a:r>
          </a:p>
          <a:p>
            <a:pPr eaLnBrk="1" hangingPunct="1"/>
            <a:r>
              <a:rPr lang="en-US" sz="2000" smtClean="0"/>
              <a:t>Insurers profit from privatized government programs</a:t>
            </a:r>
          </a:p>
          <a:p>
            <a:pPr lvl="1" eaLnBrk="1" hangingPunct="1"/>
            <a:r>
              <a:rPr lang="en-US" sz="2000" smtClean="0"/>
              <a:t>The Medicare Advantage (Part C) program results in $18 billion in overpayment to insurance companies when compared to traditional Medicare Fee-for-Service (FFS)</a:t>
            </a:r>
          </a:p>
          <a:p>
            <a:pPr lvl="2" eaLnBrk="1" hangingPunct="1"/>
            <a:r>
              <a:rPr lang="en-US" sz="2000" smtClean="0"/>
              <a:t>Outcomes are not better for Medicare HMO enrollees</a:t>
            </a:r>
          </a:p>
          <a:p>
            <a:pPr lvl="2" eaLnBrk="1" hangingPunct="1"/>
            <a:r>
              <a:rPr lang="en-US" sz="2000" smtClean="0"/>
              <a:t>Rates paid to private insurers are much higher than cost of Medicare FFS claims</a:t>
            </a:r>
          </a:p>
          <a:p>
            <a:pPr eaLnBrk="1" hangingPunct="1"/>
            <a:endParaRPr lang="en-US" sz="2000" smtClean="0"/>
          </a:p>
        </p:txBody>
      </p:sp>
    </p:spTree>
    <p:extLst>
      <p:ext uri="{BB962C8B-B14F-4D97-AF65-F5344CB8AC3E}">
        <p14:creationId xmlns:p14="http://schemas.microsoft.com/office/powerpoint/2010/main" val="26011364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304800"/>
            <a:ext cx="8229600" cy="1066800"/>
          </a:xfrm>
        </p:spPr>
        <p:txBody>
          <a:bodyPr>
            <a:normAutofit fontScale="90000"/>
          </a:bodyPr>
          <a:lstStyle/>
          <a:p>
            <a:pPr eaLnBrk="1" hangingPunct="1">
              <a:defRPr/>
            </a:pPr>
            <a:r>
              <a:rPr lang="en-US" dirty="0" smtClean="0">
                <a:effectLst>
                  <a:outerShdw blurRad="38100" dist="38100" dir="2700000" algn="tl">
                    <a:srgbClr val="C0C0C0"/>
                  </a:outerShdw>
                </a:effectLst>
              </a:rPr>
              <a:t>Possible Reforms and </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Future Financing</a:t>
            </a:r>
          </a:p>
        </p:txBody>
      </p:sp>
      <p:sp>
        <p:nvSpPr>
          <p:cNvPr id="39939" name="Rectangle 3"/>
          <p:cNvSpPr>
            <a:spLocks noGrp="1" noChangeArrowheads="1"/>
          </p:cNvSpPr>
          <p:nvPr>
            <p:ph type="body" idx="4294967295"/>
          </p:nvPr>
        </p:nvSpPr>
        <p:spPr>
          <a:xfrm>
            <a:off x="457200" y="1676400"/>
            <a:ext cx="8305800" cy="5029200"/>
          </a:xfrm>
          <a:prstGeom prst="rect">
            <a:avLst/>
          </a:prstGeom>
        </p:spPr>
        <p:txBody>
          <a:bodyPr/>
          <a:lstStyle/>
          <a:p>
            <a:pPr eaLnBrk="1" hangingPunct="1">
              <a:lnSpc>
                <a:spcPct val="90000"/>
              </a:lnSpc>
            </a:pPr>
            <a:r>
              <a:rPr lang="en-US" sz="2400" smtClean="0"/>
              <a:t>Restructure our Current System</a:t>
            </a:r>
          </a:p>
          <a:p>
            <a:pPr lvl="1" eaLnBrk="1" hangingPunct="1">
              <a:lnSpc>
                <a:spcPct val="90000"/>
              </a:lnSpc>
            </a:pPr>
            <a:r>
              <a:rPr lang="en-US" sz="2000" smtClean="0"/>
              <a:t>Indirect Subsidies and Consolidation could be used to insure Uninsured</a:t>
            </a:r>
          </a:p>
          <a:p>
            <a:pPr lvl="1" eaLnBrk="1" hangingPunct="1">
              <a:lnSpc>
                <a:spcPct val="90000"/>
              </a:lnSpc>
            </a:pPr>
            <a:r>
              <a:rPr lang="en-US" sz="2000" smtClean="0"/>
              <a:t>There is enough money in the system to care for everyone, but it is not being used efficiently and effectively! </a:t>
            </a:r>
            <a:r>
              <a:rPr lang="en-US" sz="2000" i="1" smtClean="0"/>
              <a:t>(Obama and Baucus)</a:t>
            </a:r>
          </a:p>
          <a:p>
            <a:pPr eaLnBrk="1" hangingPunct="1">
              <a:lnSpc>
                <a:spcPct val="90000"/>
              </a:lnSpc>
            </a:pPr>
            <a:r>
              <a:rPr lang="en-US" sz="2400" smtClean="0"/>
              <a:t>Market-Based Approach</a:t>
            </a:r>
          </a:p>
          <a:p>
            <a:pPr lvl="1" eaLnBrk="1" hangingPunct="1">
              <a:lnSpc>
                <a:spcPct val="90000"/>
              </a:lnSpc>
            </a:pPr>
            <a:r>
              <a:rPr lang="en-US" sz="2000" smtClean="0"/>
              <a:t>Consumer Choice – high deductible plans, health savings accounts, provider fee transparency </a:t>
            </a:r>
            <a:r>
              <a:rPr lang="en-US" sz="2000" i="1" smtClean="0"/>
              <a:t>(McCain)</a:t>
            </a:r>
          </a:p>
          <a:p>
            <a:pPr eaLnBrk="1" hangingPunct="1">
              <a:lnSpc>
                <a:spcPct val="90000"/>
              </a:lnSpc>
            </a:pPr>
            <a:r>
              <a:rPr lang="en-US" sz="2400" smtClean="0"/>
              <a:t>Complete Dismantling of Current System</a:t>
            </a:r>
          </a:p>
          <a:p>
            <a:pPr lvl="1" eaLnBrk="1" hangingPunct="1">
              <a:lnSpc>
                <a:spcPct val="90000"/>
              </a:lnSpc>
            </a:pPr>
            <a:r>
              <a:rPr lang="en-US" sz="2000" smtClean="0"/>
              <a:t>Can universal health care survive in a for-profit system? </a:t>
            </a:r>
            <a:r>
              <a:rPr lang="en-US" sz="2000" i="1" smtClean="0"/>
              <a:t>(Conyers)</a:t>
            </a:r>
          </a:p>
          <a:p>
            <a:pPr eaLnBrk="1" hangingPunct="1">
              <a:lnSpc>
                <a:spcPct val="90000"/>
              </a:lnSpc>
            </a:pPr>
            <a:r>
              <a:rPr lang="en-US" sz="2400" smtClean="0"/>
              <a:t>Is Universal Insurance required, or Universal Access?</a:t>
            </a:r>
          </a:p>
          <a:p>
            <a:pPr lvl="1" eaLnBrk="1" hangingPunct="1">
              <a:lnSpc>
                <a:spcPct val="90000"/>
              </a:lnSpc>
            </a:pPr>
            <a:r>
              <a:rPr lang="en-US" sz="2000" smtClean="0"/>
              <a:t>President G.W. Bush’s health care reform efforts were based upon expanding the safety net (Community Health Centers), rather than insuring the uninsured.</a:t>
            </a:r>
          </a:p>
        </p:txBody>
      </p:sp>
    </p:spTree>
    <p:extLst>
      <p:ext uri="{BB962C8B-B14F-4D97-AF65-F5344CB8AC3E}">
        <p14:creationId xmlns:p14="http://schemas.microsoft.com/office/powerpoint/2010/main" val="1487506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0"/>
            <a:ext cx="8229600" cy="1143000"/>
          </a:xfrm>
        </p:spPr>
        <p:txBody>
          <a:bodyPr/>
          <a:lstStyle/>
          <a:p>
            <a:pPr eaLnBrk="1" hangingPunct="1">
              <a:defRPr/>
            </a:pPr>
            <a:r>
              <a:rPr lang="en-US" smtClean="0">
                <a:effectLst>
                  <a:outerShdw blurRad="38100" dist="38100" dir="2700000" algn="tl">
                    <a:srgbClr val="C0C0C0"/>
                  </a:outerShdw>
                </a:effectLst>
              </a:rPr>
              <a:t>Current Reform Models</a:t>
            </a:r>
          </a:p>
        </p:txBody>
      </p:sp>
      <p:sp>
        <p:nvSpPr>
          <p:cNvPr id="40963" name="Rectangle 3"/>
          <p:cNvSpPr>
            <a:spLocks noGrp="1" noChangeArrowheads="1"/>
          </p:cNvSpPr>
          <p:nvPr>
            <p:ph type="body" idx="4294967295"/>
          </p:nvPr>
        </p:nvSpPr>
        <p:spPr>
          <a:xfrm>
            <a:off x="457200" y="1143000"/>
            <a:ext cx="8229600" cy="5562600"/>
          </a:xfrm>
          <a:prstGeom prst="rect">
            <a:avLst/>
          </a:prstGeom>
        </p:spPr>
        <p:txBody>
          <a:bodyPr/>
          <a:lstStyle/>
          <a:p>
            <a:pPr eaLnBrk="1" hangingPunct="1">
              <a:lnSpc>
                <a:spcPct val="80000"/>
              </a:lnSpc>
            </a:pPr>
            <a:r>
              <a:rPr lang="en-US" sz="2800" smtClean="0"/>
              <a:t>Policy Choices are numerous, if there is political will and priority given to health care:</a:t>
            </a:r>
          </a:p>
          <a:p>
            <a:pPr lvl="1" eaLnBrk="1" hangingPunct="1">
              <a:lnSpc>
                <a:spcPct val="80000"/>
              </a:lnSpc>
            </a:pPr>
            <a:r>
              <a:rPr lang="en-US" sz="2400" smtClean="0"/>
              <a:t>Individual Mandate </a:t>
            </a:r>
          </a:p>
          <a:p>
            <a:pPr lvl="1" eaLnBrk="1" hangingPunct="1">
              <a:lnSpc>
                <a:spcPct val="80000"/>
              </a:lnSpc>
            </a:pPr>
            <a:r>
              <a:rPr lang="en-US" sz="2400" smtClean="0"/>
              <a:t>Employer Mandate </a:t>
            </a:r>
          </a:p>
          <a:p>
            <a:pPr lvl="1" eaLnBrk="1" hangingPunct="1">
              <a:lnSpc>
                <a:spcPct val="80000"/>
              </a:lnSpc>
            </a:pPr>
            <a:r>
              <a:rPr lang="en-US" sz="2400" smtClean="0"/>
              <a:t>Pay-or-Play Provision</a:t>
            </a:r>
          </a:p>
          <a:p>
            <a:pPr lvl="1" eaLnBrk="1" hangingPunct="1">
              <a:lnSpc>
                <a:spcPct val="80000"/>
              </a:lnSpc>
            </a:pPr>
            <a:r>
              <a:rPr lang="en-US" sz="2400" smtClean="0"/>
              <a:t>Tax Credits for Health Insurance</a:t>
            </a:r>
          </a:p>
          <a:p>
            <a:pPr lvl="1" eaLnBrk="1" hangingPunct="1">
              <a:lnSpc>
                <a:spcPct val="80000"/>
              </a:lnSpc>
            </a:pPr>
            <a:r>
              <a:rPr lang="en-US" sz="2400" smtClean="0"/>
              <a:t>Expansion of Safety Net Providers</a:t>
            </a:r>
          </a:p>
          <a:p>
            <a:pPr lvl="1" eaLnBrk="1" hangingPunct="1">
              <a:lnSpc>
                <a:spcPct val="80000"/>
              </a:lnSpc>
            </a:pPr>
            <a:r>
              <a:rPr lang="en-US" sz="2400" smtClean="0"/>
              <a:t>Health IT (EMR) and Comparative Effectiveness</a:t>
            </a:r>
          </a:p>
          <a:p>
            <a:pPr lvl="2" eaLnBrk="1" hangingPunct="1">
              <a:lnSpc>
                <a:spcPct val="80000"/>
              </a:lnSpc>
            </a:pPr>
            <a:r>
              <a:rPr lang="en-US" sz="2000" smtClean="0"/>
              <a:t>Designed to create efficiencies and save money on services, avoid duplication</a:t>
            </a:r>
          </a:p>
          <a:p>
            <a:pPr lvl="1" eaLnBrk="1" hangingPunct="1">
              <a:lnSpc>
                <a:spcPct val="80000"/>
              </a:lnSpc>
            </a:pPr>
            <a:r>
              <a:rPr lang="en-US" sz="2400" smtClean="0"/>
              <a:t>Introduction of Public Health Insurance Plans</a:t>
            </a:r>
          </a:p>
          <a:p>
            <a:pPr lvl="2" eaLnBrk="1" hangingPunct="1">
              <a:lnSpc>
                <a:spcPct val="80000"/>
              </a:lnSpc>
            </a:pPr>
            <a:r>
              <a:rPr lang="en-US" sz="2000" smtClean="0"/>
              <a:t>Benchmark Plan</a:t>
            </a:r>
          </a:p>
          <a:p>
            <a:pPr lvl="2" eaLnBrk="1" hangingPunct="1">
              <a:lnSpc>
                <a:spcPct val="80000"/>
              </a:lnSpc>
            </a:pPr>
            <a:r>
              <a:rPr lang="en-US" sz="2000" smtClean="0"/>
              <a:t>Based on community rating, risk adjustment/reinsurance</a:t>
            </a:r>
          </a:p>
          <a:p>
            <a:pPr lvl="2" eaLnBrk="1" hangingPunct="1">
              <a:lnSpc>
                <a:spcPct val="80000"/>
              </a:lnSpc>
            </a:pPr>
            <a:r>
              <a:rPr lang="en-US" sz="2000" smtClean="0"/>
              <a:t>Will insure those who cannot get other coverage</a:t>
            </a:r>
          </a:p>
          <a:p>
            <a:pPr lvl="3" eaLnBrk="1" hangingPunct="1">
              <a:lnSpc>
                <a:spcPct val="80000"/>
              </a:lnSpc>
            </a:pPr>
            <a:r>
              <a:rPr lang="en-US" sz="1800" smtClean="0"/>
              <a:t>Pre-Existing Conditions</a:t>
            </a:r>
          </a:p>
        </p:txBody>
      </p:sp>
    </p:spTree>
    <p:extLst>
      <p:ext uri="{BB962C8B-B14F-4D97-AF65-F5344CB8AC3E}">
        <p14:creationId xmlns:p14="http://schemas.microsoft.com/office/powerpoint/2010/main" val="2254256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0"/>
            <a:ext cx="8229600" cy="914400"/>
          </a:xfrm>
        </p:spPr>
        <p:txBody>
          <a:bodyPr/>
          <a:lstStyle/>
          <a:p>
            <a:pPr eaLnBrk="1" hangingPunct="1">
              <a:defRPr/>
            </a:pPr>
            <a:r>
              <a:rPr lang="en-US" smtClean="0">
                <a:effectLst>
                  <a:outerShdw blurRad="38100" dist="38100" dir="2700000" algn="tl">
                    <a:srgbClr val="C0C0C0"/>
                  </a:outerShdw>
                </a:effectLst>
              </a:rPr>
              <a:t>Where is Reform Occurring?</a:t>
            </a:r>
          </a:p>
        </p:txBody>
      </p:sp>
      <p:sp>
        <p:nvSpPr>
          <p:cNvPr id="41987" name="Rectangle 3"/>
          <p:cNvSpPr>
            <a:spLocks noGrp="1" noChangeArrowheads="1"/>
          </p:cNvSpPr>
          <p:nvPr>
            <p:ph type="body" idx="4294967295"/>
          </p:nvPr>
        </p:nvSpPr>
        <p:spPr>
          <a:xfrm>
            <a:off x="457200" y="1066800"/>
            <a:ext cx="8229600" cy="5410200"/>
          </a:xfrm>
          <a:prstGeom prst="rect">
            <a:avLst/>
          </a:prstGeom>
        </p:spPr>
        <p:txBody>
          <a:bodyPr/>
          <a:lstStyle/>
          <a:p>
            <a:pPr eaLnBrk="1" hangingPunct="1"/>
            <a:r>
              <a:rPr lang="en-US" sz="2400" dirty="0" smtClean="0"/>
              <a:t>Since Clinton’s failed attempt at universal health care in 1994, most efforts have been at the state-level</a:t>
            </a:r>
          </a:p>
          <a:p>
            <a:pPr lvl="1" eaLnBrk="1" hangingPunct="1"/>
            <a:r>
              <a:rPr lang="en-US" sz="2000" dirty="0" smtClean="0"/>
              <a:t>Massachusetts’ recently passed a universal health care reform</a:t>
            </a:r>
          </a:p>
          <a:p>
            <a:pPr lvl="2" eaLnBrk="1" hangingPunct="1"/>
            <a:r>
              <a:rPr lang="en-US" sz="2000" dirty="0" smtClean="0"/>
              <a:t>Individual Mandate – requires all residents to have insurance coverage, while providing subsidies to those who cannot afford to buy on the private market</a:t>
            </a:r>
          </a:p>
          <a:p>
            <a:pPr lvl="2" eaLnBrk="1" hangingPunct="1"/>
            <a:r>
              <a:rPr lang="en-US" sz="2000" dirty="0" smtClean="0"/>
              <a:t>Health Insurance Connector</a:t>
            </a:r>
          </a:p>
          <a:p>
            <a:pPr lvl="2" eaLnBrk="1" hangingPunct="1"/>
            <a:r>
              <a:rPr lang="en-US" sz="2000" dirty="0" smtClean="0"/>
              <a:t>Expansion of state Medicaid and SCHIP eligibility plans</a:t>
            </a:r>
          </a:p>
          <a:p>
            <a:pPr eaLnBrk="1" hangingPunct="1"/>
            <a:r>
              <a:rPr lang="en-US" sz="2400" dirty="0" smtClean="0"/>
              <a:t>Other states have tried and failed</a:t>
            </a:r>
          </a:p>
          <a:p>
            <a:pPr lvl="1" eaLnBrk="1" hangingPunct="1"/>
            <a:r>
              <a:rPr lang="en-US" sz="2000" dirty="0" smtClean="0"/>
              <a:t>California was close to a compromise to allow for an individual mandate, similar to Massachusetts</a:t>
            </a:r>
          </a:p>
          <a:p>
            <a:pPr lvl="1" eaLnBrk="1" hangingPunct="1"/>
            <a:r>
              <a:rPr lang="en-US" sz="2000" dirty="0" smtClean="0"/>
              <a:t>Budget problems derailed the reform effort</a:t>
            </a:r>
          </a:p>
          <a:p>
            <a:pPr lvl="1" eaLnBrk="1" hangingPunct="1"/>
            <a:r>
              <a:rPr lang="en-US" sz="2000" dirty="0" smtClean="0"/>
              <a:t>Hawaii was able to enact an employer mandate in 1974</a:t>
            </a:r>
          </a:p>
          <a:p>
            <a:pPr lvl="1" eaLnBrk="1" hangingPunct="1"/>
            <a:r>
              <a:rPr lang="en-US" sz="2000" dirty="0" smtClean="0"/>
              <a:t>States are considered “laboratories of democracy”</a:t>
            </a:r>
          </a:p>
        </p:txBody>
      </p:sp>
    </p:spTree>
    <p:extLst>
      <p:ext uri="{BB962C8B-B14F-4D97-AF65-F5344CB8AC3E}">
        <p14:creationId xmlns:p14="http://schemas.microsoft.com/office/powerpoint/2010/main" val="3639025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228600" y="274638"/>
            <a:ext cx="8686800" cy="1143000"/>
          </a:xfrm>
        </p:spPr>
        <p:txBody>
          <a:bodyPr/>
          <a:lstStyle/>
          <a:p>
            <a:pPr eaLnBrk="1" hangingPunct="1">
              <a:defRPr/>
            </a:pPr>
            <a:r>
              <a:rPr lang="en-US" smtClean="0">
                <a:effectLst>
                  <a:outerShdw blurRad="38100" dist="38100" dir="2700000" algn="tl">
                    <a:srgbClr val="C0C0C0"/>
                  </a:outerShdw>
                </a:effectLst>
              </a:rPr>
              <a:t>Problems with State-Level Reform</a:t>
            </a:r>
          </a:p>
        </p:txBody>
      </p:sp>
      <p:sp>
        <p:nvSpPr>
          <p:cNvPr id="43011" name="Rectangle 3"/>
          <p:cNvSpPr>
            <a:spLocks noGrp="1" noChangeArrowheads="1"/>
          </p:cNvSpPr>
          <p:nvPr>
            <p:ph type="body" idx="4294967295"/>
          </p:nvPr>
        </p:nvSpPr>
        <p:spPr>
          <a:xfrm>
            <a:off x="457200" y="1447800"/>
            <a:ext cx="8229600" cy="5029200"/>
          </a:xfrm>
          <a:prstGeom prst="rect">
            <a:avLst/>
          </a:prstGeom>
        </p:spPr>
        <p:txBody>
          <a:bodyPr/>
          <a:lstStyle/>
          <a:p>
            <a:pPr eaLnBrk="1" hangingPunct="1">
              <a:lnSpc>
                <a:spcPct val="90000"/>
              </a:lnSpc>
            </a:pPr>
            <a:r>
              <a:rPr lang="en-US" sz="2800" smtClean="0"/>
              <a:t>Complications due to:</a:t>
            </a:r>
          </a:p>
          <a:p>
            <a:pPr lvl="1" eaLnBrk="1" hangingPunct="1">
              <a:lnSpc>
                <a:spcPct val="90000"/>
              </a:lnSpc>
            </a:pPr>
            <a:r>
              <a:rPr lang="en-US" sz="2400" smtClean="0"/>
              <a:t>State Budgets</a:t>
            </a:r>
          </a:p>
          <a:p>
            <a:pPr lvl="2" eaLnBrk="1" hangingPunct="1">
              <a:lnSpc>
                <a:spcPct val="90000"/>
              </a:lnSpc>
            </a:pPr>
            <a:r>
              <a:rPr lang="en-US" sz="2000" smtClean="0"/>
              <a:t>Current economic situation can derail efforts</a:t>
            </a:r>
          </a:p>
          <a:p>
            <a:pPr lvl="1" eaLnBrk="1" hangingPunct="1">
              <a:lnSpc>
                <a:spcPct val="90000"/>
              </a:lnSpc>
            </a:pPr>
            <a:r>
              <a:rPr lang="en-US" sz="2400" smtClean="0"/>
              <a:t>ERISA</a:t>
            </a:r>
          </a:p>
          <a:p>
            <a:pPr lvl="2" eaLnBrk="1" hangingPunct="1">
              <a:lnSpc>
                <a:spcPct val="90000"/>
              </a:lnSpc>
            </a:pPr>
            <a:r>
              <a:rPr lang="en-US" sz="2000" smtClean="0"/>
              <a:t>Employee Retirement and Income Security Act</a:t>
            </a:r>
          </a:p>
          <a:p>
            <a:pPr lvl="2" eaLnBrk="1" hangingPunct="1">
              <a:lnSpc>
                <a:spcPct val="90000"/>
              </a:lnSpc>
            </a:pPr>
            <a:r>
              <a:rPr lang="en-US" sz="2000" smtClean="0"/>
              <a:t>Federal Law that preempts state laws mandating employer provision of specific benefits</a:t>
            </a:r>
          </a:p>
          <a:p>
            <a:pPr lvl="1" eaLnBrk="1" hangingPunct="1">
              <a:lnSpc>
                <a:spcPct val="90000"/>
              </a:lnSpc>
            </a:pPr>
            <a:r>
              <a:rPr lang="en-US" sz="2400" smtClean="0"/>
              <a:t>Centers for Medicare and Medicaid Services (CMS)</a:t>
            </a:r>
          </a:p>
          <a:p>
            <a:pPr lvl="2" eaLnBrk="1" hangingPunct="1">
              <a:lnSpc>
                <a:spcPct val="90000"/>
              </a:lnSpc>
            </a:pPr>
            <a:r>
              <a:rPr lang="en-US" sz="2000" smtClean="0"/>
              <a:t>Changes to Medicaid or SCHIP state plan require approval of waiver or change in federal regulations</a:t>
            </a:r>
          </a:p>
          <a:p>
            <a:pPr lvl="2" eaLnBrk="1" hangingPunct="1">
              <a:lnSpc>
                <a:spcPct val="90000"/>
              </a:lnSpc>
            </a:pPr>
            <a:r>
              <a:rPr lang="en-US" sz="2000" smtClean="0"/>
              <a:t>G.W. Bush was not supportive of changes in eligibility requirements</a:t>
            </a:r>
          </a:p>
          <a:p>
            <a:pPr lvl="2" eaLnBrk="1" hangingPunct="1">
              <a:lnSpc>
                <a:spcPct val="90000"/>
              </a:lnSpc>
            </a:pPr>
            <a:r>
              <a:rPr lang="en-US" sz="2000" smtClean="0"/>
              <a:t>Obama administration is supportive and actively pursuing expansions</a:t>
            </a:r>
          </a:p>
        </p:txBody>
      </p:sp>
    </p:spTree>
    <p:extLst>
      <p:ext uri="{BB962C8B-B14F-4D97-AF65-F5344CB8AC3E}">
        <p14:creationId xmlns:p14="http://schemas.microsoft.com/office/powerpoint/2010/main" val="3403956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0"/>
            <a:ext cx="8229600" cy="914400"/>
          </a:xfrm>
        </p:spPr>
        <p:txBody>
          <a:bodyPr/>
          <a:lstStyle/>
          <a:p>
            <a:pPr eaLnBrk="1" hangingPunct="1">
              <a:defRPr/>
            </a:pPr>
            <a:r>
              <a:rPr lang="en-US" smtClean="0">
                <a:effectLst>
                  <a:outerShdw blurRad="38100" dist="38100" dir="2700000" algn="tl">
                    <a:srgbClr val="C0C0C0"/>
                  </a:outerShdw>
                </a:effectLst>
              </a:rPr>
              <a:t>Obstacles to Reform</a:t>
            </a:r>
          </a:p>
        </p:txBody>
      </p:sp>
      <p:sp>
        <p:nvSpPr>
          <p:cNvPr id="44035" name="Rectangle 3"/>
          <p:cNvSpPr>
            <a:spLocks noGrp="1" noChangeArrowheads="1"/>
          </p:cNvSpPr>
          <p:nvPr>
            <p:ph type="body" idx="4294967295"/>
          </p:nvPr>
        </p:nvSpPr>
        <p:spPr>
          <a:xfrm>
            <a:off x="457200" y="1066800"/>
            <a:ext cx="8229600" cy="5486400"/>
          </a:xfrm>
          <a:prstGeom prst="rect">
            <a:avLst/>
          </a:prstGeom>
        </p:spPr>
        <p:txBody>
          <a:bodyPr/>
          <a:lstStyle/>
          <a:p>
            <a:pPr eaLnBrk="1" hangingPunct="1">
              <a:lnSpc>
                <a:spcPct val="80000"/>
              </a:lnSpc>
            </a:pPr>
            <a:r>
              <a:rPr lang="en-US" sz="2400" smtClean="0"/>
              <a:t>Frequently, universal reform efforts have been led by elites</a:t>
            </a:r>
          </a:p>
          <a:p>
            <a:pPr lvl="1" eaLnBrk="1" hangingPunct="1">
              <a:lnSpc>
                <a:spcPct val="80000"/>
              </a:lnSpc>
            </a:pPr>
            <a:r>
              <a:rPr lang="en-US" sz="2000" smtClean="0"/>
              <a:t>Clinton’s health care plan was written in a “vacuum”, rather than seeking consensus from political figures</a:t>
            </a:r>
          </a:p>
          <a:p>
            <a:pPr lvl="2" eaLnBrk="1" hangingPunct="1">
              <a:lnSpc>
                <a:spcPct val="80000"/>
              </a:lnSpc>
            </a:pPr>
            <a:r>
              <a:rPr lang="en-US" sz="1800" smtClean="0"/>
              <a:t>Even proponents of universal health care opposed Clinton’s plan</a:t>
            </a:r>
          </a:p>
          <a:p>
            <a:pPr eaLnBrk="1" hangingPunct="1">
              <a:lnSpc>
                <a:spcPct val="80000"/>
              </a:lnSpc>
            </a:pPr>
            <a:r>
              <a:rPr lang="en-US" sz="2400" smtClean="0"/>
              <a:t>Interest groups, especially business, are powerful</a:t>
            </a:r>
          </a:p>
          <a:p>
            <a:pPr lvl="2" eaLnBrk="1" hangingPunct="1">
              <a:lnSpc>
                <a:spcPct val="80000"/>
              </a:lnSpc>
            </a:pPr>
            <a:r>
              <a:rPr lang="en-US" sz="2000" smtClean="0"/>
              <a:t>Campaign financing is loosely regulated</a:t>
            </a:r>
          </a:p>
          <a:p>
            <a:pPr lvl="2" eaLnBrk="1" hangingPunct="1">
              <a:lnSpc>
                <a:spcPct val="80000"/>
              </a:lnSpc>
            </a:pPr>
            <a:r>
              <a:rPr lang="en-US" sz="2000" smtClean="0"/>
              <a:t>Political Parties are weak and de-centralized</a:t>
            </a:r>
          </a:p>
          <a:p>
            <a:pPr lvl="2" eaLnBrk="1" hangingPunct="1">
              <a:lnSpc>
                <a:spcPct val="80000"/>
              </a:lnSpc>
            </a:pPr>
            <a:r>
              <a:rPr lang="en-US" sz="2000" smtClean="0"/>
              <a:t>Pharmaceutical companies, the American Medical Association, and other special interest groups have interest in maintaining status quo </a:t>
            </a:r>
            <a:r>
              <a:rPr lang="en-US" sz="2000" smtClean="0">
                <a:sym typeface="Wingdings" pitchFamily="2" charset="2"/>
              </a:rPr>
              <a:t> Health Care = $$$$</a:t>
            </a:r>
            <a:endParaRPr lang="en-US" sz="1600" smtClean="0"/>
          </a:p>
          <a:p>
            <a:pPr eaLnBrk="1" hangingPunct="1">
              <a:lnSpc>
                <a:spcPct val="80000"/>
              </a:lnSpc>
            </a:pPr>
            <a:r>
              <a:rPr lang="en-US" sz="2400" smtClean="0"/>
              <a:t>Major Stakeholders and Politicians cannot agree on the best solution</a:t>
            </a:r>
          </a:p>
          <a:p>
            <a:pPr lvl="1" eaLnBrk="1" hangingPunct="1">
              <a:lnSpc>
                <a:spcPct val="80000"/>
              </a:lnSpc>
            </a:pPr>
            <a:r>
              <a:rPr lang="en-US" sz="2000" smtClean="0"/>
              <a:t>Universal coverage can have many different forms</a:t>
            </a:r>
          </a:p>
          <a:p>
            <a:pPr lvl="1" eaLnBrk="1" hangingPunct="1">
              <a:lnSpc>
                <a:spcPct val="80000"/>
              </a:lnSpc>
            </a:pPr>
            <a:r>
              <a:rPr lang="en-US" sz="2000" smtClean="0"/>
              <a:t>Grassroots mobilization could turn the tide</a:t>
            </a:r>
          </a:p>
          <a:p>
            <a:pPr lvl="2" eaLnBrk="1" hangingPunct="1">
              <a:lnSpc>
                <a:spcPct val="80000"/>
              </a:lnSpc>
            </a:pPr>
            <a:r>
              <a:rPr lang="en-US" sz="1800" smtClean="0"/>
              <a:t>This economic downturn, with its rising unemployment, could create class of uninsured and underserved that is vocal, motivated, and in serious need of reform</a:t>
            </a:r>
          </a:p>
        </p:txBody>
      </p:sp>
    </p:spTree>
    <p:extLst>
      <p:ext uri="{BB962C8B-B14F-4D97-AF65-F5344CB8AC3E}">
        <p14:creationId xmlns:p14="http://schemas.microsoft.com/office/powerpoint/2010/main" val="815529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normAutofit fontScale="90000"/>
          </a:bodyPr>
          <a:lstStyle/>
          <a:p>
            <a:pPr eaLnBrk="1" hangingPunct="1">
              <a:defRPr/>
            </a:pPr>
            <a:r>
              <a:rPr lang="en-US" sz="4000" smtClean="0">
                <a:effectLst>
                  <a:outerShdw blurRad="38100" dist="38100" dir="2700000" algn="tl">
                    <a:srgbClr val="C0C0C0"/>
                  </a:outerShdw>
                </a:effectLst>
              </a:rPr>
              <a:t>Reform Occurs When and Where Problem, Policy, and Politics Meet</a:t>
            </a:r>
          </a:p>
        </p:txBody>
      </p:sp>
      <p:sp>
        <p:nvSpPr>
          <p:cNvPr id="7171" name="Rectangle 3"/>
          <p:cNvSpPr>
            <a:spLocks noGrp="1" noChangeArrowheads="1"/>
          </p:cNvSpPr>
          <p:nvPr>
            <p:ph type="body" idx="4294967295"/>
          </p:nvPr>
        </p:nvSpPr>
        <p:spPr>
          <a:xfrm>
            <a:off x="457200" y="1752600"/>
            <a:ext cx="8229600" cy="609600"/>
          </a:xfrm>
          <a:prstGeom prst="rect">
            <a:avLst/>
          </a:prstGeom>
        </p:spPr>
        <p:txBody>
          <a:bodyPr/>
          <a:lstStyle/>
          <a:p>
            <a:pPr eaLnBrk="1" hangingPunct="1"/>
            <a:r>
              <a:rPr lang="en-US" smtClean="0"/>
              <a:t>Kingdon’s Model of Agenda Setting says:</a:t>
            </a:r>
          </a:p>
        </p:txBody>
      </p:sp>
      <p:sp>
        <p:nvSpPr>
          <p:cNvPr id="7172" name="Text Box 4"/>
          <p:cNvSpPr txBox="1">
            <a:spLocks noChangeArrowheads="1"/>
          </p:cNvSpPr>
          <p:nvPr/>
        </p:nvSpPr>
        <p:spPr bwMode="auto">
          <a:xfrm>
            <a:off x="838200" y="3078163"/>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algn="ctr" eaLnBrk="1" hangingPunct="1"/>
            <a:r>
              <a:rPr lang="en-US" sz="2000" b="1"/>
              <a:t>Political Stream</a:t>
            </a:r>
          </a:p>
        </p:txBody>
      </p:sp>
      <p:sp>
        <p:nvSpPr>
          <p:cNvPr id="7173" name="Text Box 5"/>
          <p:cNvSpPr txBox="1">
            <a:spLocks noChangeArrowheads="1"/>
          </p:cNvSpPr>
          <p:nvPr/>
        </p:nvSpPr>
        <p:spPr bwMode="auto">
          <a:xfrm>
            <a:off x="7010400" y="3352800"/>
            <a:ext cx="137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algn="ctr" eaLnBrk="1" hangingPunct="1"/>
            <a:r>
              <a:rPr lang="en-US" sz="2000" b="1"/>
              <a:t>Policy Stream</a:t>
            </a:r>
          </a:p>
        </p:txBody>
      </p:sp>
      <p:sp>
        <p:nvSpPr>
          <p:cNvPr id="7174" name="Text Box 6"/>
          <p:cNvSpPr txBox="1">
            <a:spLocks noChangeArrowheads="1"/>
          </p:cNvSpPr>
          <p:nvPr/>
        </p:nvSpPr>
        <p:spPr bwMode="auto">
          <a:xfrm>
            <a:off x="3886200" y="2514600"/>
            <a:ext cx="137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algn="ctr" eaLnBrk="1" hangingPunct="1"/>
            <a:r>
              <a:rPr lang="en-US" sz="2000" b="1"/>
              <a:t>Problem Stream</a:t>
            </a:r>
          </a:p>
        </p:txBody>
      </p:sp>
      <p:sp>
        <p:nvSpPr>
          <p:cNvPr id="7175" name="Line 7"/>
          <p:cNvSpPr>
            <a:spLocks noChangeShapeType="1"/>
          </p:cNvSpPr>
          <p:nvPr/>
        </p:nvSpPr>
        <p:spPr bwMode="auto">
          <a:xfrm>
            <a:off x="1676400" y="3810000"/>
            <a:ext cx="2895600" cy="914400"/>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7176" name="Line 8"/>
          <p:cNvSpPr>
            <a:spLocks noChangeShapeType="1"/>
          </p:cNvSpPr>
          <p:nvPr/>
        </p:nvSpPr>
        <p:spPr bwMode="auto">
          <a:xfrm flipH="1">
            <a:off x="4572000" y="3200400"/>
            <a:ext cx="152400" cy="1447800"/>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7177" name="Line 9"/>
          <p:cNvSpPr>
            <a:spLocks noChangeShapeType="1"/>
          </p:cNvSpPr>
          <p:nvPr/>
        </p:nvSpPr>
        <p:spPr bwMode="auto">
          <a:xfrm flipH="1">
            <a:off x="4572000" y="3810000"/>
            <a:ext cx="2590800" cy="914400"/>
          </a:xfrm>
          <a:prstGeom prst="line">
            <a:avLst/>
          </a:prstGeom>
          <a:noFill/>
          <a:ln w="22225">
            <a:solidFill>
              <a:schemeClr val="tx1"/>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7178" name="Line 10"/>
          <p:cNvSpPr>
            <a:spLocks noChangeShapeType="1"/>
          </p:cNvSpPr>
          <p:nvPr/>
        </p:nvSpPr>
        <p:spPr bwMode="auto">
          <a:xfrm>
            <a:off x="4572000" y="4800600"/>
            <a:ext cx="0" cy="914400"/>
          </a:xfrm>
          <a:prstGeom prst="line">
            <a:avLst/>
          </a:prstGeom>
          <a:noFill/>
          <a:ln w="76200" cmpd="tri">
            <a:solidFill>
              <a:schemeClr val="tx1"/>
            </a:solidFill>
            <a:prstDash val="lgDash"/>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7179" name="Text Box 11"/>
          <p:cNvSpPr txBox="1">
            <a:spLocks noChangeArrowheads="1"/>
          </p:cNvSpPr>
          <p:nvPr/>
        </p:nvSpPr>
        <p:spPr bwMode="auto">
          <a:xfrm>
            <a:off x="3429000" y="5105400"/>
            <a:ext cx="2286000" cy="1552575"/>
          </a:xfrm>
          <a:prstGeom prst="rect">
            <a:avLst/>
          </a:prstGeom>
          <a:noFill/>
          <a:ln w="158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endParaRPr lang="en-US"/>
          </a:p>
          <a:p>
            <a:pPr eaLnBrk="1" hangingPunct="1"/>
            <a:endParaRPr lang="en-US"/>
          </a:p>
          <a:p>
            <a:pPr algn="ctr" eaLnBrk="1" hangingPunct="1"/>
            <a:r>
              <a:rPr lang="en-US" sz="2400" b="1"/>
              <a:t>Window of Opportunity</a:t>
            </a:r>
          </a:p>
        </p:txBody>
      </p:sp>
      <p:sp>
        <p:nvSpPr>
          <p:cNvPr id="7180" name="Text Box 12"/>
          <p:cNvSpPr txBox="1">
            <a:spLocks noChangeArrowheads="1"/>
          </p:cNvSpPr>
          <p:nvPr/>
        </p:nvSpPr>
        <p:spPr bwMode="auto">
          <a:xfrm>
            <a:off x="609600" y="4495800"/>
            <a:ext cx="1143000" cy="530225"/>
          </a:xfrm>
          <a:prstGeom prst="rect">
            <a:avLst/>
          </a:prstGeom>
          <a:noFill/>
          <a:ln w="12700" cap="rnd"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r>
              <a:rPr lang="en-US">
                <a:solidFill>
                  <a:schemeClr val="accent2"/>
                </a:solidFill>
              </a:rPr>
              <a:t>Grassroots mobilization</a:t>
            </a:r>
          </a:p>
        </p:txBody>
      </p:sp>
      <p:sp>
        <p:nvSpPr>
          <p:cNvPr id="7181" name="Line 13"/>
          <p:cNvSpPr>
            <a:spLocks noChangeShapeType="1"/>
          </p:cNvSpPr>
          <p:nvPr/>
        </p:nvSpPr>
        <p:spPr bwMode="auto">
          <a:xfrm flipV="1">
            <a:off x="1752600" y="4191000"/>
            <a:ext cx="685800" cy="533400"/>
          </a:xfrm>
          <a:prstGeom prst="line">
            <a:avLst/>
          </a:prstGeom>
          <a:noFill/>
          <a:ln w="12700" cap="rnd">
            <a:solidFill>
              <a:srgbClr val="0000FF"/>
            </a:solidFill>
            <a:prstDash val="sysDot"/>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7182" name="Text Box 14"/>
          <p:cNvSpPr txBox="1">
            <a:spLocks noChangeArrowheads="1"/>
          </p:cNvSpPr>
          <p:nvPr/>
        </p:nvSpPr>
        <p:spPr bwMode="auto">
          <a:xfrm>
            <a:off x="5410200" y="2743200"/>
            <a:ext cx="2057400" cy="530225"/>
          </a:xfrm>
          <a:prstGeom prst="rect">
            <a:avLst/>
          </a:prstGeom>
          <a:noFill/>
          <a:ln w="12700" cap="rnd" algn="ctr">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eaLnBrk="1" hangingPunct="1">
              <a:spcBef>
                <a:spcPct val="0"/>
              </a:spcBef>
            </a:pPr>
            <a:r>
              <a:rPr lang="en-US">
                <a:solidFill>
                  <a:schemeClr val="accent2"/>
                </a:solidFill>
              </a:rPr>
              <a:t>Cost Crisis, Economy,</a:t>
            </a:r>
          </a:p>
          <a:p>
            <a:pPr eaLnBrk="1" hangingPunct="1">
              <a:spcBef>
                <a:spcPct val="0"/>
              </a:spcBef>
            </a:pPr>
            <a:r>
              <a:rPr lang="en-US">
                <a:solidFill>
                  <a:schemeClr val="accent2"/>
                </a:solidFill>
              </a:rPr>
              <a:t>Rising Unemployment</a:t>
            </a:r>
          </a:p>
        </p:txBody>
      </p:sp>
      <p:sp>
        <p:nvSpPr>
          <p:cNvPr id="7183" name="Line 15"/>
          <p:cNvSpPr>
            <a:spLocks noChangeShapeType="1"/>
          </p:cNvSpPr>
          <p:nvPr/>
        </p:nvSpPr>
        <p:spPr bwMode="auto">
          <a:xfrm flipH="1">
            <a:off x="4800600" y="3276600"/>
            <a:ext cx="762000" cy="533400"/>
          </a:xfrm>
          <a:prstGeom prst="line">
            <a:avLst/>
          </a:prstGeom>
          <a:noFill/>
          <a:ln w="12700" cap="rnd">
            <a:solidFill>
              <a:srgbClr val="0000FF"/>
            </a:solidFill>
            <a:prstDash val="sysDot"/>
            <a:round/>
            <a:headEn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3599949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0" y="381000"/>
            <a:ext cx="9144000" cy="914400"/>
          </a:xfrm>
        </p:spPr>
        <p:txBody>
          <a:bodyPr>
            <a:normAutofit fontScale="90000"/>
          </a:bodyPr>
          <a:lstStyle/>
          <a:p>
            <a:pPr algn="ctr" eaLnBrk="1" hangingPunct="1">
              <a:defRPr/>
            </a:pPr>
            <a:r>
              <a:rPr lang="en-US" sz="2800" b="1" dirty="0" smtClean="0">
                <a:effectLst>
                  <a:outerShdw blurRad="38100" dist="38100" dir="2700000" algn="tl">
                    <a:srgbClr val="C0C0C0"/>
                  </a:outerShdw>
                </a:effectLst>
              </a:rPr>
              <a:t>Patient Protection and Affordable Health Care Act</a:t>
            </a:r>
            <a:br>
              <a:rPr lang="en-US" sz="2800" b="1" dirty="0" smtClean="0">
                <a:effectLst>
                  <a:outerShdw blurRad="38100" dist="38100" dir="2700000" algn="tl">
                    <a:srgbClr val="C0C0C0"/>
                  </a:outerShdw>
                </a:effectLst>
              </a:rPr>
            </a:br>
            <a:r>
              <a:rPr lang="en-US" sz="2800" b="1" dirty="0" smtClean="0">
                <a:effectLst>
                  <a:outerShdw blurRad="38100" dist="38100" dir="2700000" algn="tl">
                    <a:srgbClr val="C0C0C0"/>
                  </a:outerShdw>
                </a:effectLst>
              </a:rPr>
              <a:t>signed into Law by President Obama on March 23, 2010</a:t>
            </a:r>
          </a:p>
        </p:txBody>
      </p:sp>
      <p:sp>
        <p:nvSpPr>
          <p:cNvPr id="46083" name="Rectangle 3"/>
          <p:cNvSpPr>
            <a:spLocks noGrp="1" noChangeArrowheads="1"/>
          </p:cNvSpPr>
          <p:nvPr>
            <p:ph type="body" idx="4294967295"/>
          </p:nvPr>
        </p:nvSpPr>
        <p:spPr>
          <a:xfrm>
            <a:off x="457200" y="1295400"/>
            <a:ext cx="8229600" cy="5562600"/>
          </a:xfrm>
          <a:prstGeom prst="rect">
            <a:avLst/>
          </a:prstGeom>
        </p:spPr>
        <p:txBody>
          <a:bodyPr/>
          <a:lstStyle/>
          <a:p>
            <a:pPr eaLnBrk="1" hangingPunct="1">
              <a:lnSpc>
                <a:spcPct val="80000"/>
              </a:lnSpc>
            </a:pPr>
            <a:r>
              <a:rPr lang="en-US" sz="2000" dirty="0" smtClean="0"/>
              <a:t>Employer Mandate – Large employers would be required to pay portion of payroll tax into fund (Pay-or-Play) – 5% or more</a:t>
            </a:r>
          </a:p>
          <a:p>
            <a:pPr lvl="1" eaLnBrk="1" hangingPunct="1">
              <a:lnSpc>
                <a:spcPct val="80000"/>
              </a:lnSpc>
            </a:pPr>
            <a:r>
              <a:rPr lang="en-US" sz="1800" dirty="0" smtClean="0"/>
              <a:t>Lower costs for businesses by covering a portion of the catastrophic health costs they pay in return for lower premiums for employees. </a:t>
            </a:r>
          </a:p>
          <a:p>
            <a:pPr eaLnBrk="1" hangingPunct="1">
              <a:lnSpc>
                <a:spcPct val="80000"/>
              </a:lnSpc>
            </a:pPr>
            <a:r>
              <a:rPr lang="en-US" sz="2000" dirty="0" smtClean="0"/>
              <a:t>Require insurance companies to cover pre-existing conditions so all Americans regardless of their health status or history can get comprehensive benefits at fair and stable premiums. </a:t>
            </a:r>
          </a:p>
          <a:p>
            <a:pPr eaLnBrk="1" hangingPunct="1">
              <a:lnSpc>
                <a:spcPct val="80000"/>
              </a:lnSpc>
            </a:pPr>
            <a:r>
              <a:rPr lang="en-US" sz="2000" dirty="0" smtClean="0"/>
              <a:t>Create a new Small Business Health Tax Credit</a:t>
            </a:r>
          </a:p>
          <a:p>
            <a:pPr eaLnBrk="1" hangingPunct="1">
              <a:lnSpc>
                <a:spcPct val="80000"/>
              </a:lnSpc>
            </a:pPr>
            <a:r>
              <a:rPr lang="en-US" sz="2000" dirty="0" smtClean="0"/>
              <a:t>Establish a National Health Insurance Exchange to allow individuals and small businesses to buy affordable health coverage. </a:t>
            </a:r>
          </a:p>
          <a:p>
            <a:pPr eaLnBrk="1" hangingPunct="1">
              <a:lnSpc>
                <a:spcPct val="80000"/>
              </a:lnSpc>
            </a:pPr>
            <a:r>
              <a:rPr lang="en-US" sz="2000" dirty="0" smtClean="0"/>
              <a:t>Subsidy through personal tax credits based on income </a:t>
            </a:r>
          </a:p>
          <a:p>
            <a:pPr eaLnBrk="1" hangingPunct="1">
              <a:lnSpc>
                <a:spcPct val="80000"/>
              </a:lnSpc>
            </a:pPr>
            <a:r>
              <a:rPr lang="en-US" sz="2000" dirty="0" smtClean="0"/>
              <a:t>Additional steps to create efficiencies and reduce costs:</a:t>
            </a:r>
          </a:p>
          <a:p>
            <a:pPr lvl="1" eaLnBrk="1" hangingPunct="1">
              <a:lnSpc>
                <a:spcPct val="80000"/>
              </a:lnSpc>
            </a:pPr>
            <a:r>
              <a:rPr lang="en-US" sz="1800" dirty="0" smtClean="0"/>
              <a:t>Health Information Technology (HIT) investment</a:t>
            </a:r>
          </a:p>
          <a:p>
            <a:pPr lvl="1" eaLnBrk="1" hangingPunct="1">
              <a:lnSpc>
                <a:spcPct val="80000"/>
              </a:lnSpc>
            </a:pPr>
            <a:r>
              <a:rPr lang="en-US" sz="1800" dirty="0" smtClean="0"/>
              <a:t>Disease Management for chronic illness</a:t>
            </a:r>
          </a:p>
          <a:p>
            <a:pPr lvl="1" eaLnBrk="1" hangingPunct="1">
              <a:lnSpc>
                <a:spcPct val="80000"/>
              </a:lnSpc>
            </a:pPr>
            <a:r>
              <a:rPr lang="en-US" sz="1800" dirty="0" smtClean="0"/>
              <a:t>Limits on overhead; greater transparency</a:t>
            </a:r>
          </a:p>
          <a:p>
            <a:pPr lvl="1" eaLnBrk="1" hangingPunct="1">
              <a:lnSpc>
                <a:spcPct val="80000"/>
              </a:lnSpc>
            </a:pPr>
            <a:r>
              <a:rPr lang="en-US" sz="1800" dirty="0" smtClean="0"/>
              <a:t>Allow safe pharmaceuticals from other countries</a:t>
            </a:r>
          </a:p>
          <a:p>
            <a:pPr lvl="1" eaLnBrk="1" hangingPunct="1">
              <a:lnSpc>
                <a:spcPct val="80000"/>
              </a:lnSpc>
            </a:pPr>
            <a:r>
              <a:rPr lang="en-US" sz="1800" dirty="0" smtClean="0"/>
              <a:t>Prevent insurers from overcharging doctors for their malpractice insurance </a:t>
            </a:r>
          </a:p>
          <a:p>
            <a:pPr lvl="1" eaLnBrk="1" hangingPunct="1">
              <a:lnSpc>
                <a:spcPct val="80000"/>
              </a:lnSpc>
            </a:pPr>
            <a:r>
              <a:rPr lang="en-US" sz="1800" dirty="0" smtClean="0"/>
              <a:t>Reduce preventable medical errors. </a:t>
            </a:r>
          </a:p>
        </p:txBody>
      </p:sp>
    </p:spTree>
    <p:extLst>
      <p:ext uri="{BB962C8B-B14F-4D97-AF65-F5344CB8AC3E}">
        <p14:creationId xmlns:p14="http://schemas.microsoft.com/office/powerpoint/2010/main" val="4130130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Opponents of “</a:t>
            </a:r>
            <a:r>
              <a:rPr lang="en-US" dirty="0" err="1" smtClean="0"/>
              <a:t>Obamacare</a:t>
            </a:r>
            <a:r>
              <a:rPr lang="en-US" dirty="0" smtClean="0"/>
              <a:t>”</a:t>
            </a:r>
            <a:endParaRPr lang="en-US" dirty="0"/>
          </a:p>
        </p:txBody>
      </p:sp>
      <p:sp>
        <p:nvSpPr>
          <p:cNvPr id="3" name="Content Placeholder 2"/>
          <p:cNvSpPr>
            <a:spLocks noGrp="1"/>
          </p:cNvSpPr>
          <p:nvPr>
            <p:ph idx="4294967295"/>
          </p:nvPr>
        </p:nvSpPr>
        <p:spPr>
          <a:xfrm>
            <a:off x="457200" y="1600200"/>
            <a:ext cx="8686800" cy="4525963"/>
          </a:xfrm>
          <a:prstGeom prst="rect">
            <a:avLst/>
          </a:prstGeom>
        </p:spPr>
        <p:txBody>
          <a:bodyPr/>
          <a:lstStyle/>
          <a:p>
            <a:r>
              <a:rPr lang="en-US" sz="2800" dirty="0" smtClean="0"/>
              <a:t>Unconstitutional Individual Mandate</a:t>
            </a:r>
          </a:p>
          <a:p>
            <a:r>
              <a:rPr lang="en-US" sz="2800" dirty="0" smtClean="0"/>
              <a:t>New Tax Increases</a:t>
            </a:r>
          </a:p>
          <a:p>
            <a:r>
              <a:rPr lang="en-US" sz="2800" dirty="0" smtClean="0"/>
              <a:t>New Entitlement Expansion</a:t>
            </a:r>
          </a:p>
          <a:p>
            <a:r>
              <a:rPr lang="en-US" sz="2800" dirty="0" smtClean="0"/>
              <a:t>Unworkable and Costly Insurance Provisions</a:t>
            </a:r>
          </a:p>
          <a:p>
            <a:r>
              <a:rPr lang="en-US" sz="2800" dirty="0" smtClean="0"/>
              <a:t>Fails to Control Cost</a:t>
            </a:r>
          </a:p>
          <a:p>
            <a:r>
              <a:rPr lang="en-US" sz="2800" dirty="0" smtClean="0"/>
              <a:t>Law Concentrates enormous power in the US </a:t>
            </a:r>
            <a:r>
              <a:rPr lang="en-US" sz="2800" dirty="0" err="1" smtClean="0"/>
              <a:t>Dept</a:t>
            </a:r>
            <a:r>
              <a:rPr lang="en-US" sz="2800" dirty="0" smtClean="0"/>
              <a:t> Health &amp; Human Service</a:t>
            </a:r>
          </a:p>
          <a:p>
            <a:r>
              <a:rPr lang="en-US" sz="2800" dirty="0" smtClean="0"/>
              <a:t>Creates Giant Federal Network of Micromanagement of Health Plans</a:t>
            </a:r>
          </a:p>
          <a:p>
            <a:endParaRPr lang="en-US" sz="2800" dirty="0" smtClean="0"/>
          </a:p>
          <a:p>
            <a:endParaRPr lang="en-US" sz="2800" dirty="0"/>
          </a:p>
        </p:txBody>
      </p:sp>
    </p:spTree>
    <p:extLst>
      <p:ext uri="{BB962C8B-B14F-4D97-AF65-F5344CB8AC3E}">
        <p14:creationId xmlns:p14="http://schemas.microsoft.com/office/powerpoint/2010/main" val="3622577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Alternatives</a:t>
            </a:r>
            <a:endParaRPr lang="en-US" sz="4000" dirty="0"/>
          </a:p>
        </p:txBody>
      </p:sp>
      <p:sp>
        <p:nvSpPr>
          <p:cNvPr id="3" name="Content Placeholder 2"/>
          <p:cNvSpPr>
            <a:spLocks noGrp="1"/>
          </p:cNvSpPr>
          <p:nvPr>
            <p:ph idx="4294967295"/>
          </p:nvPr>
        </p:nvSpPr>
        <p:spPr>
          <a:xfrm>
            <a:off x="457200" y="1570037"/>
            <a:ext cx="8229600" cy="4983163"/>
          </a:xfrm>
          <a:prstGeom prst="rect">
            <a:avLst/>
          </a:prstGeom>
        </p:spPr>
        <p:txBody>
          <a:bodyPr/>
          <a:lstStyle/>
          <a:p>
            <a:r>
              <a:rPr lang="en-US" sz="2000" dirty="0" smtClean="0"/>
              <a:t>Provide individual tax relief to all persons purchasing private health insurance</a:t>
            </a:r>
          </a:p>
          <a:p>
            <a:r>
              <a:rPr lang="en-US" sz="2000" dirty="0" smtClean="0"/>
              <a:t>Eliminate barriers to individuals purchasing health insurance across state lines</a:t>
            </a:r>
          </a:p>
          <a:p>
            <a:r>
              <a:rPr lang="en-US" sz="2000" dirty="0" smtClean="0"/>
              <a:t>Allow employers to convert health care from a defined package to a defined contribution system</a:t>
            </a:r>
          </a:p>
          <a:p>
            <a:r>
              <a:rPr lang="en-US" sz="2000" dirty="0" smtClean="0"/>
              <a:t>Promote new group purchasing arrangements</a:t>
            </a:r>
          </a:p>
          <a:p>
            <a:r>
              <a:rPr lang="en-US" sz="2000" dirty="0" smtClean="0"/>
              <a:t>Improve consumer directed health options such as health savings accounts</a:t>
            </a:r>
          </a:p>
          <a:p>
            <a:r>
              <a:rPr lang="en-US" sz="2000" dirty="0" smtClean="0"/>
              <a:t>Extend rational preexisting condition protections</a:t>
            </a:r>
          </a:p>
          <a:p>
            <a:r>
              <a:rPr lang="en-US" sz="2000" dirty="0" smtClean="0"/>
              <a:t>Encourage the states to set up pools, like high risk pools</a:t>
            </a:r>
          </a:p>
          <a:p>
            <a:r>
              <a:rPr lang="en-US" sz="2000" dirty="0" smtClean="0"/>
              <a:t>Combat fraud and abuse of Medicare</a:t>
            </a:r>
            <a:endParaRPr lang="en-US" sz="2000" dirty="0"/>
          </a:p>
        </p:txBody>
      </p:sp>
    </p:spTree>
    <p:extLst>
      <p:ext uri="{BB962C8B-B14F-4D97-AF65-F5344CB8AC3E}">
        <p14:creationId xmlns:p14="http://schemas.microsoft.com/office/powerpoint/2010/main" val="2234875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a:t>
            </a:r>
            <a:endParaRPr lang="en-US" dirty="0"/>
          </a:p>
        </p:txBody>
      </p:sp>
      <p:sp>
        <p:nvSpPr>
          <p:cNvPr id="3" name="Content Placeholder 2"/>
          <p:cNvSpPr>
            <a:spLocks noGrp="1"/>
          </p:cNvSpPr>
          <p:nvPr>
            <p:ph sz="quarter" idx="13"/>
          </p:nvPr>
        </p:nvSpPr>
        <p:spPr>
          <a:xfrm>
            <a:off x="274320" y="1676400"/>
            <a:ext cx="8595360" cy="4559808"/>
          </a:xfrm>
        </p:spPr>
        <p:txBody>
          <a:bodyPr/>
          <a:lstStyle/>
          <a:p>
            <a:pPr>
              <a:lnSpc>
                <a:spcPct val="90000"/>
              </a:lnSpc>
            </a:pPr>
            <a:r>
              <a:rPr lang="en-US" sz="2400" dirty="0"/>
              <a:t>It appears that the window of opportunity may be open</a:t>
            </a:r>
          </a:p>
          <a:p>
            <a:pPr lvl="1">
              <a:lnSpc>
                <a:spcPct val="90000"/>
              </a:lnSpc>
            </a:pPr>
            <a:r>
              <a:rPr lang="en-US" dirty="0"/>
              <a:t>Economy is in crisis</a:t>
            </a:r>
          </a:p>
          <a:p>
            <a:pPr lvl="1">
              <a:lnSpc>
                <a:spcPct val="90000"/>
              </a:lnSpc>
            </a:pPr>
            <a:r>
              <a:rPr lang="en-US" dirty="0"/>
              <a:t>Unemployment and loss of insurance are big problems</a:t>
            </a:r>
          </a:p>
          <a:p>
            <a:pPr lvl="1">
              <a:lnSpc>
                <a:spcPct val="90000"/>
              </a:lnSpc>
            </a:pPr>
            <a:r>
              <a:rPr lang="en-US" i="1" u="sng" dirty="0"/>
              <a:t>Reformers need to take advantage of these opportunities</a:t>
            </a:r>
          </a:p>
          <a:p>
            <a:endParaRPr lang="en-US" dirty="0"/>
          </a:p>
        </p:txBody>
      </p:sp>
    </p:spTree>
    <p:extLst>
      <p:ext uri="{BB962C8B-B14F-4D97-AF65-F5344CB8AC3E}">
        <p14:creationId xmlns:p14="http://schemas.microsoft.com/office/powerpoint/2010/main" val="1829429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 laboratory employees, what can we improve on a daily basis?</a:t>
            </a:r>
            <a:endParaRPr lang="en-US" dirty="0"/>
          </a:p>
        </p:txBody>
      </p:sp>
    </p:spTree>
    <p:extLst>
      <p:ext uri="{BB962C8B-B14F-4D97-AF65-F5344CB8AC3E}">
        <p14:creationId xmlns:p14="http://schemas.microsoft.com/office/powerpoint/2010/main" val="41787787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Quality, Safety &amp; reliability in healthcare delivery!</a:t>
            </a:r>
            <a:endParaRPr lang="en-US" dirty="0"/>
          </a:p>
        </p:txBody>
      </p:sp>
    </p:spTree>
    <p:extLst>
      <p:ext uri="{BB962C8B-B14F-4D97-AF65-F5344CB8AC3E}">
        <p14:creationId xmlns:p14="http://schemas.microsoft.com/office/powerpoint/2010/main" val="1087179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Paradox of Plenty</a:t>
            </a:r>
            <a:endParaRPr lang="en-US" dirty="0"/>
          </a:p>
        </p:txBody>
      </p:sp>
      <p:sp>
        <p:nvSpPr>
          <p:cNvPr id="5" name="Content Placeholder 4"/>
          <p:cNvSpPr>
            <a:spLocks noGrp="1"/>
          </p:cNvSpPr>
          <p:nvPr>
            <p:ph sz="quarter" idx="13"/>
          </p:nvPr>
        </p:nvSpPr>
        <p:spPr>
          <a:xfrm>
            <a:off x="274320" y="1539240"/>
            <a:ext cx="8595360" cy="4937760"/>
          </a:xfrm>
        </p:spPr>
        <p:txBody>
          <a:bodyPr/>
          <a:lstStyle/>
          <a:p>
            <a:pPr lvl="1"/>
            <a:r>
              <a:rPr lang="en-US" dirty="0">
                <a:solidFill>
                  <a:schemeClr val="tx1"/>
                </a:solidFill>
              </a:rPr>
              <a:t>Most advanced healthcare system in the world</a:t>
            </a:r>
          </a:p>
          <a:p>
            <a:pPr lvl="1"/>
            <a:endParaRPr lang="en-US" dirty="0">
              <a:solidFill>
                <a:schemeClr val="tx1"/>
              </a:solidFill>
            </a:endParaRPr>
          </a:p>
          <a:p>
            <a:pPr lvl="1"/>
            <a:r>
              <a:rPr lang="en-US" dirty="0">
                <a:solidFill>
                  <a:schemeClr val="tx1"/>
                </a:solidFill>
              </a:rPr>
              <a:t>High Cost, Low Quality</a:t>
            </a:r>
          </a:p>
          <a:p>
            <a:endParaRPr lang="en-US" dirty="0"/>
          </a:p>
          <a:p>
            <a:pPr lvl="1"/>
            <a:r>
              <a:rPr lang="en-US" dirty="0">
                <a:solidFill>
                  <a:schemeClr val="tx1"/>
                </a:solidFill>
              </a:rPr>
              <a:t>For the money the United States spends on healthcare, about $2.5 trillion a year – the quality of care is unacceptably low</a:t>
            </a:r>
          </a:p>
          <a:p>
            <a:pPr lvl="1"/>
            <a:endParaRPr lang="en-US" dirty="0">
              <a:solidFill>
                <a:schemeClr val="tx1"/>
              </a:solidFill>
            </a:endParaRPr>
          </a:p>
          <a:p>
            <a:pPr lvl="1"/>
            <a:r>
              <a:rPr lang="en-US" dirty="0">
                <a:solidFill>
                  <a:schemeClr val="tx1"/>
                </a:solidFill>
              </a:rPr>
              <a:t>Each year as many as 15 million patients harmed in some manner by America’s healthcare system </a:t>
            </a:r>
          </a:p>
          <a:p>
            <a:endParaRPr lang="en-US" dirty="0"/>
          </a:p>
        </p:txBody>
      </p:sp>
    </p:spTree>
    <p:extLst>
      <p:ext uri="{BB962C8B-B14F-4D97-AF65-F5344CB8AC3E}">
        <p14:creationId xmlns:p14="http://schemas.microsoft.com/office/powerpoint/2010/main" val="4036916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Expectancy at Age 65</a:t>
            </a:r>
            <a:endParaRPr lang="en-US" dirty="0"/>
          </a:p>
        </p:txBody>
      </p:sp>
      <p:graphicFrame>
        <p:nvGraphicFramePr>
          <p:cNvPr id="4" name="Content Placeholder 3"/>
          <p:cNvGraphicFramePr>
            <a:graphicFrameLocks noGrp="1" noChangeAspect="1"/>
          </p:cNvGraphicFramePr>
          <p:nvPr>
            <p:ph sz="quarter" idx="13"/>
          </p:nvPr>
        </p:nvGraphicFramePr>
        <p:xfrm>
          <a:off x="500063" y="1519237"/>
          <a:ext cx="8143875" cy="4495800"/>
        </p:xfrm>
        <a:graphic>
          <a:graphicData uri="http://schemas.openxmlformats.org/presentationml/2006/ole">
            <mc:AlternateContent xmlns:mc="http://schemas.openxmlformats.org/markup-compatibility/2006">
              <mc:Choice xmlns:v="urn:schemas-microsoft-com:vml" Requires="v">
                <p:oleObj spid="_x0000_s2065" name="Worksheet" r:id="rId3" imgW="8143846" imgH="4495744" progId="Excel.Sheet.8">
                  <p:embed/>
                </p:oleObj>
              </mc:Choice>
              <mc:Fallback>
                <p:oleObj name="Worksheet" r:id="rId3" imgW="8143846" imgH="4495744" progId="Excel.Sheet.8">
                  <p:embed/>
                  <p:pic>
                    <p:nvPicPr>
                      <p:cNvPr id="0" name="Object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1519237"/>
                        <a:ext cx="81438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4"/>
          <p:cNvSpPr txBox="1">
            <a:spLocks noChangeArrowheads="1"/>
          </p:cNvSpPr>
          <p:nvPr/>
        </p:nvSpPr>
        <p:spPr bwMode="auto">
          <a:xfrm>
            <a:off x="914400" y="6199187"/>
            <a:ext cx="54149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eaLnBrk="1" hangingPunct="1">
              <a:buSzPct val="100000"/>
              <a:buFont typeface="Arial" pitchFamily="34" charset="0"/>
              <a:buNone/>
            </a:pPr>
            <a:r>
              <a:rPr lang="en-US" sz="1200">
                <a:latin typeface="Georgia" pitchFamily="18" charset="0"/>
                <a:sym typeface="Arial" pitchFamily="34" charset="0"/>
              </a:rPr>
              <a:t>Source: The Commonwealth Fund, calculated from OECD Health Data, 2005.</a:t>
            </a:r>
          </a:p>
        </p:txBody>
      </p:sp>
    </p:spTree>
    <p:extLst>
      <p:ext uri="{BB962C8B-B14F-4D97-AF65-F5344CB8AC3E}">
        <p14:creationId xmlns:p14="http://schemas.microsoft.com/office/powerpoint/2010/main" val="461528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Mortality Rate per 1000 Live Births</a:t>
            </a:r>
            <a:endParaRPr lang="en-US" dirty="0"/>
          </a:p>
        </p:txBody>
      </p:sp>
      <p:graphicFrame>
        <p:nvGraphicFramePr>
          <p:cNvPr id="4" name="Content Placeholder 3"/>
          <p:cNvGraphicFramePr>
            <a:graphicFrameLocks noGrp="1" noChangeAspect="1"/>
          </p:cNvGraphicFramePr>
          <p:nvPr>
            <p:ph sz="quarter" idx="13"/>
          </p:nvPr>
        </p:nvGraphicFramePr>
        <p:xfrm>
          <a:off x="290513" y="1609725"/>
          <a:ext cx="8562975" cy="4314825"/>
        </p:xfrm>
        <a:graphic>
          <a:graphicData uri="http://schemas.openxmlformats.org/presentationml/2006/ole">
            <mc:AlternateContent xmlns:mc="http://schemas.openxmlformats.org/markup-compatibility/2006">
              <mc:Choice xmlns:v="urn:schemas-microsoft-com:vml" Requires="v">
                <p:oleObj spid="_x0000_s3091" name="Worksheet" r:id="rId3" imgW="8563064" imgH="4314888" progId="Excel.Sheet.8">
                  <p:embed/>
                </p:oleObj>
              </mc:Choice>
              <mc:Fallback>
                <p:oleObj name="Worksheet" r:id="rId3" imgW="8563064" imgH="4314888" progId="Excel.Sheet.8">
                  <p:embed/>
                  <p:pic>
                    <p:nvPicPr>
                      <p:cNvPr id="0" name="Object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1609725"/>
                        <a:ext cx="856297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609600" y="6153090"/>
            <a:ext cx="8229600" cy="400110"/>
          </a:xfrm>
          <a:prstGeom prst="rect">
            <a:avLst/>
          </a:prstGeom>
        </p:spPr>
        <p:txBody>
          <a:bodyPr wrap="square">
            <a:spAutoFit/>
          </a:bodyPr>
          <a:lstStyle/>
          <a:p>
            <a:pPr>
              <a:buSzPct val="100000"/>
            </a:pPr>
            <a:r>
              <a:rPr lang="en-US" sz="1000" dirty="0" smtClean="0">
                <a:latin typeface="Georgia" pitchFamily="18" charset="0"/>
                <a:sym typeface="Arial" pitchFamily="34" charset="0"/>
              </a:rPr>
              <a:t>Source: Commonwealth Fund National Scorecard on U.S. Health System Performance, 2006. Data: 2002 rates International estimates—OECD Health Data 2005; State estimates—National Vital Statistics System, Linked Birth and Infant Death Data (AHRQ 2005a).</a:t>
            </a:r>
            <a:endParaRPr lang="en-US" sz="1000" dirty="0">
              <a:latin typeface="Georgia" pitchFamily="18" charset="0"/>
              <a:sym typeface="Arial" pitchFamily="34" charset="0"/>
            </a:endParaRPr>
          </a:p>
        </p:txBody>
      </p:sp>
    </p:spTree>
    <p:extLst>
      <p:ext uri="{BB962C8B-B14F-4D97-AF65-F5344CB8AC3E}">
        <p14:creationId xmlns:p14="http://schemas.microsoft.com/office/powerpoint/2010/main" val="3763789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Deaths due to Surgical or Medical Mishaps </a:t>
            </a:r>
            <a:br>
              <a:rPr lang="en-US" dirty="0" smtClean="0"/>
            </a:br>
            <a:r>
              <a:rPr lang="en-US" dirty="0" smtClean="0"/>
              <a:t>per 100,000 Population</a:t>
            </a:r>
            <a:endParaRPr lang="en-US" dirty="0"/>
          </a:p>
        </p:txBody>
      </p:sp>
      <p:graphicFrame>
        <p:nvGraphicFramePr>
          <p:cNvPr id="4" name="Content Placeholder 3"/>
          <p:cNvGraphicFramePr>
            <a:graphicFrameLocks noGrp="1" noChangeAspect="1"/>
          </p:cNvGraphicFramePr>
          <p:nvPr>
            <p:ph sz="quarter" idx="13"/>
          </p:nvPr>
        </p:nvGraphicFramePr>
        <p:xfrm>
          <a:off x="462301" y="1298575"/>
          <a:ext cx="8219398" cy="4937125"/>
        </p:xfrm>
        <a:graphic>
          <a:graphicData uri="http://schemas.openxmlformats.org/presentationml/2006/ole">
            <mc:AlternateContent xmlns:mc="http://schemas.openxmlformats.org/markup-compatibility/2006">
              <mc:Choice xmlns:v="urn:schemas-microsoft-com:vml" Requires="v">
                <p:oleObj spid="_x0000_s4113" name="Worksheet" r:id="rId3" imgW="8563064" imgH="5143584" progId="Excel.Sheet.8">
                  <p:embed/>
                </p:oleObj>
              </mc:Choice>
              <mc:Fallback>
                <p:oleObj name="Worksheet" r:id="rId3" imgW="8563064" imgH="5143584" progId="Excel.Sheet.8">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301" y="1298575"/>
                        <a:ext cx="821939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1066800" y="6135469"/>
            <a:ext cx="7543800" cy="646331"/>
          </a:xfrm>
          <a:prstGeom prst="rect">
            <a:avLst/>
          </a:prstGeom>
        </p:spPr>
        <p:txBody>
          <a:bodyPr wrap="square">
            <a:spAutoFit/>
          </a:bodyPr>
          <a:lstStyle/>
          <a:p>
            <a:pPr>
              <a:buSzPct val="100000"/>
            </a:pPr>
            <a:r>
              <a:rPr lang="en-US" dirty="0" smtClean="0">
                <a:solidFill>
                  <a:schemeClr val="tx2"/>
                </a:solidFill>
                <a:latin typeface="Georgia" pitchFamily="18" charset="0"/>
                <a:sym typeface="Times New Roman" pitchFamily="18" charset="0"/>
              </a:rPr>
              <a:t>Source: The Commonwealth Fund, 2004 data calculated from OECD Health Data 2006.</a:t>
            </a:r>
            <a:endParaRPr lang="en-US" dirty="0">
              <a:solidFill>
                <a:schemeClr val="tx2"/>
              </a:solidFill>
              <a:latin typeface="Georgia" pitchFamily="18" charset="0"/>
              <a:sym typeface="Times New Roman" pitchFamily="18" charset="0"/>
            </a:endParaRPr>
          </a:p>
        </p:txBody>
      </p:sp>
    </p:spTree>
    <p:extLst>
      <p:ext uri="{BB962C8B-B14F-4D97-AF65-F5344CB8AC3E}">
        <p14:creationId xmlns:p14="http://schemas.microsoft.com/office/powerpoint/2010/main" val="3423809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8600" y="152400"/>
            <a:ext cx="8686800" cy="990600"/>
          </a:xfrm>
        </p:spPr>
        <p:txBody>
          <a:bodyPr>
            <a:normAutofit/>
          </a:bodyPr>
          <a:lstStyle/>
          <a:p>
            <a:pPr eaLnBrk="1" hangingPunct="1">
              <a:defRPr/>
            </a:pPr>
            <a:r>
              <a:rPr lang="en-US" sz="4000" dirty="0" smtClean="0">
                <a:effectLst>
                  <a:outerShdw blurRad="38100" dist="38100" dir="2700000" algn="tl">
                    <a:srgbClr val="C0C0C0"/>
                  </a:outerShdw>
                </a:effectLst>
              </a:rPr>
              <a:t>The Health Care System is Broken: </a:t>
            </a:r>
            <a:endParaRPr lang="en-US" sz="3600" dirty="0" smtClean="0">
              <a:effectLst>
                <a:outerShdw blurRad="38100" dist="38100" dir="2700000" algn="tl">
                  <a:srgbClr val="C0C0C0"/>
                </a:outerShdw>
              </a:effectLst>
            </a:endParaRPr>
          </a:p>
        </p:txBody>
      </p:sp>
      <p:sp>
        <p:nvSpPr>
          <p:cNvPr id="8195" name="Rectangle 3"/>
          <p:cNvSpPr>
            <a:spLocks noGrp="1" noChangeArrowheads="1"/>
          </p:cNvSpPr>
          <p:nvPr>
            <p:ph type="body" idx="4294967295"/>
          </p:nvPr>
        </p:nvSpPr>
        <p:spPr>
          <a:xfrm>
            <a:off x="457200" y="1371600"/>
            <a:ext cx="8229600" cy="5334000"/>
          </a:xfrm>
          <a:prstGeom prst="rect">
            <a:avLst/>
          </a:prstGeom>
        </p:spPr>
        <p:txBody>
          <a:bodyPr/>
          <a:lstStyle/>
          <a:p>
            <a:pPr eaLnBrk="1" hangingPunct="1">
              <a:lnSpc>
                <a:spcPct val="80000"/>
              </a:lnSpc>
              <a:buFontTx/>
              <a:buNone/>
            </a:pPr>
            <a:r>
              <a:rPr lang="en-US" sz="2400" b="1" i="1" dirty="0" smtClean="0"/>
              <a:t>Costs</a:t>
            </a:r>
            <a:r>
              <a:rPr lang="en-US" sz="2400" dirty="0" smtClean="0"/>
              <a:t> are out-of-control:</a:t>
            </a:r>
          </a:p>
          <a:p>
            <a:pPr eaLnBrk="1" hangingPunct="1">
              <a:lnSpc>
                <a:spcPct val="80000"/>
              </a:lnSpc>
            </a:pPr>
            <a:r>
              <a:rPr lang="en-US" sz="2400" dirty="0" smtClean="0"/>
              <a:t>$2.4 trillion spent on health care in 2008</a:t>
            </a:r>
          </a:p>
          <a:p>
            <a:pPr lvl="1" eaLnBrk="1" hangingPunct="1">
              <a:lnSpc>
                <a:spcPct val="80000"/>
              </a:lnSpc>
            </a:pPr>
            <a:r>
              <a:rPr lang="en-US" sz="2000" dirty="0" smtClean="0"/>
              <a:t>Represents 16.6% of Gross Domestic Product</a:t>
            </a:r>
          </a:p>
          <a:p>
            <a:pPr lvl="1" eaLnBrk="1" hangingPunct="1">
              <a:lnSpc>
                <a:spcPct val="80000"/>
              </a:lnSpc>
            </a:pPr>
            <a:r>
              <a:rPr lang="en-US" sz="2000" dirty="0" smtClean="0"/>
              <a:t>By 2015, it is projected be 20% of GDP</a:t>
            </a:r>
          </a:p>
          <a:p>
            <a:pPr lvl="1" eaLnBrk="1" hangingPunct="1">
              <a:lnSpc>
                <a:spcPct val="80000"/>
              </a:lnSpc>
            </a:pPr>
            <a:endParaRPr lang="en-US" sz="2000" dirty="0" smtClean="0"/>
          </a:p>
          <a:p>
            <a:pPr eaLnBrk="1" hangingPunct="1">
              <a:lnSpc>
                <a:spcPct val="80000"/>
              </a:lnSpc>
              <a:buFontTx/>
              <a:buNone/>
            </a:pPr>
            <a:r>
              <a:rPr lang="en-US" sz="2400" dirty="0" smtClean="0"/>
              <a:t>Health Insurance </a:t>
            </a:r>
            <a:r>
              <a:rPr lang="en-US" sz="2400" b="1" i="1" dirty="0" smtClean="0"/>
              <a:t>Coverage</a:t>
            </a:r>
            <a:r>
              <a:rPr lang="en-US" sz="2400" dirty="0" smtClean="0"/>
              <a:t> is in Crisis:</a:t>
            </a:r>
          </a:p>
          <a:p>
            <a:pPr eaLnBrk="1" hangingPunct="1">
              <a:lnSpc>
                <a:spcPct val="80000"/>
              </a:lnSpc>
            </a:pPr>
            <a:r>
              <a:rPr lang="en-US" sz="2400" dirty="0" smtClean="0"/>
              <a:t>47 million people are uninsured (15.5%)</a:t>
            </a:r>
          </a:p>
          <a:p>
            <a:pPr lvl="1" eaLnBrk="1" hangingPunct="1">
              <a:lnSpc>
                <a:spcPct val="80000"/>
              </a:lnSpc>
            </a:pPr>
            <a:r>
              <a:rPr lang="en-US" sz="2000" dirty="0" smtClean="0"/>
              <a:t>52 million people are considered medically disenfranchised (i.e. they do not have a usual source of care, even if they are insured)</a:t>
            </a:r>
          </a:p>
          <a:p>
            <a:pPr lvl="1" eaLnBrk="1" hangingPunct="1">
              <a:lnSpc>
                <a:spcPct val="80000"/>
              </a:lnSpc>
            </a:pPr>
            <a:r>
              <a:rPr lang="en-US" sz="2000" dirty="0" smtClean="0"/>
              <a:t>13.2 million (28%) of the uninsured are aged 19-29</a:t>
            </a:r>
          </a:p>
          <a:p>
            <a:pPr lvl="2" eaLnBrk="1" hangingPunct="1">
              <a:lnSpc>
                <a:spcPct val="80000"/>
              </a:lnSpc>
            </a:pPr>
            <a:endParaRPr lang="en-US" sz="1800" dirty="0" smtClean="0"/>
          </a:p>
          <a:p>
            <a:pPr eaLnBrk="1" hangingPunct="1">
              <a:lnSpc>
                <a:spcPct val="80000"/>
              </a:lnSpc>
              <a:buFontTx/>
              <a:buNone/>
            </a:pPr>
            <a:r>
              <a:rPr lang="en-US" sz="2400" dirty="0" smtClean="0"/>
              <a:t>The </a:t>
            </a:r>
            <a:r>
              <a:rPr lang="en-US" sz="2400" b="1" i="1" dirty="0" smtClean="0"/>
              <a:t>Delivery</a:t>
            </a:r>
            <a:r>
              <a:rPr lang="en-US" sz="2400" dirty="0" smtClean="0"/>
              <a:t> System is Strained:</a:t>
            </a:r>
          </a:p>
          <a:p>
            <a:pPr eaLnBrk="1" hangingPunct="1">
              <a:lnSpc>
                <a:spcPct val="80000"/>
              </a:lnSpc>
            </a:pPr>
            <a:r>
              <a:rPr lang="en-US" sz="2400" dirty="0" smtClean="0"/>
              <a:t>Disparities in quality and access </a:t>
            </a:r>
          </a:p>
          <a:p>
            <a:pPr lvl="1" eaLnBrk="1" hangingPunct="1">
              <a:lnSpc>
                <a:spcPct val="80000"/>
              </a:lnSpc>
            </a:pPr>
            <a:r>
              <a:rPr lang="en-US" sz="2000" dirty="0" smtClean="0"/>
              <a:t>Medical errors, birth weight outcomes, hospital readmit rates, and waiting times for ER visits and specialty care indicate that we do not have the best health care system in the world.</a:t>
            </a:r>
          </a:p>
        </p:txBody>
      </p:sp>
    </p:spTree>
    <p:extLst>
      <p:ext uri="{BB962C8B-B14F-4D97-AF65-F5344CB8AC3E}">
        <p14:creationId xmlns:p14="http://schemas.microsoft.com/office/powerpoint/2010/main" val="27702117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in Healthcare…</a:t>
            </a:r>
            <a:endParaRPr lang="en-US" dirty="0"/>
          </a:p>
        </p:txBody>
      </p:sp>
      <p:sp>
        <p:nvSpPr>
          <p:cNvPr id="3" name="Content Placeholder 2"/>
          <p:cNvSpPr>
            <a:spLocks noGrp="1"/>
          </p:cNvSpPr>
          <p:nvPr>
            <p:ph sz="quarter" idx="13"/>
          </p:nvPr>
        </p:nvSpPr>
        <p:spPr>
          <a:xfrm>
            <a:off x="274320" y="1752600"/>
            <a:ext cx="8595360" cy="4483608"/>
          </a:xfrm>
        </p:spPr>
        <p:txBody>
          <a:bodyPr>
            <a:normAutofit/>
          </a:bodyPr>
          <a:lstStyle/>
          <a:p>
            <a:r>
              <a:rPr lang="en-US" sz="3200" dirty="0" smtClean="0"/>
              <a:t>What is it?</a:t>
            </a:r>
          </a:p>
          <a:p>
            <a:pPr lvl="1"/>
            <a:r>
              <a:rPr lang="en-US" sz="3200" dirty="0" smtClean="0"/>
              <a:t>It depends!</a:t>
            </a:r>
            <a:endParaRPr lang="en-US" sz="3200" dirty="0"/>
          </a:p>
        </p:txBody>
      </p:sp>
    </p:spTree>
    <p:extLst>
      <p:ext uri="{BB962C8B-B14F-4D97-AF65-F5344CB8AC3E}">
        <p14:creationId xmlns:p14="http://schemas.microsoft.com/office/powerpoint/2010/main" val="20109442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1625" y="381000"/>
            <a:ext cx="8534400" cy="609600"/>
          </a:xfrm>
        </p:spPr>
        <p:txBody>
          <a:bodyPr>
            <a:noAutofit/>
          </a:bodyPr>
          <a:lstStyle/>
          <a:p>
            <a:r>
              <a:rPr lang="en-US" dirty="0"/>
              <a:t>Quality </a:t>
            </a:r>
            <a:r>
              <a:rPr lang="en-US" dirty="0" smtClean="0"/>
              <a:t>Efforts in </a:t>
            </a:r>
            <a:r>
              <a:rPr lang="en-US" dirty="0"/>
              <a:t>Healthcare</a:t>
            </a:r>
            <a:endParaRPr lang="en-US" dirty="0" smtClean="0">
              <a:solidFill>
                <a:srgbClr val="D16349"/>
              </a:solidFill>
            </a:endParaRPr>
          </a:p>
        </p:txBody>
      </p:sp>
      <p:sp>
        <p:nvSpPr>
          <p:cNvPr id="21508" name="Content Placeholder 2"/>
          <p:cNvSpPr>
            <a:spLocks noGrp="1"/>
          </p:cNvSpPr>
          <p:nvPr>
            <p:ph sz="quarter" idx="4294967295"/>
          </p:nvPr>
        </p:nvSpPr>
        <p:spPr>
          <a:xfrm>
            <a:off x="301625" y="1527175"/>
            <a:ext cx="7546975" cy="4572000"/>
          </a:xfrm>
          <a:prstGeom prst="rect">
            <a:avLst/>
          </a:prstGeom>
        </p:spPr>
        <p:txBody>
          <a:bodyPr/>
          <a:lstStyle/>
          <a:p>
            <a:pPr eaLnBrk="1" hangingPunct="1"/>
            <a:r>
              <a:rPr lang="en-US" dirty="0" smtClean="0"/>
              <a:t>Quality pioneers have different opinions:</a:t>
            </a:r>
          </a:p>
          <a:p>
            <a:pPr eaLnBrk="1" hangingPunct="1"/>
            <a:endParaRPr lang="en-US" dirty="0" smtClean="0"/>
          </a:p>
          <a:p>
            <a:pPr lvl="1" eaLnBrk="1" hangingPunct="1">
              <a:buFont typeface="Arial" pitchFamily="34" charset="0"/>
              <a:buChar char="•"/>
            </a:pPr>
            <a:r>
              <a:rPr lang="en-US" dirty="0" err="1" smtClean="0"/>
              <a:t>Dr</a:t>
            </a:r>
            <a:r>
              <a:rPr lang="en-US" dirty="0" smtClean="0"/>
              <a:t> Joseph </a:t>
            </a:r>
            <a:r>
              <a:rPr lang="en-US" dirty="0" err="1" smtClean="0"/>
              <a:t>Juran</a:t>
            </a:r>
            <a:r>
              <a:rPr lang="en-US" dirty="0" smtClean="0"/>
              <a:t> – “fitness for use”</a:t>
            </a:r>
          </a:p>
          <a:p>
            <a:pPr lvl="1" eaLnBrk="1" hangingPunct="1">
              <a:buFont typeface="Arial" pitchFamily="34" charset="0"/>
              <a:buChar char="•"/>
            </a:pPr>
            <a:endParaRPr lang="en-US" dirty="0" smtClean="0"/>
          </a:p>
          <a:p>
            <a:pPr lvl="1" eaLnBrk="1" hangingPunct="1">
              <a:buFont typeface="Arial" pitchFamily="34" charset="0"/>
              <a:buChar char="•"/>
            </a:pPr>
            <a:r>
              <a:rPr lang="en-US" dirty="0" smtClean="0"/>
              <a:t>Philip Crosby – “zero defects”</a:t>
            </a:r>
          </a:p>
          <a:p>
            <a:pPr lvl="1" eaLnBrk="1" hangingPunct="1">
              <a:buFont typeface="Arial" pitchFamily="34" charset="0"/>
              <a:buChar char="•"/>
            </a:pPr>
            <a:endParaRPr lang="en-US" dirty="0" smtClean="0"/>
          </a:p>
          <a:p>
            <a:pPr lvl="1" eaLnBrk="1" hangingPunct="1">
              <a:buFont typeface="Arial" pitchFamily="34" charset="0"/>
              <a:buChar char="•"/>
            </a:pPr>
            <a:r>
              <a:rPr lang="en-US" dirty="0" err="1" smtClean="0"/>
              <a:t>Dr</a:t>
            </a:r>
            <a:r>
              <a:rPr lang="en-US" dirty="0" smtClean="0"/>
              <a:t> Edwards Deming – “never-ending     </a:t>
            </a:r>
          </a:p>
          <a:p>
            <a:pPr marL="170752" lvl="1" indent="0" eaLnBrk="1" hangingPunct="1">
              <a:buNone/>
            </a:pPr>
            <a:r>
              <a:rPr lang="en-US" dirty="0"/>
              <a:t> </a:t>
            </a:r>
            <a:r>
              <a:rPr lang="en-US" dirty="0" smtClean="0"/>
              <a:t>   cycle of continuous improvement”</a:t>
            </a:r>
          </a:p>
        </p:txBody>
      </p:sp>
      <p:pic>
        <p:nvPicPr>
          <p:cNvPr id="21509" name="Picture 23"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r="5449"/>
          <a:stretch>
            <a:fillRect/>
          </a:stretch>
        </p:blipFill>
        <p:spPr bwMode="auto">
          <a:xfrm>
            <a:off x="5715000" y="3886200"/>
            <a:ext cx="76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9" descr="jur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209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9" descr="See full 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t="7497"/>
          <a:stretch>
            <a:fillRect/>
          </a:stretch>
        </p:blipFill>
        <p:spPr bwMode="auto">
          <a:xfrm>
            <a:off x="5715000" y="2946400"/>
            <a:ext cx="762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66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1625" y="533400"/>
            <a:ext cx="8534400" cy="609600"/>
          </a:xfrm>
        </p:spPr>
        <p:txBody>
          <a:bodyPr>
            <a:noAutofit/>
          </a:bodyPr>
          <a:lstStyle/>
          <a:p>
            <a:r>
              <a:rPr lang="en-US" dirty="0"/>
              <a:t>Quality Efforts in Healthcare</a:t>
            </a:r>
            <a:endParaRPr lang="en-US" dirty="0" smtClean="0">
              <a:solidFill>
                <a:srgbClr val="D16349"/>
              </a:solidFill>
            </a:endParaRPr>
          </a:p>
        </p:txBody>
      </p:sp>
      <p:sp>
        <p:nvSpPr>
          <p:cNvPr id="23556" name="Content Placeholder 2"/>
          <p:cNvSpPr>
            <a:spLocks noGrp="1"/>
          </p:cNvSpPr>
          <p:nvPr>
            <p:ph sz="quarter" idx="4294967295"/>
          </p:nvPr>
        </p:nvSpPr>
        <p:spPr>
          <a:xfrm>
            <a:off x="301625" y="1527175"/>
            <a:ext cx="8504238" cy="4572000"/>
          </a:xfrm>
          <a:prstGeom prst="rect">
            <a:avLst/>
          </a:prstGeom>
        </p:spPr>
        <p:txBody>
          <a:bodyPr/>
          <a:lstStyle/>
          <a:p>
            <a:pPr eaLnBrk="1" hangingPunct="1"/>
            <a:r>
              <a:rPr lang="en-US" dirty="0" smtClean="0"/>
              <a:t>Quality in healthcare originally defined by  those who provided it</a:t>
            </a:r>
          </a:p>
          <a:p>
            <a:pPr eaLnBrk="1" hangingPunct="1"/>
            <a:endParaRPr lang="en-US" dirty="0" smtClean="0"/>
          </a:p>
          <a:p>
            <a:pPr lvl="2" eaLnBrk="1" hangingPunct="1"/>
            <a:r>
              <a:rPr lang="en-US" dirty="0" smtClean="0"/>
              <a:t>American Medical Association circa 1850 </a:t>
            </a:r>
          </a:p>
          <a:p>
            <a:pPr lvl="2" eaLnBrk="1" hangingPunct="1"/>
            <a:r>
              <a:rPr lang="en-US" dirty="0" smtClean="0"/>
              <a:t>Abraham Flexner Report, 1910 – Carnegie Foundation</a:t>
            </a:r>
          </a:p>
          <a:p>
            <a:pPr lvl="2" eaLnBrk="1" hangingPunct="1"/>
            <a:r>
              <a:rPr lang="en-US" dirty="0" smtClean="0"/>
              <a:t>Ernest Codman, 1910 - Mass General</a:t>
            </a:r>
          </a:p>
          <a:p>
            <a:pPr lvl="2" eaLnBrk="1" hangingPunct="1"/>
            <a:r>
              <a:rPr lang="en-US" dirty="0" smtClean="0"/>
              <a:t>American College of Surgeons, 1917 – Hospital Standardization Program</a:t>
            </a:r>
          </a:p>
        </p:txBody>
      </p:sp>
      <p:pic>
        <p:nvPicPr>
          <p:cNvPr id="23557" name="Picture 6" descr="3-surg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572000"/>
            <a:ext cx="25908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527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1625" y="533400"/>
            <a:ext cx="8534400" cy="609600"/>
          </a:xfrm>
        </p:spPr>
        <p:txBody>
          <a:bodyPr>
            <a:noAutofit/>
          </a:bodyPr>
          <a:lstStyle/>
          <a:p>
            <a:r>
              <a:rPr lang="en-US" dirty="0"/>
              <a:t>Quality Efforts in Healthcare</a:t>
            </a:r>
            <a:endParaRPr lang="en-US" dirty="0" smtClean="0">
              <a:solidFill>
                <a:srgbClr val="D16349"/>
              </a:solidFill>
            </a:endParaRPr>
          </a:p>
        </p:txBody>
      </p:sp>
      <p:sp>
        <p:nvSpPr>
          <p:cNvPr id="24580" name="Content Placeholder 2"/>
          <p:cNvSpPr>
            <a:spLocks noGrp="1"/>
          </p:cNvSpPr>
          <p:nvPr>
            <p:ph sz="quarter" idx="4294967295"/>
          </p:nvPr>
        </p:nvSpPr>
        <p:spPr>
          <a:xfrm>
            <a:off x="301625" y="1527175"/>
            <a:ext cx="8504238" cy="4572000"/>
          </a:xfrm>
          <a:prstGeom prst="rect">
            <a:avLst/>
          </a:prstGeom>
        </p:spPr>
        <p:txBody>
          <a:bodyPr/>
          <a:lstStyle/>
          <a:p>
            <a:pPr eaLnBrk="1" hangingPunct="1">
              <a:buFont typeface="Arial" pitchFamily="34" charset="0"/>
              <a:buChar char="•"/>
            </a:pPr>
            <a:r>
              <a:rPr lang="en-US" dirty="0" smtClean="0"/>
              <a:t>Joint Commission formed - 1952 </a:t>
            </a:r>
          </a:p>
          <a:p>
            <a:pPr lvl="2" eaLnBrk="1" hangingPunct="1">
              <a:buFont typeface="Arial" pitchFamily="34" charset="0"/>
              <a:buChar char="•"/>
            </a:pPr>
            <a:r>
              <a:rPr lang="en-US" dirty="0" smtClean="0"/>
              <a:t>Followed ACS “minimum standards” </a:t>
            </a:r>
          </a:p>
          <a:p>
            <a:pPr lvl="4" eaLnBrk="1" hangingPunct="1"/>
            <a:r>
              <a:rPr lang="en-US" dirty="0" smtClean="0"/>
              <a:t>American Medical Association</a:t>
            </a:r>
          </a:p>
          <a:p>
            <a:pPr lvl="4" eaLnBrk="1" hangingPunct="1"/>
            <a:r>
              <a:rPr lang="en-US" dirty="0" smtClean="0"/>
              <a:t>American College of Physicians</a:t>
            </a:r>
          </a:p>
          <a:p>
            <a:pPr lvl="4" eaLnBrk="1" hangingPunct="1"/>
            <a:r>
              <a:rPr lang="en-US" dirty="0" smtClean="0"/>
              <a:t>American Hospital Association</a:t>
            </a:r>
          </a:p>
          <a:p>
            <a:pPr lvl="2" eaLnBrk="1" hangingPunct="1">
              <a:buFont typeface="Arial" pitchFamily="34" charset="0"/>
              <a:buChar char="•"/>
            </a:pPr>
            <a:r>
              <a:rPr lang="en-US" dirty="0" smtClean="0"/>
              <a:t>1966 - “Optimal achievable standards”</a:t>
            </a:r>
          </a:p>
          <a:p>
            <a:pPr lvl="2" eaLnBrk="1" hangingPunct="1">
              <a:buFont typeface="Arial" pitchFamily="34" charset="0"/>
              <a:buChar char="•"/>
            </a:pPr>
            <a:endParaRPr lang="en-US" dirty="0" smtClean="0"/>
          </a:p>
          <a:p>
            <a:pPr eaLnBrk="1" hangingPunct="1">
              <a:buFont typeface="Arial" pitchFamily="34" charset="0"/>
              <a:buChar char="•"/>
            </a:pPr>
            <a:r>
              <a:rPr lang="en-US" dirty="0" smtClean="0"/>
              <a:t>Federal Government - 1965</a:t>
            </a:r>
          </a:p>
          <a:p>
            <a:pPr lvl="2" eaLnBrk="1" hangingPunct="1">
              <a:buFont typeface="Arial" pitchFamily="34" charset="0"/>
              <a:buChar char="•"/>
            </a:pPr>
            <a:r>
              <a:rPr lang="en-US" dirty="0" smtClean="0"/>
              <a:t>Medicare signed into law</a:t>
            </a:r>
          </a:p>
          <a:p>
            <a:pPr lvl="2" eaLnBrk="1" hangingPunct="1">
              <a:buFont typeface="Arial" pitchFamily="34" charset="0"/>
              <a:buChar char="•"/>
            </a:pPr>
            <a:r>
              <a:rPr lang="en-US" dirty="0" smtClean="0"/>
              <a:t>Conditions of Participation</a:t>
            </a:r>
          </a:p>
          <a:p>
            <a:pPr lvl="2" eaLnBrk="1" hangingPunct="1">
              <a:buFont typeface="Arial" pitchFamily="34" charset="0"/>
              <a:buChar char="•"/>
            </a:pPr>
            <a:endParaRPr lang="en-US" dirty="0" smtClean="0"/>
          </a:p>
        </p:txBody>
      </p:sp>
      <p:pic>
        <p:nvPicPr>
          <p:cNvPr id="24581" name="Picture 5" descr="The Joint Commission - Helping Health Care Organizations help patients">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2590800"/>
            <a:ext cx="30686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http://www.fsrn.org/files/images/Johnson-signing-Medica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9963" y="4346575"/>
            <a:ext cx="2484437"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01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1625" y="457200"/>
            <a:ext cx="8534400" cy="609600"/>
          </a:xfrm>
        </p:spPr>
        <p:txBody>
          <a:bodyPr>
            <a:noAutofit/>
          </a:bodyPr>
          <a:lstStyle/>
          <a:p>
            <a:r>
              <a:rPr lang="en-US" dirty="0"/>
              <a:t>Quality Efforts in Healthcare</a:t>
            </a:r>
            <a:endParaRPr lang="en-US" dirty="0" smtClean="0">
              <a:solidFill>
                <a:srgbClr val="D16349"/>
              </a:solidFill>
            </a:endParaRPr>
          </a:p>
        </p:txBody>
      </p:sp>
      <p:sp>
        <p:nvSpPr>
          <p:cNvPr id="25604" name="Content Placeholder 2"/>
          <p:cNvSpPr>
            <a:spLocks noGrp="1"/>
          </p:cNvSpPr>
          <p:nvPr>
            <p:ph sz="quarter" idx="4294967295"/>
          </p:nvPr>
        </p:nvSpPr>
        <p:spPr>
          <a:xfrm>
            <a:off x="301625" y="1527175"/>
            <a:ext cx="8504238" cy="4264025"/>
          </a:xfrm>
          <a:prstGeom prst="rect">
            <a:avLst/>
          </a:prstGeom>
        </p:spPr>
        <p:txBody>
          <a:bodyPr/>
          <a:lstStyle/>
          <a:p>
            <a:pPr eaLnBrk="1" hangingPunct="1"/>
            <a:r>
              <a:rPr lang="en-US" smtClean="0"/>
              <a:t>Federal Medicare and Quality</a:t>
            </a:r>
          </a:p>
          <a:p>
            <a:pPr lvl="2" eaLnBrk="1" hangingPunct="1"/>
            <a:r>
              <a:rPr lang="en-US" smtClean="0"/>
              <a:t>Initially “quality” efforts were punitive in nature</a:t>
            </a:r>
          </a:p>
          <a:p>
            <a:pPr lvl="2" eaLnBrk="1" hangingPunct="1"/>
            <a:r>
              <a:rPr lang="en-US" smtClean="0"/>
              <a:t>Length of stay variation and “bad apples”</a:t>
            </a:r>
          </a:p>
          <a:p>
            <a:pPr lvl="2" eaLnBrk="1" hangingPunct="1"/>
            <a:r>
              <a:rPr lang="en-US" smtClean="0"/>
              <a:t>1995 – CMS began movement of education and collaboration on QI and PS initiatives via state-based Medicare Quality Improvement Organizations (QIOs)</a:t>
            </a:r>
          </a:p>
          <a:p>
            <a:pPr lvl="2" eaLnBrk="1" hangingPunct="1"/>
            <a:endParaRPr lang="en-US" smtClean="0"/>
          </a:p>
          <a:p>
            <a:pPr lvl="2" eaLnBrk="1" hangingPunct="1"/>
            <a:endParaRPr lang="en-US" smtClean="0"/>
          </a:p>
          <a:p>
            <a:pPr eaLnBrk="1" hangingPunct="1"/>
            <a:r>
              <a:rPr lang="en-US" smtClean="0"/>
              <a:t>State Governments</a:t>
            </a:r>
          </a:p>
          <a:p>
            <a:pPr lvl="2" eaLnBrk="1" hangingPunct="1"/>
            <a:r>
              <a:rPr lang="en-US" smtClean="0"/>
              <a:t>Initial focus on physician and other practitioner licensure</a:t>
            </a:r>
          </a:p>
          <a:p>
            <a:pPr lvl="2" eaLnBrk="1" hangingPunct="1"/>
            <a:r>
              <a:rPr lang="en-US" smtClean="0"/>
              <a:t>More recent focus on hospitals and “incidents” </a:t>
            </a:r>
          </a:p>
        </p:txBody>
      </p:sp>
      <p:pic>
        <p:nvPicPr>
          <p:cNvPr id="25605" name="Picture 6" descr="http://www.epsilonregistration.com/ERImages/378/CMS%20log%20blu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0800" y="3581400"/>
            <a:ext cx="2057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95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533400"/>
            <a:ext cx="8842375" cy="609600"/>
          </a:xfrm>
        </p:spPr>
        <p:txBody>
          <a:bodyPr>
            <a:noAutofit/>
          </a:bodyPr>
          <a:lstStyle/>
          <a:p>
            <a:pPr eaLnBrk="1" hangingPunct="1"/>
            <a:r>
              <a:rPr lang="en-US" dirty="0" smtClean="0"/>
              <a:t>Movement to data-based quality assessment</a:t>
            </a:r>
          </a:p>
        </p:txBody>
      </p:sp>
      <p:sp>
        <p:nvSpPr>
          <p:cNvPr id="4" name="Down Ribbon 3"/>
          <p:cNvSpPr/>
          <p:nvPr/>
        </p:nvSpPr>
        <p:spPr>
          <a:xfrm>
            <a:off x="533400" y="2743200"/>
            <a:ext cx="7924800" cy="1600200"/>
          </a:xfrm>
          <a:prstGeom prst="ribbon">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400" dirty="0"/>
              <a:t>“In God we trust</a:t>
            </a:r>
          </a:p>
          <a:p>
            <a:pPr algn="ctr">
              <a:defRPr/>
            </a:pPr>
            <a:r>
              <a:rPr lang="en-US" sz="2400" dirty="0"/>
              <a:t>All others bring data”</a:t>
            </a:r>
          </a:p>
          <a:p>
            <a:pPr algn="ctr">
              <a:defRPr/>
            </a:pPr>
            <a:endParaRPr lang="en-US" sz="1200" dirty="0"/>
          </a:p>
          <a:p>
            <a:pPr algn="r">
              <a:defRPr/>
            </a:pPr>
            <a:r>
              <a:rPr lang="en-US" sz="1400" dirty="0"/>
              <a:t>W. Edwards Deming</a:t>
            </a:r>
          </a:p>
        </p:txBody>
      </p:sp>
    </p:spTree>
    <p:extLst>
      <p:ext uri="{BB962C8B-B14F-4D97-AF65-F5344CB8AC3E}">
        <p14:creationId xmlns:p14="http://schemas.microsoft.com/office/powerpoint/2010/main" val="144525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1625" y="533400"/>
            <a:ext cx="8534400" cy="838200"/>
          </a:xfrm>
        </p:spPr>
        <p:txBody>
          <a:bodyPr>
            <a:noAutofit/>
          </a:bodyPr>
          <a:lstStyle/>
          <a:p>
            <a:pPr eaLnBrk="1" hangingPunct="1"/>
            <a:r>
              <a:rPr lang="en-US" dirty="0" smtClean="0"/>
              <a:t>Those who pay for care are now writing the “Quality Agenda” using data</a:t>
            </a:r>
          </a:p>
        </p:txBody>
      </p:sp>
      <p:sp>
        <p:nvSpPr>
          <p:cNvPr id="28675" name="Content Placeholder 2"/>
          <p:cNvSpPr>
            <a:spLocks noGrp="1"/>
          </p:cNvSpPr>
          <p:nvPr>
            <p:ph sz="half" idx="4294967295"/>
          </p:nvPr>
        </p:nvSpPr>
        <p:spPr>
          <a:xfrm>
            <a:off x="152400" y="1985963"/>
            <a:ext cx="4419600" cy="3962400"/>
          </a:xfrm>
          <a:prstGeom prst="rect">
            <a:avLst/>
          </a:prstGeom>
        </p:spPr>
        <p:txBody>
          <a:bodyPr/>
          <a:lstStyle/>
          <a:p>
            <a:pPr lvl="1" eaLnBrk="1" hangingPunct="1"/>
            <a:r>
              <a:rPr lang="en-US" sz="2000" smtClean="0">
                <a:solidFill>
                  <a:schemeClr val="tx1"/>
                </a:solidFill>
              </a:rPr>
              <a:t>Federal Government</a:t>
            </a:r>
          </a:p>
          <a:p>
            <a:pPr lvl="3" eaLnBrk="1" hangingPunct="1"/>
            <a:r>
              <a:rPr lang="en-US" sz="1600" smtClean="0">
                <a:solidFill>
                  <a:schemeClr val="tx1"/>
                </a:solidFill>
              </a:rPr>
              <a:t>QIOs</a:t>
            </a:r>
          </a:p>
          <a:p>
            <a:pPr lvl="3" eaLnBrk="1" hangingPunct="1"/>
            <a:r>
              <a:rPr lang="en-US" sz="1600" smtClean="0">
                <a:solidFill>
                  <a:schemeClr val="tx1"/>
                </a:solidFill>
              </a:rPr>
              <a:t>Medicare Compare</a:t>
            </a:r>
          </a:p>
          <a:p>
            <a:pPr lvl="3" eaLnBrk="1" hangingPunct="1"/>
            <a:r>
              <a:rPr lang="en-US" sz="1600" smtClean="0">
                <a:solidFill>
                  <a:schemeClr val="tx1"/>
                </a:solidFill>
              </a:rPr>
              <a:t>Joint Commission “deemed status”</a:t>
            </a:r>
          </a:p>
          <a:p>
            <a:pPr lvl="1" eaLnBrk="1" hangingPunct="1"/>
            <a:r>
              <a:rPr lang="en-US" sz="2000" smtClean="0">
                <a:solidFill>
                  <a:schemeClr val="tx1"/>
                </a:solidFill>
              </a:rPr>
              <a:t>State Governments</a:t>
            </a:r>
          </a:p>
          <a:p>
            <a:pPr lvl="3" eaLnBrk="1" hangingPunct="1"/>
            <a:r>
              <a:rPr lang="en-US" sz="1600" smtClean="0">
                <a:solidFill>
                  <a:schemeClr val="tx1"/>
                </a:solidFill>
              </a:rPr>
              <a:t>Increased licensing requirements</a:t>
            </a:r>
          </a:p>
          <a:p>
            <a:pPr lvl="3" eaLnBrk="1" hangingPunct="1"/>
            <a:r>
              <a:rPr lang="en-US" sz="1600" smtClean="0">
                <a:solidFill>
                  <a:schemeClr val="tx1"/>
                </a:solidFill>
              </a:rPr>
              <a:t>State review boards</a:t>
            </a:r>
          </a:p>
          <a:p>
            <a:pPr lvl="3" eaLnBrk="1" hangingPunct="1"/>
            <a:r>
              <a:rPr lang="en-US" sz="1600" smtClean="0">
                <a:solidFill>
                  <a:schemeClr val="tx1"/>
                </a:solidFill>
              </a:rPr>
              <a:t>Public report cards</a:t>
            </a:r>
          </a:p>
          <a:p>
            <a:pPr lvl="1" eaLnBrk="1" hangingPunct="1"/>
            <a:r>
              <a:rPr lang="en-US" sz="2000" smtClean="0">
                <a:solidFill>
                  <a:schemeClr val="tx1"/>
                </a:solidFill>
              </a:rPr>
              <a:t>Corporations</a:t>
            </a:r>
          </a:p>
          <a:p>
            <a:pPr lvl="3" eaLnBrk="1" hangingPunct="1"/>
            <a:r>
              <a:rPr lang="en-US" sz="1600" smtClean="0">
                <a:solidFill>
                  <a:schemeClr val="tx1"/>
                </a:solidFill>
              </a:rPr>
              <a:t>Leapfrog</a:t>
            </a:r>
          </a:p>
          <a:p>
            <a:pPr lvl="3" eaLnBrk="1" hangingPunct="1"/>
            <a:r>
              <a:rPr lang="en-US" sz="1600" smtClean="0">
                <a:solidFill>
                  <a:schemeClr val="tx1"/>
                </a:solidFill>
              </a:rPr>
              <a:t>Business health coalitions</a:t>
            </a:r>
          </a:p>
        </p:txBody>
      </p:sp>
      <p:sp>
        <p:nvSpPr>
          <p:cNvPr id="28676" name="Content Placeholder 1"/>
          <p:cNvSpPr>
            <a:spLocks noGrp="1"/>
          </p:cNvSpPr>
          <p:nvPr>
            <p:ph sz="half" idx="4294967295"/>
          </p:nvPr>
        </p:nvSpPr>
        <p:spPr>
          <a:xfrm>
            <a:off x="4572000" y="2209800"/>
            <a:ext cx="4267200" cy="3081338"/>
          </a:xfrm>
          <a:prstGeom prst="rect">
            <a:avLst/>
          </a:prstGeom>
        </p:spPr>
        <p:txBody>
          <a:bodyPr/>
          <a:lstStyle/>
          <a:p>
            <a:pPr lvl="1" eaLnBrk="1" hangingPunct="1"/>
            <a:r>
              <a:rPr lang="en-US" sz="2000" smtClean="0">
                <a:solidFill>
                  <a:schemeClr val="tx1"/>
                </a:solidFill>
              </a:rPr>
              <a:t>Private Insurers</a:t>
            </a:r>
          </a:p>
          <a:p>
            <a:pPr lvl="3" eaLnBrk="1" hangingPunct="1"/>
            <a:r>
              <a:rPr lang="en-US" sz="1600" smtClean="0">
                <a:solidFill>
                  <a:schemeClr val="tx1"/>
                </a:solidFill>
              </a:rPr>
              <a:t>Pay for performance</a:t>
            </a:r>
          </a:p>
          <a:p>
            <a:pPr lvl="3" eaLnBrk="1" hangingPunct="1"/>
            <a:r>
              <a:rPr lang="en-US" sz="1600" smtClean="0">
                <a:solidFill>
                  <a:schemeClr val="tx1"/>
                </a:solidFill>
              </a:rPr>
              <a:t>Patient Centered Medical Homes</a:t>
            </a:r>
          </a:p>
          <a:p>
            <a:pPr lvl="1" eaLnBrk="1" hangingPunct="1"/>
            <a:r>
              <a:rPr lang="en-US" sz="2000" smtClean="0">
                <a:solidFill>
                  <a:schemeClr val="tx1"/>
                </a:solidFill>
              </a:rPr>
              <a:t>Consumer Groups</a:t>
            </a:r>
          </a:p>
          <a:p>
            <a:pPr lvl="3" eaLnBrk="1" hangingPunct="1"/>
            <a:r>
              <a:rPr lang="en-US" sz="1600" smtClean="0">
                <a:solidFill>
                  <a:schemeClr val="tx1"/>
                </a:solidFill>
              </a:rPr>
              <a:t>Rankings and advisory groups</a:t>
            </a:r>
          </a:p>
          <a:p>
            <a:pPr lvl="3" eaLnBrk="1" hangingPunct="1"/>
            <a:r>
              <a:rPr lang="en-US" sz="1600" smtClean="0">
                <a:solidFill>
                  <a:schemeClr val="tx1"/>
                </a:solidFill>
              </a:rPr>
              <a:t>HealthGrades.com</a:t>
            </a:r>
          </a:p>
          <a:p>
            <a:pPr lvl="3" eaLnBrk="1" hangingPunct="1"/>
            <a:r>
              <a:rPr lang="en-US" sz="1600" smtClean="0">
                <a:solidFill>
                  <a:schemeClr val="tx1"/>
                </a:solidFill>
              </a:rPr>
              <a:t>Angie’s List</a:t>
            </a:r>
          </a:p>
          <a:p>
            <a:endParaRPr lang="en-US" smtClean="0"/>
          </a:p>
        </p:txBody>
      </p:sp>
    </p:spTree>
    <p:extLst>
      <p:ext uri="{BB962C8B-B14F-4D97-AF65-F5344CB8AC3E}">
        <p14:creationId xmlns:p14="http://schemas.microsoft.com/office/powerpoint/2010/main" val="205479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1625" y="457200"/>
            <a:ext cx="8534400" cy="838200"/>
          </a:xfrm>
        </p:spPr>
        <p:txBody>
          <a:bodyPr>
            <a:noAutofit/>
          </a:bodyPr>
          <a:lstStyle/>
          <a:p>
            <a:pPr eaLnBrk="1" hangingPunct="1"/>
            <a:r>
              <a:rPr lang="en-US" dirty="0" smtClean="0"/>
              <a:t>Those who pay for care are now writing                    the “Quality Agenda” using data</a:t>
            </a: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38004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p:cNvPicPr>
            <a:picLocks noChangeAspect="1" noChangeArrowheads="1"/>
          </p:cNvPicPr>
          <p:nvPr/>
        </p:nvPicPr>
        <p:blipFill>
          <a:blip r:embed="rId3">
            <a:extLst>
              <a:ext uri="{28A0092B-C50C-407E-A947-70E740481C1C}">
                <a14:useLocalDpi xmlns:a14="http://schemas.microsoft.com/office/drawing/2010/main" val="0"/>
              </a:ext>
            </a:extLst>
          </a:blip>
          <a:srcRect t="11824" r="23367" b="18839"/>
          <a:stretch>
            <a:fillRect/>
          </a:stretch>
        </p:blipFill>
        <p:spPr bwMode="auto">
          <a:xfrm>
            <a:off x="1752600" y="35052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http://www.pennmedicine.org/images/shared/thumbs/awards-blue-distinc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724400"/>
            <a:ext cx="13335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descr="http://t3.gstatic.com/images?q=tbn:ANd9GcSJCUPYb6OqZUhwCQUVs37oHYq-xbGc6O3I7ugvdR9F5gNgW6Es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038600"/>
            <a:ext cx="1200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p:cNvPicPr>
            <a:picLocks noChangeAspect="1" noChangeArrowheads="1"/>
          </p:cNvPicPr>
          <p:nvPr/>
        </p:nvPicPr>
        <p:blipFill>
          <a:blip r:embed="rId6">
            <a:extLst>
              <a:ext uri="{28A0092B-C50C-407E-A947-70E740481C1C}">
                <a14:useLocalDpi xmlns:a14="http://schemas.microsoft.com/office/drawing/2010/main" val="0"/>
              </a:ext>
            </a:extLst>
          </a:blip>
          <a:srcRect l="19559" t="12625" r="21922" b="28658"/>
          <a:stretch>
            <a:fillRect/>
          </a:stretch>
        </p:blipFill>
        <p:spPr bwMode="auto">
          <a:xfrm>
            <a:off x="4876800" y="1447800"/>
            <a:ext cx="30956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35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 y="609600"/>
            <a:ext cx="8842375" cy="609600"/>
          </a:xfrm>
        </p:spPr>
        <p:txBody>
          <a:bodyPr>
            <a:noAutofit/>
          </a:bodyPr>
          <a:lstStyle/>
          <a:p>
            <a:pPr eaLnBrk="1" hangingPunct="1"/>
            <a:r>
              <a:rPr lang="en-US" dirty="0" smtClean="0"/>
              <a:t>Healthcare Quality – Keep it Patient Focused</a:t>
            </a:r>
          </a:p>
        </p:txBody>
      </p:sp>
      <p:sp>
        <p:nvSpPr>
          <p:cNvPr id="3" name="Content Placeholder 2"/>
          <p:cNvSpPr>
            <a:spLocks noGrp="1"/>
          </p:cNvSpPr>
          <p:nvPr>
            <p:ph sz="quarter" idx="4294967295"/>
          </p:nvPr>
        </p:nvSpPr>
        <p:spPr>
          <a:xfrm>
            <a:off x="685800" y="1981200"/>
            <a:ext cx="5486400" cy="3429000"/>
          </a:xfrm>
          <a:prstGeom prst="rect">
            <a:avLst/>
          </a:prstGeom>
        </p:spPr>
        <p:txBody>
          <a:bodyPr rtlCol="0">
            <a:normAutofit/>
          </a:bodyPr>
          <a:lstStyle/>
          <a:p>
            <a:pPr marL="274320" indent="-274320" algn="ctr" eaLnBrk="1" fontAlgn="auto" hangingPunct="1">
              <a:spcAft>
                <a:spcPts val="0"/>
              </a:spcAft>
              <a:buFont typeface="Arial" charset="0"/>
              <a:buNone/>
              <a:defRPr/>
            </a:pPr>
            <a:r>
              <a:rPr lang="en-US" dirty="0" smtClean="0"/>
              <a:t>Doing the right thing,</a:t>
            </a:r>
          </a:p>
          <a:p>
            <a:pPr marL="274320" indent="-274320" algn="ctr" eaLnBrk="1" fontAlgn="auto" hangingPunct="1">
              <a:spcAft>
                <a:spcPts val="0"/>
              </a:spcAft>
              <a:buFont typeface="Arial" charset="0"/>
              <a:buNone/>
              <a:defRPr/>
            </a:pPr>
            <a:r>
              <a:rPr lang="en-US" dirty="0" smtClean="0"/>
              <a:t>the right way,</a:t>
            </a:r>
          </a:p>
          <a:p>
            <a:pPr marL="274320" indent="-274320" algn="ctr" eaLnBrk="1" fontAlgn="auto" hangingPunct="1">
              <a:spcAft>
                <a:spcPts val="0"/>
              </a:spcAft>
              <a:buFont typeface="Arial" charset="0"/>
              <a:buNone/>
              <a:defRPr/>
            </a:pPr>
            <a:r>
              <a:rPr lang="en-US" dirty="0" smtClean="0"/>
              <a:t>at the right time,</a:t>
            </a:r>
          </a:p>
          <a:p>
            <a:pPr marL="274320" indent="-274320" algn="ctr" eaLnBrk="1" fontAlgn="auto" hangingPunct="1">
              <a:spcAft>
                <a:spcPts val="0"/>
              </a:spcAft>
              <a:buFont typeface="Arial" charset="0"/>
              <a:buNone/>
              <a:defRPr/>
            </a:pPr>
            <a:r>
              <a:rPr lang="en-US" dirty="0" smtClean="0"/>
              <a:t>in the right amount,</a:t>
            </a:r>
          </a:p>
          <a:p>
            <a:pPr marL="274320" indent="-274320" algn="ctr" eaLnBrk="1" fontAlgn="auto" hangingPunct="1">
              <a:spcAft>
                <a:spcPts val="0"/>
              </a:spcAft>
              <a:buFont typeface="Arial" charset="0"/>
              <a:buNone/>
              <a:defRPr/>
            </a:pPr>
            <a:r>
              <a:rPr lang="en-US" dirty="0" smtClean="0"/>
              <a:t>for the right patient</a:t>
            </a:r>
          </a:p>
          <a:p>
            <a:pPr marL="274320" indent="-274320" algn="ctr" eaLnBrk="1" fontAlgn="auto" hangingPunct="1">
              <a:spcAft>
                <a:spcPts val="0"/>
              </a:spcAft>
              <a:buFont typeface="Arial" charset="0"/>
              <a:buNone/>
              <a:defRPr/>
            </a:pPr>
            <a:r>
              <a:rPr lang="en-US" dirty="0" smtClean="0"/>
              <a:t>that does not result</a:t>
            </a:r>
          </a:p>
          <a:p>
            <a:pPr marL="274320" indent="-274320" algn="ctr" eaLnBrk="1" fontAlgn="auto" hangingPunct="1">
              <a:spcAft>
                <a:spcPts val="0"/>
              </a:spcAft>
              <a:buFont typeface="Arial" charset="0"/>
              <a:buNone/>
              <a:defRPr/>
            </a:pPr>
            <a:r>
              <a:rPr lang="en-US" dirty="0" smtClean="0"/>
              <a:t>in harm to the patient</a:t>
            </a:r>
          </a:p>
          <a:p>
            <a:pPr marL="274320" indent="-274320" eaLnBrk="1" fontAlgn="auto" hangingPunct="1">
              <a:spcAft>
                <a:spcPts val="0"/>
              </a:spcAft>
              <a:buFont typeface="Arial" pitchFamily="34" charset="0"/>
              <a:buChar char="•"/>
              <a:defRPr/>
            </a:pPr>
            <a:endParaRPr lang="en-US" dirty="0" smtClean="0"/>
          </a:p>
        </p:txBody>
      </p:sp>
      <p:pic>
        <p:nvPicPr>
          <p:cNvPr id="30725" name="Picture 79" descr="Boy with female provi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57400"/>
            <a:ext cx="261461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55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sz="quarter" idx="4294967295"/>
          </p:nvPr>
        </p:nvSpPr>
        <p:spPr>
          <a:xfrm>
            <a:off x="381000" y="1981200"/>
            <a:ext cx="8763000" cy="4953000"/>
          </a:xfrm>
          <a:prstGeom prst="rect">
            <a:avLst/>
          </a:prstGeom>
        </p:spPr>
        <p:txBody>
          <a:bodyPr/>
          <a:lstStyle/>
          <a:p>
            <a:pPr eaLnBrk="1" hangingPunct="1">
              <a:lnSpc>
                <a:spcPct val="90000"/>
              </a:lnSpc>
              <a:buClr>
                <a:srgbClr val="FF6600"/>
              </a:buClr>
              <a:buFont typeface="Wingdings" pitchFamily="2" charset="2"/>
              <a:buChar char="ª"/>
            </a:pPr>
            <a:r>
              <a:rPr lang="en-US" sz="2400" dirty="0" smtClean="0"/>
              <a:t>Most American hospitals are safe for the vast majority of patients, the vast majority of time</a:t>
            </a:r>
          </a:p>
          <a:p>
            <a:pPr eaLnBrk="1" hangingPunct="1">
              <a:lnSpc>
                <a:spcPct val="90000"/>
              </a:lnSpc>
              <a:buClr>
                <a:srgbClr val="FF6600"/>
              </a:buClr>
              <a:buFont typeface="Wingdings" pitchFamily="2" charset="2"/>
              <a:buChar char="ª"/>
            </a:pPr>
            <a:r>
              <a:rPr lang="en-US" sz="2400" dirty="0" smtClean="0"/>
              <a:t>The vast majority of patient care givers are well trained and conscientious</a:t>
            </a:r>
          </a:p>
          <a:p>
            <a:pPr eaLnBrk="1" hangingPunct="1">
              <a:lnSpc>
                <a:spcPct val="90000"/>
              </a:lnSpc>
              <a:buClr>
                <a:srgbClr val="FF6600"/>
              </a:buClr>
              <a:buFont typeface="Wingdings" pitchFamily="2" charset="2"/>
              <a:buChar char="ª"/>
            </a:pPr>
            <a:r>
              <a:rPr lang="en-US" sz="2400" dirty="0" smtClean="0"/>
              <a:t>Western medicine’s ability to save and extend human life is nothing short of miraculous… </a:t>
            </a:r>
            <a:r>
              <a:rPr lang="en-US" sz="2400" i="1" dirty="0" smtClean="0"/>
              <a:t>however</a:t>
            </a:r>
            <a:r>
              <a:rPr lang="en-US" sz="2400" dirty="0" smtClean="0"/>
              <a:t>…</a:t>
            </a:r>
          </a:p>
          <a:p>
            <a:pPr eaLnBrk="1" hangingPunct="1">
              <a:lnSpc>
                <a:spcPct val="90000"/>
              </a:lnSpc>
              <a:buClr>
                <a:srgbClr val="FF6600"/>
              </a:buClr>
              <a:buFont typeface="Wingdings" pitchFamily="2" charset="2"/>
              <a:buChar char="ª"/>
            </a:pPr>
            <a:endParaRPr lang="en-US" sz="1800" b="1" dirty="0" smtClean="0"/>
          </a:p>
          <a:p>
            <a:pPr lvl="2" eaLnBrk="1" hangingPunct="1"/>
            <a:r>
              <a:rPr lang="en-US" sz="1800" i="1" dirty="0" smtClean="0"/>
              <a:t>~</a:t>
            </a:r>
            <a:r>
              <a:rPr lang="en-US" sz="1800" b="1" i="1" dirty="0" smtClean="0"/>
              <a:t>100 K avoidable hospital deaths</a:t>
            </a:r>
          </a:p>
          <a:p>
            <a:pPr lvl="2" eaLnBrk="1" hangingPunct="1"/>
            <a:r>
              <a:rPr lang="en-US" sz="1800" b="1" i="1" dirty="0" smtClean="0"/>
              <a:t>Hospital medical errors costing between $20 – 30 billion</a:t>
            </a:r>
          </a:p>
          <a:p>
            <a:pPr lvl="2" eaLnBrk="1" hangingPunct="1"/>
            <a:r>
              <a:rPr lang="en-US" sz="1800" b="1" i="1" dirty="0" smtClean="0"/>
              <a:t>2+ million hospital acquired infections</a:t>
            </a:r>
          </a:p>
          <a:p>
            <a:pPr lvl="2" eaLnBrk="1" hangingPunct="1"/>
            <a:r>
              <a:rPr lang="en-US" sz="1800" b="1" i="1" dirty="0" smtClean="0"/>
              <a:t>5% to 7% of all hospital admissions involve an adverse drug event (ADE) and another 10% experienced the risk of an ADE</a:t>
            </a:r>
          </a:p>
          <a:p>
            <a:pPr eaLnBrk="1" hangingPunct="1">
              <a:buClr>
                <a:srgbClr val="FF6600"/>
              </a:buClr>
              <a:buFont typeface="Wingdings" pitchFamily="2" charset="2"/>
              <a:buChar char="ª"/>
            </a:pPr>
            <a:endParaRPr lang="en-US" sz="1000" b="1" dirty="0" smtClean="0"/>
          </a:p>
        </p:txBody>
      </p:sp>
      <p:sp>
        <p:nvSpPr>
          <p:cNvPr id="103428" name="Rectangle 4"/>
          <p:cNvSpPr>
            <a:spLocks noChangeArrowheads="1"/>
          </p:cNvSpPr>
          <p:nvPr/>
        </p:nvSpPr>
        <p:spPr bwMode="auto">
          <a:xfrm>
            <a:off x="838200" y="609600"/>
            <a:ext cx="7620000" cy="838200"/>
          </a:xfrm>
          <a:prstGeom prst="rect">
            <a:avLst/>
          </a:prstGeom>
          <a:noFill/>
          <a:ln w="9525">
            <a:noFill/>
            <a:miter lim="800000"/>
            <a:headEnd/>
            <a:tailEnd/>
          </a:ln>
          <a:effectLst/>
        </p:spPr>
        <p:txBody>
          <a:bodyPr anchor="ctr"/>
          <a:lstStyle/>
          <a:p>
            <a:pPr algn="ctr">
              <a:defRPr/>
            </a:pPr>
            <a:r>
              <a:rPr lang="en-US" sz="3600" dirty="0">
                <a:solidFill>
                  <a:schemeClr val="tx2"/>
                </a:solidFill>
                <a:latin typeface="+mj-lt"/>
                <a:cs typeface="+mn-cs"/>
              </a:rPr>
              <a:t>US Hospital Care.  </a:t>
            </a:r>
            <a:endParaRPr lang="en-US" sz="3600" dirty="0" smtClean="0">
              <a:solidFill>
                <a:schemeClr val="tx2"/>
              </a:solidFill>
              <a:latin typeface="+mj-lt"/>
              <a:cs typeface="+mn-cs"/>
            </a:endParaRPr>
          </a:p>
          <a:p>
            <a:pPr algn="ctr">
              <a:defRPr/>
            </a:pPr>
            <a:r>
              <a:rPr lang="en-US" sz="3600" dirty="0" smtClean="0">
                <a:solidFill>
                  <a:schemeClr val="tx2"/>
                </a:solidFill>
                <a:latin typeface="+mj-lt"/>
                <a:cs typeface="+mn-cs"/>
              </a:rPr>
              <a:t>The </a:t>
            </a:r>
            <a:r>
              <a:rPr lang="en-US" sz="3600" dirty="0">
                <a:solidFill>
                  <a:schemeClr val="tx2"/>
                </a:solidFill>
                <a:latin typeface="+mj-lt"/>
                <a:cs typeface="+mn-cs"/>
              </a:rPr>
              <a:t>Best on Earth, </a:t>
            </a:r>
            <a:endParaRPr lang="en-US" sz="3600" dirty="0" smtClean="0">
              <a:solidFill>
                <a:schemeClr val="tx2"/>
              </a:solidFill>
              <a:latin typeface="+mj-lt"/>
              <a:cs typeface="+mn-cs"/>
            </a:endParaRPr>
          </a:p>
          <a:p>
            <a:pPr algn="ctr">
              <a:defRPr/>
            </a:pPr>
            <a:r>
              <a:rPr lang="en-US" sz="3600" dirty="0" smtClean="0">
                <a:solidFill>
                  <a:schemeClr val="tx2"/>
                </a:solidFill>
                <a:latin typeface="+mj-lt"/>
                <a:cs typeface="+mn-cs"/>
              </a:rPr>
              <a:t>but </a:t>
            </a:r>
            <a:r>
              <a:rPr lang="en-US" sz="3600" dirty="0">
                <a:solidFill>
                  <a:schemeClr val="tx2"/>
                </a:solidFill>
                <a:latin typeface="+mj-lt"/>
                <a:cs typeface="+mn-cs"/>
              </a:rPr>
              <a:t>Not the Best it Could Easily Be!</a:t>
            </a:r>
          </a:p>
        </p:txBody>
      </p:sp>
    </p:spTree>
    <p:extLst>
      <p:ext uri="{BB962C8B-B14F-4D97-AF65-F5344CB8AC3E}">
        <p14:creationId xmlns:p14="http://schemas.microsoft.com/office/powerpoint/2010/main" val="5571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idx="4294967295"/>
          </p:nvPr>
        </p:nvGraphicFramePr>
        <p:xfrm>
          <a:off x="304800" y="1295400"/>
          <a:ext cx="8543925" cy="4868863"/>
        </p:xfrm>
        <a:graphic>
          <a:graphicData uri="http://schemas.openxmlformats.org/presentationml/2006/ole">
            <mc:AlternateContent xmlns:mc="http://schemas.openxmlformats.org/markup-compatibility/2006">
              <mc:Choice xmlns:v="urn:schemas-microsoft-com:vml" Requires="v">
                <p:oleObj spid="_x0000_s1044" r:id="rId4" imgW="8632684" imgH="4919898" progId="Excel.Chart.8">
                  <p:embed/>
                </p:oleObj>
              </mc:Choice>
              <mc:Fallback>
                <p:oleObj r:id="rId4" imgW="8632684" imgH="4919898"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8543925" cy="486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 name="Text Box 6"/>
          <p:cNvSpPr txBox="1">
            <a:spLocks noChangeArrowheads="1"/>
          </p:cNvSpPr>
          <p:nvPr/>
        </p:nvSpPr>
        <p:spPr bwMode="auto">
          <a:xfrm>
            <a:off x="0" y="6324600"/>
            <a:ext cx="739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algn="ctr">
              <a:spcBef>
                <a:spcPct val="0"/>
              </a:spcBef>
              <a:buSzPct val="100000"/>
              <a:buFont typeface="Arial" charset="0"/>
              <a:buNone/>
            </a:pPr>
            <a:r>
              <a:rPr lang="en-US" sz="1600" dirty="0">
                <a:solidFill>
                  <a:schemeClr val="tx2"/>
                </a:solidFill>
                <a:cs typeface="Arial" charset="0"/>
                <a:sym typeface="Times New Roman" pitchFamily="18" charset="0"/>
              </a:rPr>
              <a:t>Source: The Commonwealth Fund, calculated from OECD Health Data 2006.</a:t>
            </a:r>
          </a:p>
        </p:txBody>
      </p:sp>
      <p:sp>
        <p:nvSpPr>
          <p:cNvPr id="27653" name="Rectangle 5"/>
          <p:cNvSpPr>
            <a:spLocks noGrp="1" noChangeArrowheads="1"/>
          </p:cNvSpPr>
          <p:nvPr>
            <p:ph type="title"/>
          </p:nvPr>
        </p:nvSpPr>
        <p:spPr>
          <a:xfrm>
            <a:off x="0" y="274638"/>
            <a:ext cx="9144000" cy="1143000"/>
          </a:xfrm>
        </p:spPr>
        <p:txBody>
          <a:bodyPr>
            <a:normAutofit fontScale="90000"/>
          </a:bodyPr>
          <a:lstStyle/>
          <a:p>
            <a:pPr>
              <a:buFont typeface="Arial Black" pitchFamily="34" charset="0"/>
              <a:buNone/>
              <a:defRPr/>
            </a:pPr>
            <a:r>
              <a:rPr lang="en-US" sz="3200" smtClean="0">
                <a:sym typeface="Times New Roman" pitchFamily="18" charset="0"/>
              </a:rPr>
              <a:t>Health Care Spending per Capita,1980-2004</a:t>
            </a:r>
            <a:r>
              <a:rPr lang="en-US" sz="3200" smtClean="0">
                <a:effectLst>
                  <a:outerShdw blurRad="38100" dist="38100" dir="2700000" algn="tl">
                    <a:srgbClr val="C0C0C0"/>
                  </a:outerShdw>
                </a:effectLst>
                <a:sym typeface="Times New Roman" pitchFamily="18" charset="0"/>
              </a:rPr>
              <a:t/>
            </a:r>
            <a:br>
              <a:rPr lang="en-US" sz="3200" smtClean="0">
                <a:effectLst>
                  <a:outerShdw blurRad="38100" dist="38100" dir="2700000" algn="tl">
                    <a:srgbClr val="C0C0C0"/>
                  </a:outerShdw>
                </a:effectLst>
                <a:sym typeface="Times New Roman" pitchFamily="18" charset="0"/>
              </a:rPr>
            </a:br>
            <a:r>
              <a:rPr lang="en-US" sz="2400" smtClean="0">
                <a:sym typeface="Times New Roman" pitchFamily="18" charset="0"/>
              </a:rPr>
              <a:t>- adjusted for cost of living differences -</a:t>
            </a:r>
            <a:r>
              <a:rPr lang="en-US" sz="4000" b="1" smtClean="0">
                <a:effectLst>
                  <a:outerShdw blurRad="38100" dist="38100" dir="2700000" algn="tl">
                    <a:srgbClr val="C0C0C0"/>
                  </a:outerShdw>
                </a:effectLst>
                <a:sym typeface="Times New Roman" pitchFamily="18" charset="0"/>
              </a:rPr>
              <a:t> </a:t>
            </a:r>
          </a:p>
        </p:txBody>
      </p:sp>
      <p:sp>
        <p:nvSpPr>
          <p:cNvPr id="1029" name="Text Box 10"/>
          <p:cNvSpPr txBox="1">
            <a:spLocks noChangeArrowheads="1"/>
          </p:cNvSpPr>
          <p:nvPr/>
        </p:nvSpPr>
        <p:spPr bwMode="auto">
          <a:xfrm>
            <a:off x="7315200" y="1447800"/>
            <a:ext cx="1447800" cy="107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50000"/>
              </a:spcBef>
              <a:spcAft>
                <a:spcPct val="0"/>
              </a:spcAft>
              <a:defRPr sz="1400">
                <a:solidFill>
                  <a:schemeClr val="tx1"/>
                </a:solidFill>
                <a:latin typeface="Arial" charset="0"/>
              </a:defRPr>
            </a:lvl6pPr>
            <a:lvl7pPr marL="2971800" indent="-228600" eaLnBrk="0" fontAlgn="base" hangingPunct="0">
              <a:spcBef>
                <a:spcPct val="50000"/>
              </a:spcBef>
              <a:spcAft>
                <a:spcPct val="0"/>
              </a:spcAft>
              <a:defRPr sz="1400">
                <a:solidFill>
                  <a:schemeClr val="tx1"/>
                </a:solidFill>
                <a:latin typeface="Arial" charset="0"/>
              </a:defRPr>
            </a:lvl7pPr>
            <a:lvl8pPr marL="3429000" indent="-228600" eaLnBrk="0" fontAlgn="base" hangingPunct="0">
              <a:spcBef>
                <a:spcPct val="50000"/>
              </a:spcBef>
              <a:spcAft>
                <a:spcPct val="0"/>
              </a:spcAft>
              <a:defRPr sz="1400">
                <a:solidFill>
                  <a:schemeClr val="tx1"/>
                </a:solidFill>
                <a:latin typeface="Arial" charset="0"/>
              </a:defRPr>
            </a:lvl8pPr>
            <a:lvl9pPr marL="3886200" indent="-228600" eaLnBrk="0" fontAlgn="base" hangingPunct="0">
              <a:spcBef>
                <a:spcPct val="50000"/>
              </a:spcBef>
              <a:spcAft>
                <a:spcPct val="0"/>
              </a:spcAft>
              <a:defRPr sz="1400">
                <a:solidFill>
                  <a:schemeClr val="tx1"/>
                </a:solidFill>
                <a:latin typeface="Arial" charset="0"/>
              </a:defRPr>
            </a:lvl9pPr>
          </a:lstStyle>
          <a:p>
            <a:pPr algn="ctr" eaLnBrk="1" hangingPunct="1"/>
            <a:r>
              <a:rPr lang="en-US" sz="1600" i="1"/>
              <a:t>U.S.: $12,357 per person, 20% of GDP by 2015</a:t>
            </a:r>
          </a:p>
        </p:txBody>
      </p:sp>
    </p:spTree>
    <p:extLst>
      <p:ext uri="{BB962C8B-B14F-4D97-AF65-F5344CB8AC3E}">
        <p14:creationId xmlns:p14="http://schemas.microsoft.com/office/powerpoint/2010/main" val="3068161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1625" y="533400"/>
            <a:ext cx="8534400" cy="609600"/>
          </a:xfrm>
        </p:spPr>
        <p:txBody>
          <a:bodyPr>
            <a:noAutofit/>
          </a:bodyPr>
          <a:lstStyle/>
          <a:p>
            <a:pPr algn="ctr" eaLnBrk="1" hangingPunct="1"/>
            <a:r>
              <a:rPr lang="en-US" dirty="0" smtClean="0"/>
              <a:t>Quality and Patient Safety</a:t>
            </a:r>
          </a:p>
        </p:txBody>
      </p:sp>
      <p:sp>
        <p:nvSpPr>
          <p:cNvPr id="33796" name="Content Placeholder 2"/>
          <p:cNvSpPr>
            <a:spLocks noGrp="1"/>
          </p:cNvSpPr>
          <p:nvPr>
            <p:ph sz="quarter" idx="4294967295"/>
          </p:nvPr>
        </p:nvSpPr>
        <p:spPr>
          <a:xfrm>
            <a:off x="301625" y="1527175"/>
            <a:ext cx="8504238" cy="4572000"/>
          </a:xfrm>
          <a:prstGeom prst="rect">
            <a:avLst/>
          </a:prstGeom>
        </p:spPr>
        <p:txBody>
          <a:bodyPr/>
          <a:lstStyle/>
          <a:p>
            <a:pPr eaLnBrk="1" hangingPunct="1"/>
            <a:endParaRPr lang="en-US" smtClean="0"/>
          </a:p>
          <a:p>
            <a:pPr algn="ctr" eaLnBrk="1" hangingPunct="1">
              <a:buFont typeface="Wingdings 2" pitchFamily="18" charset="2"/>
              <a:buNone/>
            </a:pPr>
            <a:r>
              <a:rPr lang="en-US" smtClean="0"/>
              <a:t>If the patient is not safe from accidental harm, then high-quality healthcare cannot exist</a:t>
            </a:r>
          </a:p>
        </p:txBody>
      </p:sp>
      <p:pic>
        <p:nvPicPr>
          <p:cNvPr id="33797" name="Picture 4" descr="RBP0026003_Ve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86200"/>
            <a:ext cx="31242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47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609600"/>
            <a:ext cx="8382000" cy="533400"/>
          </a:xfrm>
        </p:spPr>
        <p:txBody>
          <a:bodyPr>
            <a:noAutofit/>
          </a:bodyPr>
          <a:lstStyle/>
          <a:p>
            <a:pPr eaLnBrk="1" hangingPunct="1"/>
            <a:r>
              <a:rPr lang="en-US" dirty="0" smtClean="0"/>
              <a:t>What do we mean by Patient Safety?</a:t>
            </a:r>
          </a:p>
        </p:txBody>
      </p:sp>
      <p:sp>
        <p:nvSpPr>
          <p:cNvPr id="34820" name="Rectangle 3"/>
          <p:cNvSpPr>
            <a:spLocks noGrp="1" noChangeArrowheads="1"/>
          </p:cNvSpPr>
          <p:nvPr>
            <p:ph sz="quarter" idx="4294967295"/>
          </p:nvPr>
        </p:nvSpPr>
        <p:spPr>
          <a:xfrm>
            <a:off x="381000" y="2057400"/>
            <a:ext cx="7391400" cy="4038600"/>
          </a:xfrm>
          <a:prstGeom prst="rect">
            <a:avLst/>
          </a:prstGeom>
        </p:spPr>
        <p:txBody>
          <a:bodyPr/>
          <a:lstStyle/>
          <a:p>
            <a:pPr lvl="2" eaLnBrk="1" hangingPunct="1">
              <a:buSzTx/>
              <a:buFont typeface="Wingdings" pitchFamily="2" charset="2"/>
              <a:buNone/>
            </a:pPr>
            <a:r>
              <a:rPr lang="en-US" sz="2800" b="1" smtClean="0"/>
              <a:t>  </a:t>
            </a:r>
            <a:r>
              <a:rPr lang="en-US" sz="2800" smtClean="0"/>
              <a:t>A culture that embraces the reduction of medical errors, complications, and other unanticipated adverse events which  contributes to improved clinical outcomes through the adoption and management of evidence-based </a:t>
            </a:r>
            <a:r>
              <a:rPr lang="en-US" sz="2800" b="1" smtClean="0"/>
              <a:t>practices, processes, and systems</a:t>
            </a:r>
          </a:p>
          <a:p>
            <a:pPr lvl="2" eaLnBrk="1" hangingPunct="1">
              <a:buSzTx/>
              <a:buFont typeface="Wingdings" pitchFamily="2" charset="2"/>
              <a:buChar char="þ"/>
            </a:pPr>
            <a:endParaRPr lang="en-US" i="1" smtClean="0"/>
          </a:p>
        </p:txBody>
      </p:sp>
    </p:spTree>
    <p:extLst>
      <p:ext uri="{BB962C8B-B14F-4D97-AF65-F5344CB8AC3E}">
        <p14:creationId xmlns:p14="http://schemas.microsoft.com/office/powerpoint/2010/main" val="385504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533400"/>
            <a:ext cx="8382000" cy="533400"/>
          </a:xfrm>
        </p:spPr>
        <p:txBody>
          <a:bodyPr>
            <a:noAutofit/>
          </a:bodyPr>
          <a:lstStyle/>
          <a:p>
            <a:pPr algn="ctr" eaLnBrk="1" hangingPunct="1"/>
            <a:r>
              <a:rPr lang="en-US" dirty="0" smtClean="0"/>
              <a:t>What do we mean by Patient Safety?</a:t>
            </a:r>
          </a:p>
        </p:txBody>
      </p:sp>
      <p:sp>
        <p:nvSpPr>
          <p:cNvPr id="117763" name="Rectangle 3"/>
          <p:cNvSpPr>
            <a:spLocks noGrp="1" noChangeArrowheads="1"/>
          </p:cNvSpPr>
          <p:nvPr>
            <p:ph sz="quarter" idx="4294967295"/>
          </p:nvPr>
        </p:nvSpPr>
        <p:spPr>
          <a:xfrm>
            <a:off x="533400" y="1600200"/>
            <a:ext cx="8077200" cy="4191000"/>
          </a:xfrm>
          <a:prstGeom prst="rect">
            <a:avLst/>
          </a:prstGeom>
        </p:spPr>
        <p:txBody>
          <a:bodyPr>
            <a:normAutofit/>
          </a:bodyPr>
          <a:lstStyle/>
          <a:p>
            <a:pPr marL="274320" indent="-274320" algn="ctr" eaLnBrk="1" fontAlgn="auto" hangingPunct="1">
              <a:lnSpc>
                <a:spcPct val="80000"/>
              </a:lnSpc>
              <a:spcAft>
                <a:spcPts val="0"/>
              </a:spcAft>
              <a:buFont typeface="Wingdings 2"/>
              <a:buNone/>
              <a:defRPr/>
            </a:pPr>
            <a:r>
              <a:rPr lang="en-US" dirty="0" smtClean="0">
                <a:solidFill>
                  <a:schemeClr val="bg2">
                    <a:lumMod val="10000"/>
                  </a:schemeClr>
                </a:solidFill>
              </a:rPr>
              <a:t>Distinction between patient safety issues (errors) and quality concerns</a:t>
            </a:r>
          </a:p>
          <a:p>
            <a:pPr marL="822960" lvl="2" algn="ctr" eaLnBrk="1" fontAlgn="auto" hangingPunct="1">
              <a:lnSpc>
                <a:spcPct val="80000"/>
              </a:lnSpc>
              <a:spcAft>
                <a:spcPts val="0"/>
              </a:spcAft>
              <a:buClr>
                <a:schemeClr val="accent3"/>
              </a:buClr>
              <a:buSzTx/>
              <a:buFont typeface="Wingdings" pitchFamily="2" charset="2"/>
              <a:buChar char="þ"/>
              <a:defRPr/>
            </a:pPr>
            <a:endParaRPr lang="en-US" sz="1300" b="1" dirty="0" smtClean="0">
              <a:solidFill>
                <a:schemeClr val="bg2">
                  <a:lumMod val="10000"/>
                </a:schemeClr>
              </a:solidFill>
            </a:endParaRPr>
          </a:p>
          <a:p>
            <a:pPr marL="548640" lvl="1" indent="-274320" eaLnBrk="1" fontAlgn="auto" hangingPunct="1">
              <a:lnSpc>
                <a:spcPct val="110000"/>
              </a:lnSpc>
              <a:spcAft>
                <a:spcPts val="0"/>
              </a:spcAft>
              <a:buSzTx/>
              <a:buFont typeface="Wingdings"/>
              <a:buChar char=""/>
              <a:defRPr/>
            </a:pPr>
            <a:r>
              <a:rPr lang="en-US" sz="2100" b="1" i="1" dirty="0" smtClean="0">
                <a:solidFill>
                  <a:srgbClr val="800000"/>
                </a:solidFill>
              </a:rPr>
              <a:t>Operating on the wrong knee (error) </a:t>
            </a:r>
            <a:r>
              <a:rPr lang="en-US" sz="2100" b="1" i="1" dirty="0" smtClean="0">
                <a:solidFill>
                  <a:schemeClr val="bg2">
                    <a:lumMod val="10000"/>
                  </a:schemeClr>
                </a:solidFill>
              </a:rPr>
              <a:t>vs. not using the proper surgical approach (quality)</a:t>
            </a:r>
          </a:p>
          <a:p>
            <a:pPr marL="548640" lvl="1" indent="-274320" eaLnBrk="1" fontAlgn="auto" hangingPunct="1">
              <a:lnSpc>
                <a:spcPct val="110000"/>
              </a:lnSpc>
              <a:spcAft>
                <a:spcPts val="0"/>
              </a:spcAft>
              <a:buSzTx/>
              <a:buFont typeface="Wingdings"/>
              <a:buChar char=""/>
              <a:defRPr/>
            </a:pPr>
            <a:endParaRPr lang="en-US" sz="800" b="1" i="1" dirty="0" smtClean="0">
              <a:solidFill>
                <a:schemeClr val="bg2">
                  <a:lumMod val="10000"/>
                </a:schemeClr>
              </a:solidFill>
            </a:endParaRPr>
          </a:p>
          <a:p>
            <a:pPr marL="548640" lvl="1" indent="-274320" eaLnBrk="1" fontAlgn="auto" hangingPunct="1">
              <a:lnSpc>
                <a:spcPct val="110000"/>
              </a:lnSpc>
              <a:spcAft>
                <a:spcPts val="0"/>
              </a:spcAft>
              <a:buSzTx/>
              <a:buFont typeface="Wingdings"/>
              <a:buChar char=""/>
              <a:defRPr/>
            </a:pPr>
            <a:r>
              <a:rPr lang="en-US" sz="2100" b="1" i="1" dirty="0" smtClean="0">
                <a:solidFill>
                  <a:srgbClr val="800000"/>
                </a:solidFill>
              </a:rPr>
              <a:t>Overdosing a diabetic patient on insulin (error) </a:t>
            </a:r>
            <a:r>
              <a:rPr lang="en-US" sz="2100" b="1" i="1" dirty="0" smtClean="0">
                <a:solidFill>
                  <a:schemeClr val="bg2">
                    <a:lumMod val="10000"/>
                  </a:schemeClr>
                </a:solidFill>
              </a:rPr>
              <a:t>vs. failing to properly control  a patient’s diabetes (quality)</a:t>
            </a:r>
          </a:p>
          <a:p>
            <a:pPr marL="548640" lvl="1" indent="-274320" eaLnBrk="1" fontAlgn="auto" hangingPunct="1">
              <a:lnSpc>
                <a:spcPct val="110000"/>
              </a:lnSpc>
              <a:spcAft>
                <a:spcPts val="0"/>
              </a:spcAft>
              <a:buSzTx/>
              <a:buFont typeface="Wingdings"/>
              <a:buChar char=""/>
              <a:defRPr/>
            </a:pPr>
            <a:endParaRPr lang="en-US" sz="800" b="1" i="1" dirty="0" smtClean="0">
              <a:solidFill>
                <a:schemeClr val="bg2">
                  <a:lumMod val="10000"/>
                </a:schemeClr>
              </a:solidFill>
            </a:endParaRPr>
          </a:p>
          <a:p>
            <a:pPr marL="548640" lvl="1" indent="-274320" eaLnBrk="1" fontAlgn="auto" hangingPunct="1">
              <a:lnSpc>
                <a:spcPct val="110000"/>
              </a:lnSpc>
              <a:spcAft>
                <a:spcPts val="0"/>
              </a:spcAft>
              <a:buSzTx/>
              <a:buFont typeface="Wingdings"/>
              <a:buChar char=""/>
              <a:defRPr/>
            </a:pPr>
            <a:r>
              <a:rPr lang="en-US" sz="2100" b="1" i="1" dirty="0" smtClean="0">
                <a:solidFill>
                  <a:srgbClr val="800000"/>
                </a:solidFill>
              </a:rPr>
              <a:t>Illegible prescription order (error) </a:t>
            </a:r>
            <a:r>
              <a:rPr lang="en-US" sz="2100" b="1" i="1" dirty="0" smtClean="0">
                <a:solidFill>
                  <a:schemeClr val="bg2">
                    <a:lumMod val="10000"/>
                  </a:schemeClr>
                </a:solidFill>
              </a:rPr>
              <a:t>vs. not prescribing the most effective antibiotic (quality)</a:t>
            </a:r>
          </a:p>
        </p:txBody>
      </p:sp>
    </p:spTree>
    <p:extLst>
      <p:ext uri="{BB962C8B-B14F-4D97-AF65-F5344CB8AC3E}">
        <p14:creationId xmlns:p14="http://schemas.microsoft.com/office/powerpoint/2010/main" val="114483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990600"/>
            <a:ext cx="9144000" cy="838200"/>
          </a:xfrm>
        </p:spPr>
        <p:txBody>
          <a:bodyPr>
            <a:noAutofit/>
          </a:bodyPr>
          <a:lstStyle/>
          <a:p>
            <a:pPr eaLnBrk="1" hangingPunct="1"/>
            <a:r>
              <a:rPr lang="en-US" dirty="0" smtClean="0"/>
              <a:t>Characteristics of a Quality Healthcare System when the Appropriate </a:t>
            </a:r>
            <a:r>
              <a:rPr lang="en-US" u="sng" dirty="0" smtClean="0"/>
              <a:t>Systems </a:t>
            </a:r>
            <a:r>
              <a:rPr lang="en-US" dirty="0" smtClean="0"/>
              <a:t>are in Place</a:t>
            </a:r>
          </a:p>
        </p:txBody>
      </p:sp>
      <p:sp>
        <p:nvSpPr>
          <p:cNvPr id="37892" name="Content Placeholder 2"/>
          <p:cNvSpPr>
            <a:spLocks noGrp="1"/>
          </p:cNvSpPr>
          <p:nvPr>
            <p:ph sz="quarter" idx="4294967295"/>
          </p:nvPr>
        </p:nvSpPr>
        <p:spPr>
          <a:xfrm>
            <a:off x="685800" y="2133600"/>
            <a:ext cx="5486400" cy="4038600"/>
          </a:xfrm>
          <a:prstGeom prst="rect">
            <a:avLst/>
          </a:prstGeom>
        </p:spPr>
        <p:txBody>
          <a:bodyPr/>
          <a:lstStyle/>
          <a:p>
            <a:pPr marL="514350" indent="-514350" eaLnBrk="1" hangingPunct="1">
              <a:buFont typeface="Georgia" pitchFamily="18" charset="0"/>
              <a:buAutoNum type="arabicPeriod"/>
            </a:pPr>
            <a:r>
              <a:rPr lang="en-US" smtClean="0"/>
              <a:t>It is safe</a:t>
            </a:r>
          </a:p>
          <a:p>
            <a:pPr marL="514350" indent="-514350" eaLnBrk="1" hangingPunct="1">
              <a:buFont typeface="Georgia" pitchFamily="18" charset="0"/>
              <a:buAutoNum type="arabicPeriod"/>
            </a:pPr>
            <a:r>
              <a:rPr lang="en-US" smtClean="0"/>
              <a:t>It is effective</a:t>
            </a:r>
          </a:p>
          <a:p>
            <a:pPr marL="514350" indent="-514350" eaLnBrk="1" hangingPunct="1">
              <a:buFont typeface="Georgia" pitchFamily="18" charset="0"/>
              <a:buAutoNum type="arabicPeriod"/>
            </a:pPr>
            <a:r>
              <a:rPr lang="en-US" smtClean="0"/>
              <a:t>It is efficient</a:t>
            </a:r>
          </a:p>
          <a:p>
            <a:pPr marL="514350" indent="-514350" eaLnBrk="1" hangingPunct="1">
              <a:buFont typeface="Georgia" pitchFamily="18" charset="0"/>
              <a:buAutoNum type="arabicPeriod"/>
            </a:pPr>
            <a:r>
              <a:rPr lang="en-US" smtClean="0"/>
              <a:t>It is patient centered</a:t>
            </a:r>
          </a:p>
          <a:p>
            <a:pPr marL="514350" indent="-514350" eaLnBrk="1" hangingPunct="1">
              <a:buFont typeface="Georgia" pitchFamily="18" charset="0"/>
              <a:buAutoNum type="arabicPeriod"/>
            </a:pPr>
            <a:r>
              <a:rPr lang="en-US" smtClean="0"/>
              <a:t>It is equitable</a:t>
            </a:r>
          </a:p>
          <a:p>
            <a:pPr marL="514350" indent="-514350" eaLnBrk="1" hangingPunct="1">
              <a:buFont typeface="Georgia" pitchFamily="18" charset="0"/>
              <a:buAutoNum type="arabicPeriod"/>
            </a:pPr>
            <a:r>
              <a:rPr lang="en-US" smtClean="0"/>
              <a:t>It is timely</a:t>
            </a:r>
          </a:p>
        </p:txBody>
      </p:sp>
      <p:pic>
        <p:nvPicPr>
          <p:cNvPr id="37893" name="Picture 2" descr="http://www.nursingknowledge.org/Portal/CMSLite/GetFile.aspx?contentid=726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0213" y="2571750"/>
            <a:ext cx="14001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6"/>
          <p:cNvSpPr txBox="1">
            <a:spLocks noChangeArrowheads="1"/>
          </p:cNvSpPr>
          <p:nvPr/>
        </p:nvSpPr>
        <p:spPr bwMode="auto">
          <a:xfrm>
            <a:off x="6629400" y="4876800"/>
            <a:ext cx="1676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t>Institute of Medicine</a:t>
            </a:r>
          </a:p>
          <a:p>
            <a:pPr algn="ctr" eaLnBrk="1" hangingPunct="1"/>
            <a:r>
              <a:rPr lang="en-US"/>
              <a:t> 2001</a:t>
            </a:r>
          </a:p>
        </p:txBody>
      </p:sp>
    </p:spTree>
    <p:extLst>
      <p:ext uri="{BB962C8B-B14F-4D97-AF65-F5344CB8AC3E}">
        <p14:creationId xmlns:p14="http://schemas.microsoft.com/office/powerpoint/2010/main" val="38917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sz="quarter" idx="4294967295"/>
          </p:nvPr>
        </p:nvSpPr>
        <p:spPr>
          <a:xfrm>
            <a:off x="301625" y="1527175"/>
            <a:ext cx="8504238" cy="4572000"/>
          </a:xfrm>
          <a:prstGeom prst="rect">
            <a:avLst/>
          </a:prstGeom>
        </p:spPr>
        <p:txBody>
          <a:bodyPr/>
          <a:lstStyle/>
          <a:p>
            <a:pPr marL="609600" indent="-609600" algn="ctr" eaLnBrk="1" hangingPunct="1">
              <a:buFont typeface="Wingdings" pitchFamily="2" charset="2"/>
              <a:buNone/>
            </a:pPr>
            <a:r>
              <a:rPr lang="en-US" sz="2800" b="1" dirty="0" smtClean="0"/>
              <a:t>Factors that create the fertile ground for </a:t>
            </a:r>
          </a:p>
          <a:p>
            <a:pPr marL="609600" indent="-609600" algn="ctr" eaLnBrk="1" hangingPunct="1">
              <a:buFont typeface="Wingdings" pitchFamily="2" charset="2"/>
              <a:buNone/>
            </a:pPr>
            <a:r>
              <a:rPr lang="en-US" sz="2800" b="1" dirty="0" smtClean="0"/>
              <a:t>medical errors and mistakes:</a:t>
            </a:r>
          </a:p>
          <a:p>
            <a:pPr marL="609600" indent="-609600" eaLnBrk="1" hangingPunct="1"/>
            <a:endParaRPr lang="en-US" sz="2400" b="1" dirty="0" smtClean="0"/>
          </a:p>
          <a:p>
            <a:pPr marL="609600" indent="-609600" eaLnBrk="1" hangingPunct="1">
              <a:buClr>
                <a:srgbClr val="FF6600"/>
              </a:buClr>
              <a:buSzTx/>
              <a:buFontTx/>
              <a:buAutoNum type="arabicPeriod"/>
            </a:pPr>
            <a:r>
              <a:rPr lang="en-US" sz="2800" dirty="0" smtClean="0"/>
              <a:t>Our God given inherent limitations of human performance</a:t>
            </a:r>
          </a:p>
          <a:p>
            <a:pPr marL="609600" indent="-609600" eaLnBrk="1" hangingPunct="1">
              <a:buClr>
                <a:srgbClr val="FF6600"/>
              </a:buClr>
              <a:buSzTx/>
              <a:buFontTx/>
              <a:buAutoNum type="arabicPeriod"/>
            </a:pPr>
            <a:endParaRPr lang="en-US" sz="2800" dirty="0" smtClean="0"/>
          </a:p>
          <a:p>
            <a:pPr marL="609600" indent="-609600" eaLnBrk="1" hangingPunct="1">
              <a:buClr>
                <a:srgbClr val="FF6600"/>
              </a:buClr>
              <a:buSzTx/>
              <a:buFontTx/>
              <a:buAutoNum type="arabicPeriod"/>
            </a:pPr>
            <a:r>
              <a:rPr lang="en-US" sz="2800" dirty="0" smtClean="0"/>
              <a:t>The evolution of our present healthcare culture</a:t>
            </a:r>
          </a:p>
        </p:txBody>
      </p:sp>
      <p:sp>
        <p:nvSpPr>
          <p:cNvPr id="104452" name="Rectangle 4"/>
          <p:cNvSpPr>
            <a:spLocks noChangeArrowheads="1"/>
          </p:cNvSpPr>
          <p:nvPr/>
        </p:nvSpPr>
        <p:spPr bwMode="auto">
          <a:xfrm>
            <a:off x="990600" y="228600"/>
            <a:ext cx="7086600" cy="838200"/>
          </a:xfrm>
          <a:prstGeom prst="rect">
            <a:avLst/>
          </a:prstGeom>
          <a:noFill/>
          <a:ln w="9525">
            <a:noFill/>
            <a:miter lim="800000"/>
            <a:headEnd/>
            <a:tailEnd/>
          </a:ln>
          <a:effectLst/>
        </p:spPr>
        <p:txBody>
          <a:bodyPr anchor="ctr"/>
          <a:lstStyle/>
          <a:p>
            <a:pPr algn="ctr">
              <a:defRPr/>
            </a:pPr>
            <a:r>
              <a:rPr lang="en-US" sz="3600" dirty="0">
                <a:solidFill>
                  <a:schemeClr val="tx2"/>
                </a:solidFill>
                <a:latin typeface="+mj-lt"/>
                <a:cs typeface="+mn-cs"/>
              </a:rPr>
              <a:t>The Need for Systems</a:t>
            </a:r>
          </a:p>
        </p:txBody>
      </p:sp>
    </p:spTree>
    <p:extLst>
      <p:ext uri="{BB962C8B-B14F-4D97-AF65-F5344CB8AC3E}">
        <p14:creationId xmlns:p14="http://schemas.microsoft.com/office/powerpoint/2010/main" val="371492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sz="quarter" idx="4294967295"/>
          </p:nvPr>
        </p:nvSpPr>
        <p:spPr>
          <a:xfrm>
            <a:off x="533400" y="1524000"/>
            <a:ext cx="8229600" cy="4525963"/>
          </a:xfrm>
          <a:prstGeom prst="rect">
            <a:avLst/>
          </a:prstGeom>
        </p:spPr>
        <p:txBody>
          <a:bodyPr/>
          <a:lstStyle/>
          <a:p>
            <a:pPr marL="609600" indent="-609600" eaLnBrk="1" hangingPunct="1">
              <a:buFontTx/>
              <a:buAutoNum type="arabicPeriod"/>
            </a:pPr>
            <a:endParaRPr lang="en-US" sz="2000" smtClean="0"/>
          </a:p>
          <a:p>
            <a:pPr marL="609600" indent="-609600" eaLnBrk="1" hangingPunct="1"/>
            <a:endParaRPr lang="en-US" sz="2000" smtClean="0"/>
          </a:p>
        </p:txBody>
      </p:sp>
      <p:sp>
        <p:nvSpPr>
          <p:cNvPr id="34820" name="Rectangle 4"/>
          <p:cNvSpPr>
            <a:spLocks noChangeArrowheads="1"/>
          </p:cNvSpPr>
          <p:nvPr/>
        </p:nvSpPr>
        <p:spPr bwMode="auto">
          <a:xfrm>
            <a:off x="381000" y="2133600"/>
            <a:ext cx="8229600" cy="4221163"/>
          </a:xfrm>
          <a:prstGeom prst="rect">
            <a:avLst/>
          </a:prstGeom>
          <a:noFill/>
          <a:ln w="9525">
            <a:noFill/>
            <a:miter lim="800000"/>
            <a:headEnd/>
            <a:tailEnd/>
          </a:ln>
        </p:spPr>
        <p:txBody>
          <a:bodyPr/>
          <a:lstStyle/>
          <a:p>
            <a:pPr marL="609600" indent="-609600">
              <a:spcBef>
                <a:spcPct val="20000"/>
              </a:spcBef>
              <a:buClr>
                <a:srgbClr val="FF6600"/>
              </a:buClr>
              <a:buSzPct val="85000"/>
              <a:buFont typeface="Wingdings" pitchFamily="2" charset="2"/>
              <a:buChar char="o"/>
              <a:defRPr/>
            </a:pPr>
            <a:r>
              <a:rPr lang="en-US" sz="2400" dirty="0">
                <a:latin typeface="+mn-lt"/>
                <a:cs typeface="+mn-cs"/>
              </a:rPr>
              <a:t>Errors happen to human beings all the time… </a:t>
            </a:r>
            <a:r>
              <a:rPr lang="en-US" sz="2400" i="1" dirty="0">
                <a:latin typeface="+mn-lt"/>
                <a:cs typeface="+mn-cs"/>
              </a:rPr>
              <a:t>that’s why we’re human</a:t>
            </a:r>
            <a:endParaRPr lang="en-US" sz="2400" dirty="0">
              <a:latin typeface="+mn-lt"/>
              <a:cs typeface="+mn-cs"/>
            </a:endParaRPr>
          </a:p>
          <a:p>
            <a:pPr marL="609600" indent="-609600">
              <a:spcBef>
                <a:spcPct val="20000"/>
              </a:spcBef>
              <a:buClr>
                <a:srgbClr val="FF6600"/>
              </a:buClr>
              <a:buSzPct val="85000"/>
              <a:buFont typeface="Wingdings" pitchFamily="2" charset="2"/>
              <a:buChar char="o"/>
              <a:defRPr/>
            </a:pPr>
            <a:r>
              <a:rPr lang="en-US" sz="2400" dirty="0">
                <a:latin typeface="+mn-lt"/>
                <a:cs typeface="+mn-cs"/>
              </a:rPr>
              <a:t>We can only hold 5 to 7 pieces of information in our short term memory</a:t>
            </a:r>
          </a:p>
          <a:p>
            <a:pPr marL="609600" indent="-609600">
              <a:spcBef>
                <a:spcPct val="20000"/>
              </a:spcBef>
              <a:buClr>
                <a:srgbClr val="FF6600"/>
              </a:buClr>
              <a:buSzPct val="85000"/>
              <a:buFont typeface="Wingdings" pitchFamily="2" charset="2"/>
              <a:buChar char="o"/>
              <a:defRPr/>
            </a:pPr>
            <a:r>
              <a:rPr lang="en-US" sz="2400" dirty="0">
                <a:latin typeface="+mn-lt"/>
                <a:cs typeface="+mn-cs"/>
              </a:rPr>
              <a:t>Complexity of healthcare today is staggering</a:t>
            </a:r>
          </a:p>
          <a:p>
            <a:pPr marL="609600" indent="-609600">
              <a:spcBef>
                <a:spcPct val="20000"/>
              </a:spcBef>
              <a:buClr>
                <a:srgbClr val="FF6600"/>
              </a:buClr>
              <a:buSzPct val="85000"/>
              <a:buFont typeface="Wingdings" pitchFamily="2" charset="2"/>
              <a:buChar char="o"/>
              <a:defRPr/>
            </a:pPr>
            <a:r>
              <a:rPr lang="en-US" sz="2400" dirty="0">
                <a:latin typeface="+mn-lt"/>
                <a:cs typeface="+mn-cs"/>
              </a:rPr>
              <a:t>Fatigue: 24 hours without sleep </a:t>
            </a:r>
          </a:p>
          <a:p>
            <a:pPr marL="609600" indent="-609600">
              <a:spcBef>
                <a:spcPct val="20000"/>
              </a:spcBef>
              <a:buClr>
                <a:srgbClr val="FF6600"/>
              </a:buClr>
              <a:buSzPct val="85000"/>
              <a:buFont typeface="Wingdings" pitchFamily="2" charset="2"/>
              <a:buChar char="o"/>
              <a:defRPr/>
            </a:pPr>
            <a:endParaRPr lang="en-US" sz="2400" dirty="0">
              <a:latin typeface="+mn-lt"/>
              <a:cs typeface="+mn-cs"/>
            </a:endParaRPr>
          </a:p>
          <a:p>
            <a:pPr marL="609600" indent="-609600">
              <a:spcBef>
                <a:spcPct val="20000"/>
              </a:spcBef>
              <a:buClr>
                <a:srgbClr val="FF6600"/>
              </a:buClr>
              <a:buSzPct val="85000"/>
              <a:buFont typeface="Wingdings" pitchFamily="2" charset="2"/>
              <a:buChar char="o"/>
              <a:defRPr/>
            </a:pPr>
            <a:r>
              <a:rPr lang="en-US" sz="2400" dirty="0">
                <a:latin typeface="+mn-lt"/>
                <a:cs typeface="+mn-cs"/>
              </a:rPr>
              <a:t>Pace + Complexity + Human Limits = fertile ground for patient safety errors and </a:t>
            </a:r>
            <a:r>
              <a:rPr lang="en-US" sz="2400" dirty="0" smtClean="0">
                <a:latin typeface="+mn-lt"/>
                <a:cs typeface="+mn-cs"/>
              </a:rPr>
              <a:t>mistakes</a:t>
            </a:r>
          </a:p>
          <a:p>
            <a:pPr marL="1066800" lvl="1" indent="-609600">
              <a:spcBef>
                <a:spcPct val="20000"/>
              </a:spcBef>
              <a:buClr>
                <a:srgbClr val="FF6600"/>
              </a:buClr>
              <a:buSzPct val="85000"/>
              <a:buFont typeface="Wingdings" pitchFamily="2" charset="2"/>
              <a:buChar char="o"/>
              <a:defRPr/>
            </a:pPr>
            <a:r>
              <a:rPr lang="en-US" sz="2400" dirty="0"/>
              <a:t>pharmaceuticals, bio-technology, use of complex technology, and increasing types of modalities</a:t>
            </a:r>
            <a:endParaRPr lang="en-US" sz="2400" dirty="0">
              <a:latin typeface="+mn-lt"/>
              <a:cs typeface="+mn-cs"/>
            </a:endParaRPr>
          </a:p>
        </p:txBody>
      </p:sp>
      <p:sp>
        <p:nvSpPr>
          <p:cNvPr id="105479" name="Rectangle 7"/>
          <p:cNvSpPr>
            <a:spLocks noChangeArrowheads="1"/>
          </p:cNvSpPr>
          <p:nvPr/>
        </p:nvSpPr>
        <p:spPr bwMode="auto">
          <a:xfrm>
            <a:off x="1066800" y="685800"/>
            <a:ext cx="7086600" cy="838200"/>
          </a:xfrm>
          <a:prstGeom prst="rect">
            <a:avLst/>
          </a:prstGeom>
          <a:noFill/>
          <a:ln w="9525">
            <a:noFill/>
            <a:miter lim="800000"/>
            <a:headEnd/>
            <a:tailEnd/>
          </a:ln>
          <a:effectLst/>
        </p:spPr>
        <p:txBody>
          <a:bodyPr anchor="ctr"/>
          <a:lstStyle/>
          <a:p>
            <a:pPr algn="ctr">
              <a:defRPr/>
            </a:pPr>
            <a:r>
              <a:rPr lang="en-US" sz="3600" dirty="0">
                <a:solidFill>
                  <a:schemeClr val="tx2"/>
                </a:solidFill>
                <a:latin typeface="+mj-lt"/>
                <a:cs typeface="+mn-cs"/>
              </a:rPr>
              <a:t>Our God Given Inherent Limitations of Human Performance</a:t>
            </a:r>
          </a:p>
        </p:txBody>
      </p:sp>
    </p:spTree>
    <p:extLst>
      <p:ext uri="{BB962C8B-B14F-4D97-AF65-F5344CB8AC3E}">
        <p14:creationId xmlns:p14="http://schemas.microsoft.com/office/powerpoint/2010/main" val="890164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sz="quarter" idx="4294967295"/>
          </p:nvPr>
        </p:nvSpPr>
        <p:spPr>
          <a:xfrm>
            <a:off x="301625" y="1527175"/>
            <a:ext cx="8504238" cy="4572000"/>
          </a:xfrm>
          <a:prstGeom prst="rect">
            <a:avLst/>
          </a:prstGeom>
        </p:spPr>
        <p:txBody>
          <a:bodyPr/>
          <a:lstStyle/>
          <a:p>
            <a:pPr marL="609600" indent="-609600" eaLnBrk="1" hangingPunct="1">
              <a:buFontTx/>
              <a:buAutoNum type="arabicPeriod"/>
            </a:pPr>
            <a:endParaRPr lang="en-US" sz="2000" smtClean="0"/>
          </a:p>
          <a:p>
            <a:pPr marL="609600" indent="-609600" eaLnBrk="1" hangingPunct="1">
              <a:buFont typeface="Wingdings 2" pitchFamily="18" charset="2"/>
              <a:buNone/>
            </a:pPr>
            <a:endParaRPr lang="en-US" sz="2000" smtClean="0"/>
          </a:p>
        </p:txBody>
      </p:sp>
      <p:sp>
        <p:nvSpPr>
          <p:cNvPr id="14340" name="Rectangle 4"/>
          <p:cNvSpPr>
            <a:spLocks noChangeArrowheads="1"/>
          </p:cNvSpPr>
          <p:nvPr/>
        </p:nvSpPr>
        <p:spPr bwMode="auto">
          <a:xfrm>
            <a:off x="381000" y="1752600"/>
            <a:ext cx="8534400" cy="4648200"/>
          </a:xfrm>
          <a:prstGeom prst="rect">
            <a:avLst/>
          </a:prstGeom>
          <a:noFill/>
          <a:ln w="9525">
            <a:noFill/>
            <a:miter lim="800000"/>
            <a:headEnd/>
            <a:tailEnd/>
          </a:ln>
        </p:spPr>
        <p:txBody>
          <a:bodyPr/>
          <a:lstStyle/>
          <a:p>
            <a:pPr marL="609600" indent="-609600" algn="ctr">
              <a:spcBef>
                <a:spcPct val="20000"/>
              </a:spcBef>
              <a:buClr>
                <a:schemeClr val="accent1"/>
              </a:buClr>
              <a:buSzPct val="85000"/>
              <a:defRPr/>
            </a:pPr>
            <a:r>
              <a:rPr lang="en-US" sz="2400" b="1" i="1" dirty="0">
                <a:solidFill>
                  <a:srgbClr val="002060"/>
                </a:solidFill>
                <a:latin typeface="+mn-lt"/>
                <a:cs typeface="+mn-cs"/>
              </a:rPr>
              <a:t>“Culture has a profound influence on individual behavior”</a:t>
            </a:r>
          </a:p>
          <a:p>
            <a:pPr marL="609600" indent="-609600">
              <a:spcBef>
                <a:spcPct val="20000"/>
              </a:spcBef>
              <a:buClr>
                <a:schemeClr val="accent1"/>
              </a:buClr>
              <a:buSzPct val="85000"/>
              <a:buFont typeface="Wingdings" pitchFamily="2" charset="2"/>
              <a:buNone/>
              <a:defRPr/>
            </a:pPr>
            <a:endParaRPr lang="en-US" sz="800" b="1" i="1" u="sng" dirty="0">
              <a:solidFill>
                <a:srgbClr val="FFFF66"/>
              </a:solidFill>
              <a:latin typeface="Arial" charset="0"/>
              <a:cs typeface="+mn-cs"/>
            </a:endParaRPr>
          </a:p>
          <a:p>
            <a:pPr marL="609600" indent="-609600">
              <a:spcBef>
                <a:spcPct val="20000"/>
              </a:spcBef>
              <a:buClr>
                <a:srgbClr val="FF6600"/>
              </a:buClr>
              <a:buFont typeface="Wingdings" pitchFamily="2" charset="2"/>
              <a:buChar char="q"/>
              <a:defRPr/>
            </a:pPr>
            <a:r>
              <a:rPr lang="en-US" sz="2400" dirty="0">
                <a:latin typeface="+mn-lt"/>
                <a:cs typeface="+mn-cs"/>
              </a:rPr>
              <a:t>Focus on individual performance and individual patient outcomes</a:t>
            </a:r>
          </a:p>
          <a:p>
            <a:pPr marL="609600" indent="-609600">
              <a:spcBef>
                <a:spcPct val="20000"/>
              </a:spcBef>
              <a:buClr>
                <a:srgbClr val="FF6600"/>
              </a:buClr>
              <a:buFont typeface="Wingdings" pitchFamily="2" charset="2"/>
              <a:buChar char="q"/>
              <a:defRPr/>
            </a:pPr>
            <a:r>
              <a:rPr lang="en-US" sz="2400" dirty="0">
                <a:latin typeface="+mn-lt"/>
                <a:cs typeface="+mn-cs"/>
              </a:rPr>
              <a:t>Errors, mistakes, and “near misses” rarely disclosed or admitted to</a:t>
            </a:r>
          </a:p>
          <a:p>
            <a:pPr marL="609600" indent="-609600">
              <a:spcBef>
                <a:spcPct val="20000"/>
              </a:spcBef>
              <a:buClr>
                <a:srgbClr val="FF6600"/>
              </a:buClr>
              <a:buFont typeface="Wingdings" pitchFamily="2" charset="2"/>
              <a:buChar char="q"/>
              <a:defRPr/>
            </a:pPr>
            <a:r>
              <a:rPr lang="en-US" sz="2400" dirty="0">
                <a:latin typeface="+mn-lt"/>
                <a:cs typeface="+mn-cs"/>
              </a:rPr>
              <a:t>Hierarchical and Authority Issues</a:t>
            </a:r>
          </a:p>
          <a:p>
            <a:pPr marL="609600" indent="-609600">
              <a:spcBef>
                <a:spcPct val="20000"/>
              </a:spcBef>
              <a:buClr>
                <a:srgbClr val="FF6600"/>
              </a:buClr>
              <a:buFont typeface="Wingdings" pitchFamily="2" charset="2"/>
              <a:buChar char="q"/>
              <a:defRPr/>
            </a:pPr>
            <a:r>
              <a:rPr lang="en-US" sz="2400" dirty="0">
                <a:latin typeface="+mn-lt"/>
                <a:cs typeface="+mn-cs"/>
              </a:rPr>
              <a:t>Difference in communication styles</a:t>
            </a:r>
            <a:endParaRPr lang="en-US" sz="2000" i="1" dirty="0">
              <a:solidFill>
                <a:schemeClr val="tx2"/>
              </a:solidFill>
              <a:latin typeface="Arial" charset="0"/>
              <a:cs typeface="+mn-cs"/>
            </a:endParaRPr>
          </a:p>
        </p:txBody>
      </p:sp>
      <p:sp>
        <p:nvSpPr>
          <p:cNvPr id="106501" name="Rectangle 5"/>
          <p:cNvSpPr>
            <a:spLocks noChangeArrowheads="1"/>
          </p:cNvSpPr>
          <p:nvPr/>
        </p:nvSpPr>
        <p:spPr bwMode="auto">
          <a:xfrm>
            <a:off x="381000" y="457200"/>
            <a:ext cx="8229600" cy="914400"/>
          </a:xfrm>
          <a:prstGeom prst="rect">
            <a:avLst/>
          </a:prstGeom>
          <a:noFill/>
          <a:ln w="9525">
            <a:noFill/>
            <a:miter lim="800000"/>
            <a:headEnd/>
            <a:tailEnd/>
          </a:ln>
          <a:effectLst/>
        </p:spPr>
        <p:txBody>
          <a:bodyPr anchor="ctr"/>
          <a:lstStyle/>
          <a:p>
            <a:pPr algn="ctr">
              <a:defRPr/>
            </a:pPr>
            <a:r>
              <a:rPr lang="en-US" sz="3600" dirty="0">
                <a:solidFill>
                  <a:schemeClr val="tx2"/>
                </a:solidFill>
                <a:latin typeface="+mj-lt"/>
                <a:cs typeface="+mn-cs"/>
              </a:rPr>
              <a:t>The Evolution of Our Healthcare Culture</a:t>
            </a:r>
          </a:p>
        </p:txBody>
      </p:sp>
    </p:spTree>
    <p:extLst>
      <p:ext uri="{BB962C8B-B14F-4D97-AF65-F5344CB8AC3E}">
        <p14:creationId xmlns:p14="http://schemas.microsoft.com/office/powerpoint/2010/main" val="345485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sz="quarter" idx="4294967295"/>
          </p:nvPr>
        </p:nvSpPr>
        <p:spPr>
          <a:xfrm>
            <a:off x="381000" y="2286000"/>
            <a:ext cx="8229600" cy="2209800"/>
          </a:xfrm>
          <a:prstGeom prst="rect">
            <a:avLst/>
          </a:prstGeom>
        </p:spPr>
        <p:txBody>
          <a:bodyPr>
            <a:normAutofit/>
          </a:bodyPr>
          <a:lstStyle/>
          <a:p>
            <a:pPr marL="274320" indent="-274320" eaLnBrk="1" fontAlgn="auto" hangingPunct="1">
              <a:spcAft>
                <a:spcPts val="0"/>
              </a:spcAft>
              <a:buFont typeface="Wingdings" pitchFamily="2" charset="2"/>
              <a:buNone/>
              <a:defRPr/>
            </a:pPr>
            <a:r>
              <a:rPr lang="en-US" sz="2400" b="1" dirty="0" smtClean="0"/>
              <a:t>    Most medical errors are made by well intentioned, well educated, well trained human beings who have become accustomed small glitches, routine foul-ups, and a culture that suppresses doing anything much about them in the name of overriding goals</a:t>
            </a:r>
          </a:p>
        </p:txBody>
      </p:sp>
      <p:sp>
        <p:nvSpPr>
          <p:cNvPr id="110596" name="Rectangle 4"/>
          <p:cNvSpPr>
            <a:spLocks noChangeArrowheads="1"/>
          </p:cNvSpPr>
          <p:nvPr/>
        </p:nvSpPr>
        <p:spPr bwMode="auto">
          <a:xfrm>
            <a:off x="914400" y="533400"/>
            <a:ext cx="7086600" cy="838200"/>
          </a:xfrm>
          <a:prstGeom prst="rect">
            <a:avLst/>
          </a:prstGeom>
          <a:noFill/>
          <a:ln w="9525">
            <a:noFill/>
            <a:miter lim="800000"/>
            <a:headEnd/>
            <a:tailEnd/>
          </a:ln>
          <a:effectLst/>
        </p:spPr>
        <p:txBody>
          <a:bodyPr anchor="ctr"/>
          <a:lstStyle/>
          <a:p>
            <a:pPr algn="ctr">
              <a:defRPr/>
            </a:pPr>
            <a:r>
              <a:rPr lang="en-US" sz="3600" dirty="0">
                <a:solidFill>
                  <a:schemeClr val="tx2"/>
                </a:solidFill>
                <a:latin typeface="+mj-lt"/>
              </a:rPr>
              <a:t>It’s the </a:t>
            </a:r>
            <a:r>
              <a:rPr lang="en-US" sz="3600" dirty="0" smtClean="0">
                <a:solidFill>
                  <a:schemeClr val="tx2"/>
                </a:solidFill>
                <a:latin typeface="+mj-lt"/>
              </a:rPr>
              <a:t>System…</a:t>
            </a:r>
            <a:endParaRPr lang="en-US" sz="3600" dirty="0">
              <a:solidFill>
                <a:schemeClr val="tx2"/>
              </a:solidFill>
              <a:latin typeface="+mj-lt"/>
            </a:endParaRPr>
          </a:p>
        </p:txBody>
      </p:sp>
    </p:spTree>
    <p:extLst>
      <p:ext uri="{BB962C8B-B14F-4D97-AF65-F5344CB8AC3E}">
        <p14:creationId xmlns:p14="http://schemas.microsoft.com/office/powerpoint/2010/main" val="64505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sz="quarter" idx="4294967295"/>
          </p:nvPr>
        </p:nvSpPr>
        <p:spPr>
          <a:xfrm>
            <a:off x="457200" y="1981200"/>
            <a:ext cx="8229600" cy="4114800"/>
          </a:xfrm>
          <a:prstGeom prst="rect">
            <a:avLst/>
          </a:prstGeom>
        </p:spPr>
        <p:txBody>
          <a:bodyPr>
            <a:normAutofit/>
          </a:bodyPr>
          <a:lstStyle/>
          <a:p>
            <a:pPr marL="274320" indent="-274320" eaLnBrk="1" fontAlgn="auto" hangingPunct="1">
              <a:spcAft>
                <a:spcPts val="0"/>
              </a:spcAft>
              <a:buFont typeface="Wingdings 2"/>
              <a:buChar char=""/>
              <a:defRPr/>
            </a:pPr>
            <a:r>
              <a:rPr lang="en-US" b="1" i="1" dirty="0" smtClean="0">
                <a:latin typeface="+mj-lt"/>
              </a:rPr>
              <a:t>Human Factors Error Reduction Strategies incorporated into processes and systems</a:t>
            </a:r>
          </a:p>
          <a:p>
            <a:pPr marL="274320" indent="-274320" eaLnBrk="1" fontAlgn="auto" hangingPunct="1">
              <a:spcAft>
                <a:spcPts val="0"/>
              </a:spcAft>
              <a:buFont typeface="Wingdings 2"/>
              <a:buChar char=""/>
              <a:defRPr/>
            </a:pPr>
            <a:endParaRPr lang="en-US" sz="1050" b="1" i="1" dirty="0" smtClean="0">
              <a:latin typeface="+mj-lt"/>
            </a:endParaRPr>
          </a:p>
          <a:p>
            <a:pPr marL="822960" lvl="2" eaLnBrk="1" fontAlgn="auto" hangingPunct="1">
              <a:spcAft>
                <a:spcPts val="0"/>
              </a:spcAft>
              <a:buClr>
                <a:schemeClr val="accent3"/>
              </a:buClr>
              <a:buFont typeface="Wingdings 2"/>
              <a:buChar char=""/>
              <a:defRPr/>
            </a:pPr>
            <a:r>
              <a:rPr lang="en-US" b="1" i="1" dirty="0" smtClean="0">
                <a:latin typeface="+mj-lt"/>
              </a:rPr>
              <a:t>Avoid reliance on memory</a:t>
            </a:r>
          </a:p>
          <a:p>
            <a:pPr marL="822960" lvl="2" eaLnBrk="1" fontAlgn="auto" hangingPunct="1">
              <a:spcAft>
                <a:spcPts val="0"/>
              </a:spcAft>
              <a:buClr>
                <a:schemeClr val="accent3"/>
              </a:buClr>
              <a:buFont typeface="Wingdings 2"/>
              <a:buChar char=""/>
              <a:defRPr/>
            </a:pPr>
            <a:r>
              <a:rPr lang="en-US" b="1" i="1" dirty="0" smtClean="0">
                <a:latin typeface="+mj-lt"/>
              </a:rPr>
              <a:t>Standardization</a:t>
            </a:r>
          </a:p>
          <a:p>
            <a:pPr marL="822960" lvl="2" eaLnBrk="1" fontAlgn="auto" hangingPunct="1">
              <a:spcAft>
                <a:spcPts val="0"/>
              </a:spcAft>
              <a:buClr>
                <a:schemeClr val="accent3"/>
              </a:buClr>
              <a:buFont typeface="Wingdings 2"/>
              <a:buChar char=""/>
              <a:defRPr/>
            </a:pPr>
            <a:r>
              <a:rPr lang="en-US" b="1" i="1" dirty="0" smtClean="0">
                <a:latin typeface="+mj-lt"/>
              </a:rPr>
              <a:t>Checklists</a:t>
            </a:r>
          </a:p>
          <a:p>
            <a:pPr marL="822960" lvl="2" eaLnBrk="1" fontAlgn="auto" hangingPunct="1">
              <a:spcAft>
                <a:spcPts val="0"/>
              </a:spcAft>
              <a:buClr>
                <a:schemeClr val="accent3"/>
              </a:buClr>
              <a:buFont typeface="Wingdings 2"/>
              <a:buChar char=""/>
              <a:defRPr/>
            </a:pPr>
            <a:r>
              <a:rPr lang="en-US" b="1" i="1" dirty="0" smtClean="0">
                <a:latin typeface="+mj-lt"/>
              </a:rPr>
              <a:t>Forcing Functions</a:t>
            </a:r>
          </a:p>
          <a:p>
            <a:pPr marL="822960" lvl="2" eaLnBrk="1" fontAlgn="auto" hangingPunct="1">
              <a:spcAft>
                <a:spcPts val="0"/>
              </a:spcAft>
              <a:buClr>
                <a:schemeClr val="accent3"/>
              </a:buClr>
              <a:buFont typeface="Wingdings 2"/>
              <a:buChar char=""/>
              <a:defRPr/>
            </a:pPr>
            <a:r>
              <a:rPr lang="en-US" b="1" i="1" dirty="0" smtClean="0">
                <a:latin typeface="+mj-lt"/>
              </a:rPr>
              <a:t>Checklists</a:t>
            </a:r>
          </a:p>
          <a:p>
            <a:pPr marL="822960" lvl="2" eaLnBrk="1" fontAlgn="auto" hangingPunct="1">
              <a:spcAft>
                <a:spcPts val="0"/>
              </a:spcAft>
              <a:buClr>
                <a:schemeClr val="accent3"/>
              </a:buClr>
              <a:buFont typeface="Wingdings 2"/>
              <a:buChar char=""/>
              <a:defRPr/>
            </a:pPr>
            <a:r>
              <a:rPr lang="en-US" b="1" i="1" dirty="0" smtClean="0">
                <a:latin typeface="+mj-lt"/>
              </a:rPr>
              <a:t>Eliminate look-alikes</a:t>
            </a:r>
          </a:p>
          <a:p>
            <a:pPr marL="822960" lvl="2" eaLnBrk="1" fontAlgn="auto" hangingPunct="1">
              <a:spcAft>
                <a:spcPts val="0"/>
              </a:spcAft>
              <a:buClr>
                <a:schemeClr val="accent3"/>
              </a:buClr>
              <a:buFont typeface="Wingdings 2"/>
              <a:buChar char=""/>
              <a:defRPr/>
            </a:pPr>
            <a:r>
              <a:rPr lang="en-US" b="1" i="1" dirty="0" smtClean="0">
                <a:latin typeface="+mj-lt"/>
              </a:rPr>
              <a:t>Create redundancy</a:t>
            </a:r>
            <a:endParaRPr lang="en-US" dirty="0" smtClean="0"/>
          </a:p>
        </p:txBody>
      </p:sp>
      <p:sp>
        <p:nvSpPr>
          <p:cNvPr id="111620" name="Rectangle 4"/>
          <p:cNvSpPr>
            <a:spLocks noChangeArrowheads="1"/>
          </p:cNvSpPr>
          <p:nvPr/>
        </p:nvSpPr>
        <p:spPr bwMode="auto">
          <a:xfrm>
            <a:off x="990600" y="609600"/>
            <a:ext cx="7086600" cy="838200"/>
          </a:xfrm>
          <a:prstGeom prst="rect">
            <a:avLst/>
          </a:prstGeom>
          <a:noFill/>
          <a:ln w="9525">
            <a:noFill/>
            <a:miter lim="800000"/>
            <a:headEnd/>
            <a:tailEnd/>
          </a:ln>
          <a:effectLst/>
        </p:spPr>
        <p:txBody>
          <a:bodyPr anchor="ctr"/>
          <a:lstStyle/>
          <a:p>
            <a:pPr algn="ctr">
              <a:defRPr/>
            </a:pPr>
            <a:r>
              <a:rPr lang="en-US" sz="3600" dirty="0">
                <a:solidFill>
                  <a:srgbClr val="D16349"/>
                </a:solidFill>
              </a:rPr>
              <a:t>If we don’t focus on systems and processes, errors are destined to be repeated</a:t>
            </a:r>
          </a:p>
        </p:txBody>
      </p:sp>
      <p:pic>
        <p:nvPicPr>
          <p:cNvPr id="44037" name="Picture 4" descr="Male and Female at Compute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733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Be and </a:t>
            </a:r>
            <a:r>
              <a:rPr lang="en-US" dirty="0"/>
              <a:t>d</a:t>
            </a:r>
            <a:r>
              <a:rPr lang="en-US" dirty="0" smtClean="0"/>
              <a:t>o your very best everyday to serve the patient, and make informed choices on reform!</a:t>
            </a:r>
            <a:endParaRPr lang="en-US" dirty="0"/>
          </a:p>
        </p:txBody>
      </p:sp>
      <p:sp>
        <p:nvSpPr>
          <p:cNvPr id="4" name="Title 3"/>
          <p:cNvSpPr>
            <a:spLocks noGrp="1"/>
          </p:cNvSpPr>
          <p:nvPr>
            <p:ph type="title"/>
          </p:nvPr>
        </p:nvSpPr>
        <p:spPr/>
        <p:txBody>
          <a:bodyPr/>
          <a:lstStyle/>
          <a:p>
            <a:r>
              <a:rPr lang="en-US" dirty="0" smtClean="0"/>
              <a:t>The end!</a:t>
            </a:r>
            <a:endParaRPr lang="en-US" dirty="0"/>
          </a:p>
        </p:txBody>
      </p:sp>
    </p:spTree>
    <p:extLst>
      <p:ext uri="{BB962C8B-B14F-4D97-AF65-F5344CB8AC3E}">
        <p14:creationId xmlns:p14="http://schemas.microsoft.com/office/powerpoint/2010/main" val="345837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Spending</a:t>
            </a:r>
            <a:endParaRPr lang="en-US" dirty="0"/>
          </a:p>
        </p:txBody>
      </p:sp>
      <p:sp>
        <p:nvSpPr>
          <p:cNvPr id="3" name="Content Placeholder 2"/>
          <p:cNvSpPr>
            <a:spLocks noGrp="1"/>
          </p:cNvSpPr>
          <p:nvPr>
            <p:ph sz="quarter" idx="13"/>
          </p:nvPr>
        </p:nvSpPr>
        <p:spPr/>
        <p:txBody>
          <a:bodyPr/>
          <a:lstStyle/>
          <a:p>
            <a:r>
              <a:rPr lang="en-US" dirty="0"/>
              <a:t>The U.S. spends more than any other country in the world, on a per person basis, for health care. </a:t>
            </a:r>
            <a:endParaRPr lang="en-US" dirty="0" smtClean="0"/>
          </a:p>
          <a:p>
            <a:r>
              <a:rPr lang="en-US" dirty="0" smtClean="0"/>
              <a:t>It </a:t>
            </a:r>
            <a:r>
              <a:rPr lang="en-US" dirty="0"/>
              <a:t>represents over 16% of GDP now, and should surpass 20% by </a:t>
            </a:r>
            <a:r>
              <a:rPr lang="en-US" dirty="0" smtClean="0"/>
              <a:t>2015.</a:t>
            </a:r>
          </a:p>
          <a:p>
            <a:r>
              <a:rPr lang="en-US" dirty="0" smtClean="0"/>
              <a:t>Our </a:t>
            </a:r>
            <a:r>
              <a:rPr lang="en-US" dirty="0"/>
              <a:t>rate of increase has gone up drastically since the late 80s. </a:t>
            </a:r>
            <a:endParaRPr lang="en-US" dirty="0" smtClean="0"/>
          </a:p>
          <a:p>
            <a:r>
              <a:rPr lang="en-US" dirty="0" smtClean="0"/>
              <a:t>The </a:t>
            </a:r>
            <a:r>
              <a:rPr lang="en-US" dirty="0"/>
              <a:t>rate of increase was slightly better from 1995 to 2000 when managed care was seen as the “cost savior”, but has ticked up sharply at an unprecedented rate since them. </a:t>
            </a:r>
            <a:endParaRPr lang="en-US" dirty="0" smtClean="0"/>
          </a:p>
          <a:p>
            <a:r>
              <a:rPr lang="en-US" dirty="0" smtClean="0"/>
              <a:t>We </a:t>
            </a:r>
            <a:r>
              <a:rPr lang="en-US" dirty="0"/>
              <a:t>see these cost increases in both cost of services and the premiums paid by employers and individuals for health insurance premiums.</a:t>
            </a:r>
          </a:p>
          <a:p>
            <a:endParaRPr lang="en-US" dirty="0"/>
          </a:p>
        </p:txBody>
      </p:sp>
    </p:spTree>
    <p:extLst>
      <p:ext uri="{BB962C8B-B14F-4D97-AF65-F5344CB8AC3E}">
        <p14:creationId xmlns:p14="http://schemas.microsoft.com/office/powerpoint/2010/main" val="18828717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Bibliography</a:t>
            </a:r>
            <a:endParaRPr lang="en-US" dirty="0"/>
          </a:p>
        </p:txBody>
      </p:sp>
      <p:sp>
        <p:nvSpPr>
          <p:cNvPr id="5" name="Content Placeholder 4"/>
          <p:cNvSpPr>
            <a:spLocks noGrp="1"/>
          </p:cNvSpPr>
          <p:nvPr>
            <p:ph sz="quarter" idx="13"/>
          </p:nvPr>
        </p:nvSpPr>
        <p:spPr/>
        <p:txBody>
          <a:bodyPr>
            <a:normAutofit fontScale="92500" lnSpcReduction="20000"/>
          </a:bodyPr>
          <a:lstStyle/>
          <a:p>
            <a:r>
              <a:rPr lang="en-US" sz="1600" dirty="0" err="1" smtClean="0"/>
              <a:t>Keimig</a:t>
            </a:r>
            <a:r>
              <a:rPr lang="en-US" sz="1600" dirty="0" smtClean="0"/>
              <a:t>, H John,  (2011), Quality, Safety and Reliability in Healthcare Delivery, Northeast Regional Patient Safety &amp; Quality Improvement Conference, Retrieved February 4, 2012 </a:t>
            </a:r>
          </a:p>
          <a:p>
            <a:r>
              <a:rPr lang="en-US" sz="1600" dirty="0" smtClean="0"/>
              <a:t>Ledford, Meredith King, et al., (2008) The Health Care Delivery System:  A Blueprint </a:t>
            </a:r>
            <a:r>
              <a:rPr lang="en-US" sz="1600" dirty="0"/>
              <a:t>for Reform, </a:t>
            </a:r>
            <a:r>
              <a:rPr lang="en-US" sz="1600" dirty="0" smtClean="0"/>
              <a:t>retrieved February 4 2012 from http</a:t>
            </a:r>
            <a:r>
              <a:rPr lang="en-US" sz="1600" dirty="0"/>
              <a:t>://</a:t>
            </a:r>
            <a:r>
              <a:rPr lang="en-US" sz="1600" dirty="0" smtClean="0"/>
              <a:t>www.americanprogress.org/issues/2008/10/health_care_delivery.html</a:t>
            </a:r>
          </a:p>
          <a:p>
            <a:r>
              <a:rPr lang="en-US" sz="1600" dirty="0"/>
              <a:t>Roby, Dylan H, (unknown), The U.S. Healthcare System Health Policy and Potential for Reform, presentation provided February 2012 by New York Methodist Hospital School of Clinical Laboratory </a:t>
            </a:r>
            <a:r>
              <a:rPr lang="en-US" sz="1600" dirty="0" smtClean="0"/>
              <a:t>Sciences</a:t>
            </a:r>
          </a:p>
          <a:p>
            <a:r>
              <a:rPr lang="en-US" sz="1600" dirty="0" err="1"/>
              <a:t>Tachman</a:t>
            </a:r>
            <a:r>
              <a:rPr lang="en-US" sz="1600" dirty="0"/>
              <a:t>, Mary, et al., (March 2011) Re-Forming Health Care Delivery Systems:  A Summary of a Forum for States and Health Centers, National Academy for State Health Policy Forum, June 2010, retrieved February 4, 2012 from http://</a:t>
            </a:r>
            <a:r>
              <a:rPr lang="en-US" sz="1600" dirty="0" smtClean="0"/>
              <a:t>www.nashp.org/publication/re-forming-health-care-delivery-systems</a:t>
            </a:r>
          </a:p>
          <a:p>
            <a:r>
              <a:rPr lang="en-US" sz="1600" dirty="0"/>
              <a:t>The Heritage Foundation, retrieved February 4, 2012 from http://www.heritage.org/issues/health-care/health-care-reform/federal-health-care-proposals/obamacare</a:t>
            </a:r>
          </a:p>
          <a:p>
            <a:r>
              <a:rPr lang="en-US" sz="1600" dirty="0">
                <a:solidFill>
                  <a:schemeClr val="tx1"/>
                </a:solidFill>
              </a:rPr>
              <a:t>The Joint </a:t>
            </a:r>
            <a:r>
              <a:rPr lang="en-US" sz="1600" dirty="0" smtClean="0">
                <a:solidFill>
                  <a:schemeClr val="tx1"/>
                </a:solidFill>
              </a:rPr>
              <a:t>Commission </a:t>
            </a:r>
            <a:r>
              <a:rPr lang="en-US" sz="1600" dirty="0">
                <a:solidFill>
                  <a:schemeClr val="tx1"/>
                </a:solidFill>
              </a:rPr>
              <a:t>Quality Check, retrieved February 4, 2012 from http://www.qualitycheck.org/consumer/searchResults.aspx?ddstatelist2=RI&amp;ddcitylist=&amp;st_cd=&amp;st=RI&amp;st_nm=RHODE+ISLAND&amp;cty_nm=&amp;cty_id=-1&amp;provId=2&amp;provIdtracker=2</a:t>
            </a:r>
          </a:p>
          <a:p>
            <a:r>
              <a:rPr lang="en-US" sz="1600" dirty="0">
                <a:solidFill>
                  <a:schemeClr val="tx1"/>
                </a:solidFill>
              </a:rPr>
              <a:t>The Leapfrog Group, retrieved February 4, 20012 from http://</a:t>
            </a:r>
            <a:r>
              <a:rPr lang="en-US" sz="1600" dirty="0" smtClean="0">
                <a:solidFill>
                  <a:schemeClr val="tx1"/>
                </a:solidFill>
              </a:rPr>
              <a:t>www.leapfroggroup.org/cp?frmbmd=cp_listings&amp;find_by=city&amp;city=Boston&amp;state=MA&amp;cols=oa</a:t>
            </a:r>
            <a:endParaRPr lang="en-US" sz="1600" dirty="0" smtClean="0"/>
          </a:p>
          <a:p>
            <a:r>
              <a:rPr lang="en-US" sz="1600" dirty="0" smtClean="0">
                <a:solidFill>
                  <a:schemeClr val="tx1"/>
                </a:solidFill>
              </a:rPr>
              <a:t>U.S. Department of Health &amp; Human Services, retrieved February 4, 2012 from http</a:t>
            </a:r>
            <a:r>
              <a:rPr lang="en-US" sz="1600" dirty="0">
                <a:solidFill>
                  <a:schemeClr val="tx1"/>
                </a:solidFill>
              </a:rPr>
              <a:t>://www.hospitalcompare.hhs.gov/Hospital/Search/compareHospitals.asp</a:t>
            </a:r>
          </a:p>
          <a:p>
            <a:endParaRPr lang="en-US" sz="1600" dirty="0"/>
          </a:p>
        </p:txBody>
      </p:sp>
    </p:spTree>
    <p:extLst>
      <p:ext uri="{BB962C8B-B14F-4D97-AF65-F5344CB8AC3E}">
        <p14:creationId xmlns:p14="http://schemas.microsoft.com/office/powerpoint/2010/main" val="253410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9143999" cy="1066800"/>
          </a:xfrm>
        </p:spPr>
        <p:txBody>
          <a:bodyPr>
            <a:normAutofit fontScale="90000"/>
          </a:bodyPr>
          <a:lstStyle/>
          <a:p>
            <a:pPr algn="ctr"/>
            <a:r>
              <a:rPr lang="en-US" dirty="0" smtClean="0"/>
              <a:t>Health Spending in the U.S. </a:t>
            </a:r>
            <a:br>
              <a:rPr lang="en-US" dirty="0" smtClean="0"/>
            </a:br>
            <a:r>
              <a:rPr lang="en-US" dirty="0" smtClean="0"/>
              <a:t>Compared to Other Industrialized Countries, 2003</a:t>
            </a:r>
            <a:endParaRPr lang="en-US" dirty="0"/>
          </a:p>
        </p:txBody>
      </p:sp>
      <p:sp>
        <p:nvSpPr>
          <p:cNvPr id="5" name="Content Placeholder 4"/>
          <p:cNvSpPr>
            <a:spLocks noGrp="1"/>
          </p:cNvSpPr>
          <p:nvPr>
            <p:ph sz="quarter" idx="13"/>
          </p:nvPr>
        </p:nvSpPr>
        <p:spPr>
          <a:xfrm>
            <a:off x="0" y="1298448"/>
            <a:ext cx="4251960" cy="5559552"/>
          </a:xfrm>
        </p:spPr>
        <p:txBody>
          <a:bodyPr>
            <a:normAutofit fontScale="70000" lnSpcReduction="20000"/>
          </a:bodyPr>
          <a:lstStyle/>
          <a:p>
            <a:r>
              <a:rPr lang="en-US" dirty="0"/>
              <a:t>Per capita spending data shows that we almost double other countries in terms of spending per </a:t>
            </a:r>
            <a:r>
              <a:rPr lang="en-US" dirty="0" smtClean="0"/>
              <a:t>person. </a:t>
            </a:r>
          </a:p>
          <a:p>
            <a:r>
              <a:rPr lang="en-US" dirty="0" smtClean="0"/>
              <a:t>We </a:t>
            </a:r>
            <a:r>
              <a:rPr lang="en-US" dirty="0"/>
              <a:t>spend much more on both inpatient, outpatient, pharmacy, and nursing home care. </a:t>
            </a:r>
            <a:endParaRPr lang="en-US" dirty="0" smtClean="0"/>
          </a:p>
          <a:p>
            <a:r>
              <a:rPr lang="en-US" dirty="0" smtClean="0"/>
              <a:t>Despite </a:t>
            </a:r>
            <a:r>
              <a:rPr lang="en-US" dirty="0"/>
              <a:t>data that shows the U.S. has lower rates of hospitalization, we spend more on inpatient stays than any other country. </a:t>
            </a:r>
            <a:endParaRPr lang="en-US" dirty="0" smtClean="0"/>
          </a:p>
          <a:p>
            <a:r>
              <a:rPr lang="en-US" dirty="0" smtClean="0"/>
              <a:t>Our </a:t>
            </a:r>
            <a:r>
              <a:rPr lang="en-US" dirty="0"/>
              <a:t>reliance on outpatient procedures does not appear to help in terms of cost </a:t>
            </a:r>
            <a:r>
              <a:rPr lang="en-US" dirty="0" smtClean="0"/>
              <a:t>savings.</a:t>
            </a:r>
          </a:p>
          <a:p>
            <a:r>
              <a:rPr lang="en-US" dirty="0" smtClean="0"/>
              <a:t>Even </a:t>
            </a:r>
            <a:r>
              <a:rPr lang="en-US" dirty="0"/>
              <a:t>though the U.S. is not a “government-run” health system, we spend more than Japan, Germany, and France in direct government spending</a:t>
            </a:r>
            <a:r>
              <a:rPr lang="en-US" dirty="0" smtClean="0"/>
              <a:t>.</a:t>
            </a:r>
          </a:p>
          <a:p>
            <a:r>
              <a:rPr lang="en-US" dirty="0" smtClean="0"/>
              <a:t> </a:t>
            </a:r>
            <a:r>
              <a:rPr lang="en-US" dirty="0"/>
              <a:t>In Japan, Germany, and France the residents put money into a “social security” type of pool that supports their health care system and regulates the delivery of health care. </a:t>
            </a:r>
            <a:endParaRPr lang="en-US" dirty="0" smtClean="0"/>
          </a:p>
          <a:p>
            <a:r>
              <a:rPr lang="en-US" dirty="0" smtClean="0"/>
              <a:t>In </a:t>
            </a:r>
            <a:r>
              <a:rPr lang="en-US" dirty="0"/>
              <a:t>Canada, tax dollars into provincial governments result in the higher government spending for health care. </a:t>
            </a:r>
            <a:endParaRPr lang="en-US" dirty="0" smtClean="0"/>
          </a:p>
          <a:p>
            <a:r>
              <a:rPr lang="en-US" dirty="0" smtClean="0"/>
              <a:t>However</a:t>
            </a:r>
            <a:r>
              <a:rPr lang="en-US" dirty="0"/>
              <a:t>, all 4 countries spend much less on health care than we do, which these percentages do not show. It is probable that the 32% of government spending in the U.S. exceeds the government/social security spending in most of the other 4 comparison countries.</a:t>
            </a:r>
          </a:p>
          <a:p>
            <a:endParaRPr lang="en-US" dirty="0"/>
          </a:p>
        </p:txBody>
      </p:sp>
      <p:pic>
        <p:nvPicPr>
          <p:cNvPr id="7" name="Picture 9"/>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102496" y="1905001"/>
            <a:ext cx="501909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15946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3999" cy="1066800"/>
          </a:xfrm>
        </p:spPr>
        <p:txBody>
          <a:bodyPr>
            <a:normAutofit fontScale="90000"/>
          </a:bodyPr>
          <a:lstStyle/>
          <a:p>
            <a:pPr algn="ctr">
              <a:defRPr/>
            </a:pPr>
            <a:r>
              <a:rPr lang="en-US" sz="3100" dirty="0">
                <a:effectLst>
                  <a:outerShdw blurRad="38100" dist="38100" dir="2700000" algn="tl">
                    <a:srgbClr val="C0C0C0"/>
                  </a:outerShdw>
                </a:effectLst>
              </a:rPr>
              <a:t>Half of the Population Uses Very Little Health Care:</a:t>
            </a:r>
            <a:br>
              <a:rPr lang="en-US" sz="3100" dirty="0">
                <a:effectLst>
                  <a:outerShdw blurRad="38100" dist="38100" dir="2700000" algn="tl">
                    <a:srgbClr val="C0C0C0"/>
                  </a:outerShdw>
                </a:effectLst>
              </a:rPr>
            </a:br>
            <a:r>
              <a:rPr lang="en-US" sz="3100" dirty="0"/>
              <a:t>97% of all health spending </a:t>
            </a:r>
            <a:r>
              <a:rPr lang="en-US" sz="3100" dirty="0" smtClean="0"/>
              <a:t/>
            </a:r>
            <a:br>
              <a:rPr lang="en-US" sz="3100" dirty="0" smtClean="0"/>
            </a:br>
            <a:r>
              <a:rPr lang="en-US" sz="3100" dirty="0" smtClean="0"/>
              <a:t>is </a:t>
            </a:r>
            <a:r>
              <a:rPr lang="en-US" sz="3100" dirty="0"/>
              <a:t>concentrated in half of the population!</a:t>
            </a:r>
            <a:r>
              <a:rPr lang="en-US" dirty="0"/>
              <a:t/>
            </a:r>
            <a:br>
              <a:rPr lang="en-US" dirty="0"/>
            </a:br>
            <a:endParaRPr lang="en-US" dirty="0"/>
          </a:p>
        </p:txBody>
      </p:sp>
      <p:sp>
        <p:nvSpPr>
          <p:cNvPr id="3" name="Content Placeholder 2"/>
          <p:cNvSpPr>
            <a:spLocks noGrp="1"/>
          </p:cNvSpPr>
          <p:nvPr>
            <p:ph sz="quarter" idx="13"/>
          </p:nvPr>
        </p:nvSpPr>
        <p:spPr>
          <a:xfrm>
            <a:off x="276225" y="1767840"/>
            <a:ext cx="4251960" cy="4937760"/>
          </a:xfrm>
        </p:spPr>
        <p:txBody>
          <a:bodyPr>
            <a:normAutofit fontScale="85000" lnSpcReduction="10000"/>
          </a:bodyPr>
          <a:lstStyle/>
          <a:p>
            <a:r>
              <a:rPr lang="en-US" dirty="0"/>
              <a:t>Spending on health care is concentrated among select members of the population. </a:t>
            </a:r>
            <a:endParaRPr lang="en-US" dirty="0" smtClean="0"/>
          </a:p>
          <a:p>
            <a:r>
              <a:rPr lang="en-US" dirty="0" smtClean="0"/>
              <a:t>The </a:t>
            </a:r>
            <a:r>
              <a:rPr lang="en-US" dirty="0"/>
              <a:t>elderly and chronically ill represent a large portion of health care </a:t>
            </a:r>
            <a:r>
              <a:rPr lang="en-US" dirty="0" smtClean="0"/>
              <a:t>spending. </a:t>
            </a:r>
          </a:p>
          <a:p>
            <a:r>
              <a:rPr lang="en-US" dirty="0"/>
              <a:t>T</a:t>
            </a:r>
            <a:r>
              <a:rPr lang="en-US" dirty="0" smtClean="0"/>
              <a:t>he </a:t>
            </a:r>
            <a:r>
              <a:rPr lang="en-US" dirty="0"/>
              <a:t>top 1% of the U.S. population is responsible for using health services (22% of all costs in 2002), while the bottom 50% of the population resulted in only 3% of all health care spending. </a:t>
            </a:r>
          </a:p>
          <a:p>
            <a:r>
              <a:rPr lang="en-US" dirty="0"/>
              <a:t>In California, the top 20% of the Medicaid population (aged, disabled, and chronically ill) represent almost 80% of the health spending in Medicaid. </a:t>
            </a:r>
          </a:p>
          <a:p>
            <a:r>
              <a:rPr lang="en-US" dirty="0"/>
              <a:t>Many U.S. residents do not use health care at all, which is also not appropriate.</a:t>
            </a:r>
          </a:p>
          <a:p>
            <a:endParaRPr lang="en-US" dirty="0"/>
          </a:p>
        </p:txBody>
      </p:sp>
      <p:pic>
        <p:nvPicPr>
          <p:cNvPr id="5" name="Picture 6"/>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16450" y="2673199"/>
            <a:ext cx="4251325" cy="218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8682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76224" y="4724400"/>
            <a:ext cx="8639175" cy="2209800"/>
          </a:xfrm>
        </p:spPr>
        <p:txBody>
          <a:bodyPr>
            <a:normAutofit/>
          </a:bodyPr>
          <a:lstStyle/>
          <a:p>
            <a:r>
              <a:rPr lang="en-US" sz="1800" dirty="0" smtClean="0"/>
              <a:t>The </a:t>
            </a:r>
            <a:r>
              <a:rPr lang="en-US" sz="1800" dirty="0"/>
              <a:t>elderly and low-income spend much more of their income on health care than other age and income groups. </a:t>
            </a:r>
            <a:endParaRPr lang="en-US" sz="1800" dirty="0" smtClean="0"/>
          </a:p>
          <a:p>
            <a:r>
              <a:rPr lang="en-US" sz="1800" dirty="0" smtClean="0"/>
              <a:t>It </a:t>
            </a:r>
            <a:r>
              <a:rPr lang="en-US" sz="1800" dirty="0"/>
              <a:t>appears to confirm that the elderly and medically needy spend more out of pocket than their younger, insured, and higher income counterparts as a percentage of their annual income</a:t>
            </a:r>
            <a:r>
              <a:rPr lang="en-US" sz="1800" dirty="0" smtClean="0"/>
              <a:t>.</a:t>
            </a:r>
            <a:endParaRPr lang="en-US" sz="1800" dirty="0"/>
          </a:p>
          <a:p>
            <a:r>
              <a:rPr lang="en-US" sz="1800" dirty="0"/>
              <a:t>The burden of our health care problems often falls on the poor and the elderly, regardless of insurance status.</a:t>
            </a:r>
          </a:p>
          <a:p>
            <a:endParaRPr lang="en-US" dirty="0"/>
          </a:p>
        </p:txBody>
      </p:sp>
      <p:pic>
        <p:nvPicPr>
          <p:cNvPr id="5" name="Content Placeholder 4"/>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371600" y="76201"/>
            <a:ext cx="6429375" cy="465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198867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465</TotalTime>
  <Words>4303</Words>
  <Application>Microsoft Office PowerPoint</Application>
  <PresentationFormat>On-screen Show (4:3)</PresentationFormat>
  <Paragraphs>470</Paragraphs>
  <Slides>60</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Soho</vt:lpstr>
      <vt:lpstr>Microsoft Excel Chart</vt:lpstr>
      <vt:lpstr>Worksheet</vt:lpstr>
      <vt:lpstr>Healthcare delivery systems</vt:lpstr>
      <vt:lpstr>Policy and reform</vt:lpstr>
      <vt:lpstr>Reform Occurs When and Where Problem, Policy, and Politics Meet</vt:lpstr>
      <vt:lpstr>The Health Care System is Broken: </vt:lpstr>
      <vt:lpstr>Health Care Spending per Capita,1980-2004 - adjusted for cost of living differences - </vt:lpstr>
      <vt:lpstr>Health Care Spending</vt:lpstr>
      <vt:lpstr>Health Spending in the U.S.  Compared to Other Industrialized Countries, 2003</vt:lpstr>
      <vt:lpstr>Half of the Population Uses Very Little Health Care: 97% of all health spending  is concentrated in half of the population! </vt:lpstr>
      <vt:lpstr>PowerPoint Presentation</vt:lpstr>
      <vt:lpstr>What is our “System?”</vt:lpstr>
      <vt:lpstr>Does our System make sense?</vt:lpstr>
      <vt:lpstr>The Challenges of Basing a System on Employer Provided Insurance</vt:lpstr>
      <vt:lpstr>Sources of Commercial Insurance</vt:lpstr>
      <vt:lpstr>PowerPoint Presentation</vt:lpstr>
      <vt:lpstr>Main Governmental Sources of  Health Insurance Coverage</vt:lpstr>
      <vt:lpstr>PowerPoint Presentation</vt:lpstr>
      <vt:lpstr>PowerPoint Presentation</vt:lpstr>
      <vt:lpstr>The Uninsured: At Serious Risk</vt:lpstr>
      <vt:lpstr>The U.S. also faces problems related to:</vt:lpstr>
      <vt:lpstr>The Flow of the Dollar </vt:lpstr>
      <vt:lpstr>Controlling Costs</vt:lpstr>
      <vt:lpstr>Impacts of Medicare Prospective Payment System</vt:lpstr>
      <vt:lpstr>Why Does the U.S. Spend So Much More  on Health Care?</vt:lpstr>
      <vt:lpstr>Profits for Health Insurers</vt:lpstr>
      <vt:lpstr>Possible Reforms and  Future Financing</vt:lpstr>
      <vt:lpstr>Current Reform Models</vt:lpstr>
      <vt:lpstr>Where is Reform Occurring?</vt:lpstr>
      <vt:lpstr>Problems with State-Level Reform</vt:lpstr>
      <vt:lpstr>Obstacles to Reform</vt:lpstr>
      <vt:lpstr>Patient Protection and Affordable Health Care Act signed into Law by President Obama on March 23, 2010</vt:lpstr>
      <vt:lpstr>Opponents of “Obamacare”</vt:lpstr>
      <vt:lpstr>Alternatives</vt:lpstr>
      <vt:lpstr>What is next?</vt:lpstr>
      <vt:lpstr>As laboratory employees, what can we improve on a daily basis?</vt:lpstr>
      <vt:lpstr>Quality, Safety &amp; reliability in healthcare delivery!</vt:lpstr>
      <vt:lpstr>Paradox of Plenty</vt:lpstr>
      <vt:lpstr>Life Expectancy at Age 65</vt:lpstr>
      <vt:lpstr>Infant Mortality Rate per 1000 Live Births</vt:lpstr>
      <vt:lpstr>Deaths due to Surgical or Medical Mishaps  per 100,000 Population</vt:lpstr>
      <vt:lpstr>Quality in Healthcare…</vt:lpstr>
      <vt:lpstr>Quality Efforts in Healthcare</vt:lpstr>
      <vt:lpstr>Quality Efforts in Healthcare</vt:lpstr>
      <vt:lpstr>Quality Efforts in Healthcare</vt:lpstr>
      <vt:lpstr>Quality Efforts in Healthcare</vt:lpstr>
      <vt:lpstr>Movement to data-based quality assessment</vt:lpstr>
      <vt:lpstr>Those who pay for care are now writing the “Quality Agenda” using data</vt:lpstr>
      <vt:lpstr>Those who pay for care are now writing                    the “Quality Agenda” using data</vt:lpstr>
      <vt:lpstr>Healthcare Quality – Keep it Patient Focused</vt:lpstr>
      <vt:lpstr>PowerPoint Presentation</vt:lpstr>
      <vt:lpstr>Quality and Patient Safety</vt:lpstr>
      <vt:lpstr>What do we mean by Patient Safety?</vt:lpstr>
      <vt:lpstr>What do we mean by Patient Safety?</vt:lpstr>
      <vt:lpstr>Characteristics of a Quality Healthcare System when the Appropriate Systems are in Place</vt:lpstr>
      <vt:lpstr>PowerPoint Presentation</vt:lpstr>
      <vt:lpstr>PowerPoint Presentation</vt:lpstr>
      <vt:lpstr>PowerPoint Presentation</vt:lpstr>
      <vt:lpstr>PowerPoint Presentation</vt:lpstr>
      <vt:lpstr>PowerPoint Presentation</vt:lpstr>
      <vt:lpstr>The end!</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32</cp:revision>
  <dcterms:created xsi:type="dcterms:W3CDTF">2012-02-05T00:31:41Z</dcterms:created>
  <dcterms:modified xsi:type="dcterms:W3CDTF">2012-02-10T02:06:57Z</dcterms:modified>
</cp:coreProperties>
</file>