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activeX/activeX11.xml" ContentType="application/vnd.ms-office.activeX+xml"/>
  <Override PartName="/ppt/activeX/activeX12.xml" ContentType="application/vnd.ms-office.activeX+xml"/>
  <Override PartName="/ppt/activeX/activeX13.xml" ContentType="application/vnd.ms-office.activeX+xml"/>
  <Override PartName="/ppt/activeX/activeX14.xml" ContentType="application/vnd.ms-office.activeX+xml"/>
  <Override PartName="/ppt/activeX/activeX15.xml" ContentType="application/vnd.ms-office.activeX+xml"/>
  <Override PartName="/ppt/activeX/activeX16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99" r:id="rId4"/>
    <p:sldId id="300" r:id="rId5"/>
    <p:sldId id="301" r:id="rId6"/>
    <p:sldId id="302" r:id="rId7"/>
    <p:sldId id="303" r:id="rId8"/>
    <p:sldId id="304" r:id="rId9"/>
    <p:sldId id="305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306" r:id="rId51"/>
    <p:sldId id="307" r:id="rId52"/>
    <p:sldId id="331" r:id="rId53"/>
    <p:sldId id="308" r:id="rId54"/>
    <p:sldId id="330" r:id="rId55"/>
    <p:sldId id="309" r:id="rId56"/>
    <p:sldId id="332" r:id="rId57"/>
    <p:sldId id="310" r:id="rId58"/>
    <p:sldId id="333" r:id="rId59"/>
    <p:sldId id="311" r:id="rId60"/>
    <p:sldId id="334" r:id="rId61"/>
    <p:sldId id="312" r:id="rId62"/>
    <p:sldId id="335" r:id="rId63"/>
    <p:sldId id="313" r:id="rId64"/>
    <p:sldId id="336" r:id="rId65"/>
    <p:sldId id="314" r:id="rId66"/>
    <p:sldId id="315" r:id="rId67"/>
    <p:sldId id="337" r:id="rId68"/>
    <p:sldId id="316" r:id="rId69"/>
    <p:sldId id="338" r:id="rId70"/>
    <p:sldId id="317" r:id="rId71"/>
    <p:sldId id="339" r:id="rId72"/>
    <p:sldId id="318" r:id="rId73"/>
    <p:sldId id="340" r:id="rId74"/>
    <p:sldId id="319" r:id="rId75"/>
    <p:sldId id="341" r:id="rId76"/>
    <p:sldId id="320" r:id="rId77"/>
    <p:sldId id="342" r:id="rId78"/>
    <p:sldId id="321" r:id="rId79"/>
    <p:sldId id="343" r:id="rId80"/>
    <p:sldId id="322" r:id="rId81"/>
    <p:sldId id="345" r:id="rId82"/>
    <p:sldId id="323" r:id="rId83"/>
    <p:sldId id="346" r:id="rId84"/>
    <p:sldId id="324" r:id="rId85"/>
    <p:sldId id="347" r:id="rId86"/>
    <p:sldId id="325" r:id="rId87"/>
    <p:sldId id="348" r:id="rId88"/>
    <p:sldId id="326" r:id="rId89"/>
    <p:sldId id="349" r:id="rId90"/>
    <p:sldId id="327" r:id="rId91"/>
    <p:sldId id="350" r:id="rId92"/>
    <p:sldId id="328" r:id="rId93"/>
    <p:sldId id="351" r:id="rId94"/>
    <p:sldId id="329" r:id="rId95"/>
    <p:sldId id="352" r:id="rId9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-108" y="-1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964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13.xml.rels><?xml version="1.0" encoding="UTF-8" standalone="yes"?>
<Relationships xmlns="http://schemas.openxmlformats.org/package/2006/relationships"><Relationship Id="rId1" Type="http://schemas.microsoft.com/office/2006/relationships/activeXControlBinary" Target="activeX13.bin"/></Relationships>
</file>

<file path=ppt/activeX/_rels/activeX14.xml.rels><?xml version="1.0" encoding="UTF-8" standalone="yes"?>
<Relationships xmlns="http://schemas.openxmlformats.org/package/2006/relationships"><Relationship Id="rId1" Type="http://schemas.microsoft.com/office/2006/relationships/activeXControlBinary" Target="activeX14.bin"/></Relationships>
</file>

<file path=ppt/activeX/_rels/activeX15.xml.rels><?xml version="1.0" encoding="UTF-8" standalone="yes"?>
<Relationships xmlns="http://schemas.openxmlformats.org/package/2006/relationships"><Relationship Id="rId1" Type="http://schemas.microsoft.com/office/2006/relationships/activeXControlBinary" Target="activeX15.bin"/></Relationships>
</file>

<file path=ppt/activeX/_rels/activeX16.xml.rels><?xml version="1.0" encoding="UTF-8" standalone="yes"?>
<Relationships xmlns="http://schemas.openxmlformats.org/package/2006/relationships"><Relationship Id="rId1" Type="http://schemas.microsoft.com/office/2006/relationships/activeXControlBinary" Target="activeX16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5512D122-5CC6-11CF-8D67-00AA00BDCE1D}" ax:persistence="persistStream" r:id="rId1"/>
</file>

<file path=ppt/activeX/activeX10.xml><?xml version="1.0" encoding="utf-8"?>
<ax:ocx xmlns:ax="http://schemas.microsoft.com/office/2006/activeX" xmlns:r="http://schemas.openxmlformats.org/officeDocument/2006/relationships" ax:classid="{5512D122-5CC6-11CF-8D67-00AA00BDCE1D}" ax:persistence="persistStream" r:id="rId1"/>
</file>

<file path=ppt/activeX/activeX11.xml><?xml version="1.0" encoding="utf-8"?>
<ax:ocx xmlns:ax="http://schemas.microsoft.com/office/2006/activeX" xmlns:r="http://schemas.openxmlformats.org/officeDocument/2006/relationships" ax:classid="{5512D122-5CC6-11CF-8D67-00AA00BDCE1D}" ax:persistence="persistStream" r:id="rId1"/>
</file>

<file path=ppt/activeX/activeX12.xml><?xml version="1.0" encoding="utf-8"?>
<ax:ocx xmlns:ax="http://schemas.microsoft.com/office/2006/activeX" xmlns:r="http://schemas.openxmlformats.org/officeDocument/2006/relationships" ax:classid="{5512D122-5CC6-11CF-8D67-00AA00BDCE1D}" ax:persistence="persistStream" r:id="rId1"/>
</file>

<file path=ppt/activeX/activeX13.xml><?xml version="1.0" encoding="utf-8"?>
<ax:ocx xmlns:ax="http://schemas.microsoft.com/office/2006/activeX" xmlns:r="http://schemas.openxmlformats.org/officeDocument/2006/relationships" ax:classid="{5512D122-5CC6-11CF-8D67-00AA00BDCE1D}" ax:persistence="persistStream" r:id="rId1"/>
</file>

<file path=ppt/activeX/activeX14.xml><?xml version="1.0" encoding="utf-8"?>
<ax:ocx xmlns:ax="http://schemas.microsoft.com/office/2006/activeX" xmlns:r="http://schemas.openxmlformats.org/officeDocument/2006/relationships" ax:classid="{5512D122-5CC6-11CF-8D67-00AA00BDCE1D}" ax:persistence="persistStream" r:id="rId1"/>
</file>

<file path=ppt/activeX/activeX15.xml><?xml version="1.0" encoding="utf-8"?>
<ax:ocx xmlns:ax="http://schemas.microsoft.com/office/2006/activeX" xmlns:r="http://schemas.openxmlformats.org/officeDocument/2006/relationships" ax:classid="{5512D122-5CC6-11CF-8D67-00AA00BDCE1D}" ax:persistence="persistStream" r:id="rId1"/>
</file>

<file path=ppt/activeX/activeX16.xml><?xml version="1.0" encoding="utf-8"?>
<ax:ocx xmlns:ax="http://schemas.microsoft.com/office/2006/activeX" xmlns:r="http://schemas.openxmlformats.org/officeDocument/2006/relationships" ax:classid="{5512D122-5CC6-11CF-8D67-00AA00BDCE1D}" ax:persistence="persistStream" r:id="rId1"/>
</file>

<file path=ppt/activeX/activeX2.xml><?xml version="1.0" encoding="utf-8"?>
<ax:ocx xmlns:ax="http://schemas.microsoft.com/office/2006/activeX" xmlns:r="http://schemas.openxmlformats.org/officeDocument/2006/relationships" ax:classid="{5512D122-5CC6-11CF-8D67-00AA00BDCE1D}" ax:persistence="persistStream" r:id="rId1"/>
</file>

<file path=ppt/activeX/activeX3.xml><?xml version="1.0" encoding="utf-8"?>
<ax:ocx xmlns:ax="http://schemas.microsoft.com/office/2006/activeX" xmlns:r="http://schemas.openxmlformats.org/officeDocument/2006/relationships" ax:classid="{5512D122-5CC6-11CF-8D67-00AA00BDCE1D}" ax:persistence="persistStream" r:id="rId1"/>
</file>

<file path=ppt/activeX/activeX4.xml><?xml version="1.0" encoding="utf-8"?>
<ax:ocx xmlns:ax="http://schemas.microsoft.com/office/2006/activeX" xmlns:r="http://schemas.openxmlformats.org/officeDocument/2006/relationships" ax:classid="{5512D122-5CC6-11CF-8D67-00AA00BDCE1D}" ax:persistence="persistStream" r:id="rId1"/>
</file>

<file path=ppt/activeX/activeX5.xml><?xml version="1.0" encoding="utf-8"?>
<ax:ocx xmlns:ax="http://schemas.microsoft.com/office/2006/activeX" xmlns:r="http://schemas.openxmlformats.org/officeDocument/2006/relationships" ax:classid="{5512D122-5CC6-11CF-8D67-00AA00BDCE1D}" ax:persistence="persistStream" r:id="rId1"/>
</file>

<file path=ppt/activeX/activeX6.xml><?xml version="1.0" encoding="utf-8"?>
<ax:ocx xmlns:ax="http://schemas.microsoft.com/office/2006/activeX" xmlns:r="http://schemas.openxmlformats.org/officeDocument/2006/relationships" ax:classid="{5512D122-5CC6-11CF-8D67-00AA00BDCE1D}" ax:persistence="persistStream" r:id="rId1"/>
</file>

<file path=ppt/activeX/activeX7.xml><?xml version="1.0" encoding="utf-8"?>
<ax:ocx xmlns:ax="http://schemas.microsoft.com/office/2006/activeX" xmlns:r="http://schemas.openxmlformats.org/officeDocument/2006/relationships" ax:classid="{5512D122-5CC6-11CF-8D67-00AA00BDCE1D}" ax:persistence="persistStream" r:id="rId1"/>
</file>

<file path=ppt/activeX/activeX8.xml><?xml version="1.0" encoding="utf-8"?>
<ax:ocx xmlns:ax="http://schemas.microsoft.com/office/2006/activeX" xmlns:r="http://schemas.openxmlformats.org/officeDocument/2006/relationships" ax:classid="{5512D122-5CC6-11CF-8D67-00AA00BDCE1D}" ax:persistence="persistStream" r:id="rId1"/>
</file>

<file path=ppt/activeX/activeX9.xml><?xml version="1.0" encoding="utf-8"?>
<ax:ocx xmlns:ax="http://schemas.microsoft.com/office/2006/activeX" xmlns:r="http://schemas.openxmlformats.org/officeDocument/2006/relationships" ax:classid="{5512D122-5CC6-11CF-8D67-00AA00BDCE1D}" ax:persistence="persistStream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192083F1-E007-4D5E-A6CF-BC18C627E5FA}" type="datetimeFigureOut">
              <a:rPr lang="en-US" smtClean="0"/>
              <a:t>1/28/2012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051411B7-813E-4BCD-8C8A-13925B6817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083F1-E007-4D5E-A6CF-BC18C627E5FA}" type="datetimeFigureOut">
              <a:rPr lang="en-US" smtClean="0"/>
              <a:t>1/28/2012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411B7-813E-4BCD-8C8A-13925B6817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083F1-E007-4D5E-A6CF-BC18C627E5FA}" type="datetimeFigureOut">
              <a:rPr lang="en-US" smtClean="0"/>
              <a:t>1/28/2012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411B7-813E-4BCD-8C8A-13925B6817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083F1-E007-4D5E-A6CF-BC18C627E5FA}" type="datetimeFigureOut">
              <a:rPr lang="en-US" smtClean="0"/>
              <a:t>1/28/2012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411B7-813E-4BCD-8C8A-13925B6817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083F1-E007-4D5E-A6CF-BC18C627E5FA}" type="datetimeFigureOut">
              <a:rPr lang="en-US" smtClean="0"/>
              <a:t>1/28/2012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411B7-813E-4BCD-8C8A-13925B6817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083F1-E007-4D5E-A6CF-BC18C627E5FA}" type="datetimeFigureOut">
              <a:rPr lang="en-US" smtClean="0"/>
              <a:t>1/28/2012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411B7-813E-4BCD-8C8A-13925B68179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083F1-E007-4D5E-A6CF-BC18C627E5FA}" type="datetimeFigureOut">
              <a:rPr lang="en-US" smtClean="0"/>
              <a:t>1/28/2012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411B7-813E-4BCD-8C8A-13925B68179B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083F1-E007-4D5E-A6CF-BC18C627E5FA}" type="datetimeFigureOut">
              <a:rPr lang="en-US" smtClean="0"/>
              <a:t>1/28/2012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411B7-813E-4BCD-8C8A-13925B6817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083F1-E007-4D5E-A6CF-BC18C627E5FA}" type="datetimeFigureOut">
              <a:rPr lang="en-US" smtClean="0"/>
              <a:t>1/28/2012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411B7-813E-4BCD-8C8A-13925B6817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192083F1-E007-4D5E-A6CF-BC18C627E5FA}" type="datetimeFigureOut">
              <a:rPr lang="en-US" smtClean="0"/>
              <a:t>1/28/2012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051411B7-813E-4BCD-8C8A-13925B6817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192083F1-E007-4D5E-A6CF-BC18C627E5FA}" type="datetimeFigureOut">
              <a:rPr lang="en-US" smtClean="0"/>
              <a:t>1/28/2012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051411B7-813E-4BCD-8C8A-13925B6817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192083F1-E007-4D5E-A6CF-BC18C627E5FA}" type="datetimeFigureOut">
              <a:rPr lang="en-US" smtClean="0"/>
              <a:t>1/28/2012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051411B7-813E-4BCD-8C8A-13925B68179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control" Target="../activeX/activeX2.xml"/><Relationship Id="rId7" Type="http://schemas.openxmlformats.org/officeDocument/2006/relationships/image" Target="../media/image50.wmf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2.xml"/><Relationship Id="rId5" Type="http://schemas.openxmlformats.org/officeDocument/2006/relationships/control" Target="../activeX/activeX4.xml"/><Relationship Id="rId4" Type="http://schemas.openxmlformats.org/officeDocument/2006/relationships/control" Target="../activeX/activeX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control" Target="../activeX/activeX6.xml"/><Relationship Id="rId7" Type="http://schemas.openxmlformats.org/officeDocument/2006/relationships/image" Target="../media/image50.wmf"/><Relationship Id="rId2" Type="http://schemas.openxmlformats.org/officeDocument/2006/relationships/control" Target="../activeX/activeX5.xml"/><Relationship Id="rId1" Type="http://schemas.openxmlformats.org/officeDocument/2006/relationships/vmlDrawing" Target="../drawings/vmlDrawing2.vml"/><Relationship Id="rId6" Type="http://schemas.openxmlformats.org/officeDocument/2006/relationships/slideLayout" Target="../slideLayouts/slideLayout2.xml"/><Relationship Id="rId5" Type="http://schemas.openxmlformats.org/officeDocument/2006/relationships/control" Target="../activeX/activeX8.xml"/><Relationship Id="rId4" Type="http://schemas.openxmlformats.org/officeDocument/2006/relationships/control" Target="../activeX/activeX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control" Target="../activeX/activeX10.xml"/><Relationship Id="rId7" Type="http://schemas.openxmlformats.org/officeDocument/2006/relationships/image" Target="../media/image50.wmf"/><Relationship Id="rId2" Type="http://schemas.openxmlformats.org/officeDocument/2006/relationships/control" Target="../activeX/activeX9.xml"/><Relationship Id="rId1" Type="http://schemas.openxmlformats.org/officeDocument/2006/relationships/vmlDrawing" Target="../drawings/vmlDrawing3.vml"/><Relationship Id="rId6" Type="http://schemas.openxmlformats.org/officeDocument/2006/relationships/slideLayout" Target="../slideLayouts/slideLayout2.xml"/><Relationship Id="rId5" Type="http://schemas.openxmlformats.org/officeDocument/2006/relationships/control" Target="../activeX/activeX12.xml"/><Relationship Id="rId4" Type="http://schemas.openxmlformats.org/officeDocument/2006/relationships/control" Target="../activeX/activeX1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control" Target="../activeX/activeX14.xml"/><Relationship Id="rId7" Type="http://schemas.openxmlformats.org/officeDocument/2006/relationships/image" Target="../media/image50.wmf"/><Relationship Id="rId2" Type="http://schemas.openxmlformats.org/officeDocument/2006/relationships/control" Target="../activeX/activeX13.xml"/><Relationship Id="rId1" Type="http://schemas.openxmlformats.org/officeDocument/2006/relationships/vmlDrawing" Target="../drawings/vmlDrawing4.vml"/><Relationship Id="rId6" Type="http://schemas.openxmlformats.org/officeDocument/2006/relationships/slideLayout" Target="../slideLayouts/slideLayout2.xml"/><Relationship Id="rId5" Type="http://schemas.openxmlformats.org/officeDocument/2006/relationships/control" Target="../activeX/activeX16.xml"/><Relationship Id="rId4" Type="http://schemas.openxmlformats.org/officeDocument/2006/relationships/control" Target="../activeX/activeX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40931" y="1794935"/>
            <a:ext cx="6155269" cy="1828090"/>
          </a:xfrm>
        </p:spPr>
        <p:txBody>
          <a:bodyPr/>
          <a:lstStyle/>
          <a:p>
            <a:r>
              <a:rPr lang="en-US" dirty="0" smtClean="0"/>
              <a:t>Immunology/Serology Week 4 Seminar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886200"/>
            <a:ext cx="8686800" cy="1752600"/>
          </a:xfrm>
        </p:spPr>
        <p:txBody>
          <a:bodyPr/>
          <a:lstStyle/>
          <a:p>
            <a:r>
              <a:rPr lang="en-US" dirty="0" smtClean="0"/>
              <a:t>Christina A </a:t>
            </a:r>
            <a:r>
              <a:rPr lang="en-US" dirty="0" err="1" smtClean="0"/>
              <a:t>Nevel</a:t>
            </a:r>
            <a:r>
              <a:rPr lang="en-US" dirty="0" smtClean="0"/>
              <a:t>-McGarvey, PhD, MS, MT(ASCP)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695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Week 4 Vocabulary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90367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WEEK 4 Content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0974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77" y="1447800"/>
            <a:ext cx="7497176" cy="4215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41461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76" y="1508382"/>
            <a:ext cx="7389423" cy="4154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31058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77" y="1447800"/>
            <a:ext cx="7497176" cy="4215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9695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77" y="1447800"/>
            <a:ext cx="7497176" cy="4215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81978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77" y="1447800"/>
            <a:ext cx="7497176" cy="4215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24401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77" y="1447800"/>
            <a:ext cx="7497176" cy="4215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60609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77" y="1447800"/>
            <a:ext cx="7497176" cy="4215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90743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77" y="1447800"/>
            <a:ext cx="7497176" cy="4215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82330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Week 3 Quiz 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3749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47800"/>
            <a:ext cx="7497176" cy="4215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07430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76" y="1508382"/>
            <a:ext cx="7389423" cy="4154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25867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77" y="1447800"/>
            <a:ext cx="7497176" cy="4215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34084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77" y="1447800"/>
            <a:ext cx="7497176" cy="4215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89205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77" y="1447800"/>
            <a:ext cx="7497176" cy="4215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90316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77" y="1447800"/>
            <a:ext cx="7497176" cy="4215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94147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77" y="1447800"/>
            <a:ext cx="7497176" cy="4215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37396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77" y="1447800"/>
            <a:ext cx="7497176" cy="4215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67184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77" y="1447800"/>
            <a:ext cx="7497176" cy="4215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78230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77" y="1447800"/>
            <a:ext cx="7497176" cy="4215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51168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77" y="1447800"/>
            <a:ext cx="7497176" cy="4215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12209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77" y="1447800"/>
            <a:ext cx="7497176" cy="4215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25751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77" y="1447800"/>
            <a:ext cx="7497176" cy="4215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15329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77" y="1447800"/>
            <a:ext cx="7497176" cy="4215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69398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77" y="1447800"/>
            <a:ext cx="7497176" cy="4215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44281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77" y="1447800"/>
            <a:ext cx="7497176" cy="4215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38211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77" y="1447800"/>
            <a:ext cx="7497176" cy="4215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57978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76" y="1508382"/>
            <a:ext cx="7389423" cy="4154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98978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77" y="1447800"/>
            <a:ext cx="7497176" cy="4215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04588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77" y="1447800"/>
            <a:ext cx="7497176" cy="4215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34925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957" y="1524000"/>
            <a:ext cx="7361643" cy="4138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82367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1" y="1524000"/>
            <a:ext cx="7361644" cy="4138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74515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47800"/>
            <a:ext cx="7497176" cy="4215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80221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77" y="1447800"/>
            <a:ext cx="7497176" cy="4215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660307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709" y="1600200"/>
            <a:ext cx="7226110" cy="4062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271843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77" y="1447800"/>
            <a:ext cx="7497176" cy="4215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39490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77" y="1447800"/>
            <a:ext cx="7497176" cy="4215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530146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709" y="1600200"/>
            <a:ext cx="7226110" cy="4062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346062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77" y="1447800"/>
            <a:ext cx="7497176" cy="4215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459127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77" y="1447800"/>
            <a:ext cx="7497176" cy="4215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469890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524000"/>
            <a:ext cx="7361643" cy="4138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513666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77" y="1447800"/>
            <a:ext cx="7497176" cy="4215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4920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77" y="1447800"/>
            <a:ext cx="7497176" cy="4215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74245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Quiz Bowl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FUN!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861423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Nonanalytical</a:t>
            </a:r>
            <a:r>
              <a:rPr lang="en-US" dirty="0"/>
              <a:t> factors in quality assessment include:</a:t>
            </a:r>
          </a:p>
          <a:p>
            <a:r>
              <a:rPr lang="en-US" dirty="0"/>
              <a:t>A) Qualified personnel.</a:t>
            </a:r>
            <a:br>
              <a:rPr lang="en-US" dirty="0"/>
            </a:br>
            <a:r>
              <a:rPr lang="en-US" dirty="0"/>
              <a:t>B) Established laboratory policies.</a:t>
            </a:r>
            <a:br>
              <a:rPr lang="en-US" dirty="0"/>
            </a:br>
            <a:r>
              <a:rPr lang="en-US" dirty="0"/>
              <a:t>C) Quality control charts.</a:t>
            </a:r>
            <a:br>
              <a:rPr lang="en-US" dirty="0"/>
            </a:br>
            <a:r>
              <a:rPr lang="en-US" dirty="0"/>
              <a:t>D) Both a and b.</a:t>
            </a:r>
            <a:br>
              <a:rPr lang="en-US" dirty="0"/>
            </a:b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79859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Nonanalytical</a:t>
            </a:r>
            <a:r>
              <a:rPr lang="en-US" dirty="0"/>
              <a:t> factors in quality assessment include:</a:t>
            </a:r>
          </a:p>
          <a:p>
            <a:r>
              <a:rPr lang="en-US" dirty="0"/>
              <a:t>A) Qualified personnel.</a:t>
            </a:r>
            <a:br>
              <a:rPr lang="en-US" dirty="0"/>
            </a:br>
            <a:r>
              <a:rPr lang="en-US" dirty="0"/>
              <a:t>B) Established laboratory policies.</a:t>
            </a:r>
            <a:br>
              <a:rPr lang="en-US" dirty="0"/>
            </a:br>
            <a:r>
              <a:rPr lang="en-US" dirty="0"/>
              <a:t>C) Quality control charts.</a:t>
            </a:r>
            <a:br>
              <a:rPr lang="en-US" dirty="0"/>
            </a:br>
            <a:r>
              <a:rPr lang="en-US" dirty="0">
                <a:solidFill>
                  <a:srgbClr val="FF0000"/>
                </a:solidFill>
              </a:rPr>
              <a:t>D) Both a and b.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49364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 example of a </a:t>
            </a:r>
            <a:r>
              <a:rPr lang="en-US" dirty="0" err="1"/>
              <a:t>preanalytical</a:t>
            </a:r>
            <a:r>
              <a:rPr lang="en-US" dirty="0"/>
              <a:t> error is:</a:t>
            </a:r>
          </a:p>
          <a:p>
            <a:r>
              <a:rPr lang="en-US" dirty="0"/>
              <a:t>A) Specimen obtained from the wrong patient.</a:t>
            </a:r>
            <a:br>
              <a:rPr lang="en-US" dirty="0"/>
            </a:br>
            <a:r>
              <a:rPr lang="en-US" dirty="0"/>
              <a:t>B) Lack of frequent preventive maintenance.</a:t>
            </a:r>
            <a:br>
              <a:rPr lang="en-US" dirty="0"/>
            </a:br>
            <a:r>
              <a:rPr lang="en-US" dirty="0"/>
              <a:t>C) Reporting of laboratory results by phone.</a:t>
            </a:r>
            <a:br>
              <a:rPr lang="en-US" dirty="0"/>
            </a:br>
            <a:r>
              <a:rPr lang="en-US" dirty="0"/>
              <a:t>D) Poorly trained phlebotomists.</a:t>
            </a:r>
            <a:br>
              <a:rPr lang="en-US" dirty="0"/>
            </a:b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042697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 example of a </a:t>
            </a:r>
            <a:r>
              <a:rPr lang="en-US" dirty="0" err="1"/>
              <a:t>preanalytical</a:t>
            </a:r>
            <a:r>
              <a:rPr lang="en-US" dirty="0"/>
              <a:t> error is:</a:t>
            </a:r>
          </a:p>
          <a:p>
            <a:r>
              <a:rPr lang="en-US" dirty="0">
                <a:solidFill>
                  <a:srgbClr val="FF0000"/>
                </a:solidFill>
              </a:rPr>
              <a:t>A) Specimen obtained from the wrong patient.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B) Lack of frequent preventive maintenance.</a:t>
            </a:r>
            <a:br>
              <a:rPr lang="en-US" dirty="0"/>
            </a:br>
            <a:r>
              <a:rPr lang="en-US" dirty="0"/>
              <a:t>C) Reporting of laboratory results by phone.</a:t>
            </a:r>
            <a:br>
              <a:rPr lang="en-US" dirty="0"/>
            </a:br>
            <a:r>
              <a:rPr lang="en-US" dirty="0"/>
              <a:t>D) Poorly trained phlebotomists.</a:t>
            </a:r>
            <a:br>
              <a:rPr lang="en-US" dirty="0"/>
            </a:b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936079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Quality assessment programs include:</a:t>
            </a:r>
          </a:p>
          <a:p>
            <a:r>
              <a:rPr lang="en-US" dirty="0"/>
              <a:t>A) Patient identification.</a:t>
            </a:r>
            <a:br>
              <a:rPr lang="en-US" dirty="0"/>
            </a:br>
            <a:r>
              <a:rPr lang="en-US" dirty="0"/>
              <a:t>B) Specimen procurement.</a:t>
            </a:r>
            <a:br>
              <a:rPr lang="en-US" dirty="0"/>
            </a:br>
            <a:r>
              <a:rPr lang="en-US" dirty="0"/>
              <a:t>C) Specimen transportation and processing procedures.</a:t>
            </a:r>
            <a:br>
              <a:rPr lang="en-US" dirty="0"/>
            </a:br>
            <a:r>
              <a:rPr lang="en-US" dirty="0"/>
              <a:t>D) All the above.</a:t>
            </a:r>
            <a:br>
              <a:rPr lang="en-US" dirty="0"/>
            </a:b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458658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Quality assessment programs include:</a:t>
            </a:r>
          </a:p>
          <a:p>
            <a:r>
              <a:rPr lang="en-US" dirty="0"/>
              <a:t>A) Patient identification.</a:t>
            </a:r>
            <a:br>
              <a:rPr lang="en-US" dirty="0"/>
            </a:br>
            <a:r>
              <a:rPr lang="en-US" dirty="0"/>
              <a:t>B) Specimen procurement.</a:t>
            </a:r>
            <a:br>
              <a:rPr lang="en-US" dirty="0"/>
            </a:br>
            <a:r>
              <a:rPr lang="en-US" dirty="0"/>
              <a:t>C) Specimen transportation and processing procedures.</a:t>
            </a:r>
            <a:br>
              <a:rPr lang="en-US" dirty="0"/>
            </a:br>
            <a:r>
              <a:rPr lang="en-US" dirty="0">
                <a:solidFill>
                  <a:srgbClr val="FF0000"/>
                </a:solidFill>
              </a:rPr>
              <a:t>D) All the above.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58241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testing of moderate complexity, quality control requires:</a:t>
            </a:r>
          </a:p>
          <a:p>
            <a:r>
              <a:rPr lang="en-US" dirty="0"/>
              <a:t>A) Using fresh reagent daily.</a:t>
            </a:r>
            <a:br>
              <a:rPr lang="en-US" dirty="0"/>
            </a:br>
            <a:r>
              <a:rPr lang="en-US" dirty="0"/>
              <a:t>B) Performing control procedures monthly.</a:t>
            </a:r>
            <a:br>
              <a:rPr lang="en-US" dirty="0"/>
            </a:br>
            <a:r>
              <a:rPr lang="en-US" dirty="0"/>
              <a:t>C) Performing control procedures using at least two levels of control material each day of testing.</a:t>
            </a:r>
            <a:br>
              <a:rPr lang="en-US" dirty="0"/>
            </a:br>
            <a:r>
              <a:rPr lang="en-US" dirty="0"/>
              <a:t>D) Both a and c.</a:t>
            </a:r>
            <a:br>
              <a:rPr lang="en-US" dirty="0"/>
            </a:b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767104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testing of moderate complexity, quality control requires:</a:t>
            </a:r>
          </a:p>
          <a:p>
            <a:r>
              <a:rPr lang="en-US" dirty="0"/>
              <a:t>A) Using fresh reagent daily.</a:t>
            </a:r>
            <a:br>
              <a:rPr lang="en-US" dirty="0"/>
            </a:br>
            <a:r>
              <a:rPr lang="en-US" dirty="0"/>
              <a:t>B) Performing control procedures monthly.</a:t>
            </a:r>
            <a:br>
              <a:rPr lang="en-US" dirty="0"/>
            </a:br>
            <a:r>
              <a:rPr lang="en-US" dirty="0">
                <a:solidFill>
                  <a:srgbClr val="FF0000"/>
                </a:solidFill>
              </a:rPr>
              <a:t>C) Performing control procedures using at least two levels of control material each day of testing.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D) Both a and c.</a:t>
            </a:r>
            <a:br>
              <a:rPr lang="en-US" dirty="0"/>
            </a:b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43293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Sensitivity is defined as the:</a:t>
            </a:r>
          </a:p>
          <a:p>
            <a:r>
              <a:rPr lang="en-US" dirty="0"/>
              <a:t>A) Proportion of subjects with the specific disease or condition who have a positive test result.</a:t>
            </a:r>
            <a:br>
              <a:rPr lang="en-US" dirty="0"/>
            </a:br>
            <a:r>
              <a:rPr lang="en-US" dirty="0"/>
              <a:t>B) Proportion of subjects without the specific disease or condition who have a negative test result.</a:t>
            </a:r>
            <a:br>
              <a:rPr lang="en-US" dirty="0"/>
            </a:br>
            <a:r>
              <a:rPr lang="en-US" dirty="0"/>
              <a:t>C) Proportion of a population who have the disease.</a:t>
            </a:r>
            <a:br>
              <a:rPr lang="en-US" dirty="0"/>
            </a:br>
            <a:r>
              <a:rPr lang="en-US" dirty="0"/>
              <a:t>D) Number of patients with a normal test result who do not have the disease.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75407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77" y="1447800"/>
            <a:ext cx="7497176" cy="4215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54880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Sensitivity is defined as the:</a:t>
            </a:r>
          </a:p>
          <a:p>
            <a:r>
              <a:rPr lang="en-US" dirty="0">
                <a:solidFill>
                  <a:srgbClr val="FF0000"/>
                </a:solidFill>
              </a:rPr>
              <a:t>A) Proportion of subjects with the specific disease or condition who have a positive test result.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B) Proportion of subjects without the specific disease or condition who have a negative test result.</a:t>
            </a:r>
            <a:br>
              <a:rPr lang="en-US" dirty="0"/>
            </a:br>
            <a:r>
              <a:rPr lang="en-US" dirty="0"/>
              <a:t>C) Proportion of a population who have the disease.</a:t>
            </a:r>
            <a:br>
              <a:rPr lang="en-US" dirty="0"/>
            </a:br>
            <a:r>
              <a:rPr lang="en-US" dirty="0"/>
              <a:t>D) Number of patients with a normal test result who do not have the disease.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458302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6.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Specificity is defined as the:</a:t>
            </a:r>
          </a:p>
          <a:p>
            <a:r>
              <a:rPr lang="en-US" dirty="0"/>
              <a:t>A) Proportion of subjects with the specific disease or condition who have a positive test result.</a:t>
            </a:r>
            <a:br>
              <a:rPr lang="en-US" dirty="0"/>
            </a:br>
            <a:r>
              <a:rPr lang="en-US" dirty="0"/>
              <a:t>B) Proportion of subjects without the specific disease or condition who have a negative test result.</a:t>
            </a:r>
            <a:br>
              <a:rPr lang="en-US" dirty="0"/>
            </a:br>
            <a:r>
              <a:rPr lang="en-US" dirty="0"/>
              <a:t>C) Proportion of a population who have the disease.</a:t>
            </a:r>
            <a:br>
              <a:rPr lang="en-US" dirty="0"/>
            </a:br>
            <a:r>
              <a:rPr lang="en-US" dirty="0"/>
              <a:t>D) Number of patients with a normal test result who do not have the disease.</a:t>
            </a:r>
            <a:br>
              <a:rPr lang="en-US" dirty="0"/>
            </a:b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285613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6.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Specificity is defined as the:</a:t>
            </a:r>
          </a:p>
          <a:p>
            <a:r>
              <a:rPr lang="en-US" dirty="0"/>
              <a:t>A) Proportion of subjects with the specific disease or condition who have a positive test result.</a:t>
            </a:r>
            <a:br>
              <a:rPr lang="en-US" dirty="0"/>
            </a:br>
            <a:r>
              <a:rPr lang="en-US" dirty="0">
                <a:solidFill>
                  <a:srgbClr val="FF0000"/>
                </a:solidFill>
              </a:rPr>
              <a:t>B) Proportion of subjects without the specific disease or condition who have a negative test result.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C) Proportion of a population who have the disease.</a:t>
            </a:r>
            <a:br>
              <a:rPr lang="en-US" dirty="0"/>
            </a:br>
            <a:r>
              <a:rPr lang="en-US" dirty="0"/>
              <a:t>D) Number of patients with a normal test result who do not have the disease.</a:t>
            </a:r>
            <a:br>
              <a:rPr lang="en-US" dirty="0"/>
            </a:b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963717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7.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69002506"/>
              </p:ext>
            </p:extLst>
          </p:nvPr>
        </p:nvGraphicFramePr>
        <p:xfrm>
          <a:off x="1463675" y="2286000"/>
          <a:ext cx="6196013" cy="3337560"/>
        </p:xfrm>
        <a:graphic>
          <a:graphicData uri="http://schemas.openxmlformats.org/drawingml/2006/table">
            <a:tbl>
              <a:tblPr/>
              <a:tblGrid>
                <a:gridCol w="6196013"/>
              </a:tblGrid>
              <a:tr h="25052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Match the term with the definition.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7034">
                <a:tc>
                  <a:txBody>
                    <a:bodyPr/>
                    <a:lstStyle/>
                    <a:p>
                      <a:r>
                        <a:rPr lang="en-US"/>
                        <a:t>A. How close a test result is to the true value</a:t>
                      </a:r>
                    </a:p>
                  </a:txBody>
                  <a:tcPr marL="28575" marR="28575" marT="28575" marB="2857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7034">
                <a:tc>
                  <a:txBody>
                    <a:bodyPr/>
                    <a:lstStyle/>
                    <a:p>
                      <a:r>
                        <a:rPr lang="en-US"/>
                        <a:t>B. Highly purified substances of a known composition</a:t>
                      </a:r>
                    </a:p>
                  </a:txBody>
                  <a:tcPr marL="28575" marR="28575" marT="28575" marB="2857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14924">
                <a:tc>
                  <a:txBody>
                    <a:bodyPr/>
                    <a:lstStyle/>
                    <a:p>
                      <a:r>
                        <a:rPr lang="en-US"/>
                        <a:t>C. A specimen with a known value that is similar in composition to the test specimen</a:t>
                      </a:r>
                    </a:p>
                  </a:txBody>
                  <a:tcPr marL="28575" marR="28575" marT="28575" marB="2857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66486">
                <a:tc>
                  <a:txBody>
                    <a:bodyPr/>
                    <a:lstStyle/>
                    <a:p>
                      <a:r>
                        <a:rPr lang="en-US" dirty="0"/>
                        <a:t>D. How close the test results are to one another when repeated analyses of the same material are performed</a:t>
                      </a:r>
                      <a:r>
                        <a:rPr lang="en-US" dirty="0">
                          <a:effectLst/>
                        </a:rPr>
                        <a:t/>
                      </a:r>
                      <a:br>
                        <a:rPr lang="en-US" dirty="0">
                          <a:effectLst/>
                        </a:rPr>
                      </a:br>
                      <a:r>
                        <a:rPr lang="en-US" dirty="0">
                          <a:effectLst/>
                        </a:rPr>
                        <a:t>Accuracy</a:t>
                      </a:r>
                    </a:p>
                    <a:p>
                      <a:r>
                        <a:rPr lang="en-US" dirty="0">
                          <a:effectLst/>
                        </a:rPr>
                        <a:t>Precision</a:t>
                      </a:r>
                    </a:p>
                    <a:p>
                      <a:r>
                        <a:rPr lang="en-US" dirty="0">
                          <a:effectLst/>
                        </a:rPr>
                        <a:t>Control</a:t>
                      </a:r>
                    </a:p>
                    <a:p>
                      <a:r>
                        <a:rPr lang="en-US" dirty="0">
                          <a:effectLst/>
                        </a:rPr>
                        <a:t>Standard</a:t>
                      </a:r>
                    </a:p>
                  </a:txBody>
                  <a:tcPr marL="28575" marR="28575" marT="28575" marB="2857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463675" y="2067995"/>
            <a:ext cx="184731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47106" name="DefaultOcx" r:id="rId2" imgW="781200" imgH="228600"/>
        </mc:Choice>
        <mc:Fallback>
          <p:control name="DefaultOcx" r:id="rId2" imgW="781200" imgH="228600">
            <p:pic>
              <p:nvPicPr>
                <p:cNvPr id="0" name="DefaultOcx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914400" cy="228600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7107" name="HTMLSelect1" r:id="rId3" imgW="781200" imgH="228600"/>
        </mc:Choice>
        <mc:Fallback>
          <p:control name="HTMLSelect1" r:id="rId3" imgW="781200" imgH="228600">
            <p:pic>
              <p:nvPicPr>
                <p:cNvPr id="0" name="HTMLSelect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914400" cy="228600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7108" name="HTMLSelect2" r:id="rId4" imgW="781200" imgH="228600"/>
        </mc:Choice>
        <mc:Fallback>
          <p:control name="HTMLSelect2" r:id="rId4" imgW="781200" imgH="228600">
            <p:pic>
              <p:nvPicPr>
                <p:cNvPr id="0" name="HTMLSelect2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914400" cy="228600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7109" name="HTMLSelect3" r:id="rId5" imgW="781200" imgH="228600"/>
        </mc:Choice>
        <mc:Fallback>
          <p:control name="HTMLSelect3" r:id="rId5" imgW="781200" imgH="228600">
            <p:pic>
              <p:nvPicPr>
                <p:cNvPr id="0" name="HTMLSelect3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914400" cy="228600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21177192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7.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40538817"/>
              </p:ext>
            </p:extLst>
          </p:nvPr>
        </p:nvGraphicFramePr>
        <p:xfrm>
          <a:off x="1463675" y="2286000"/>
          <a:ext cx="6196013" cy="3337560"/>
        </p:xfrm>
        <a:graphic>
          <a:graphicData uri="http://schemas.openxmlformats.org/drawingml/2006/table">
            <a:tbl>
              <a:tblPr/>
              <a:tblGrid>
                <a:gridCol w="6196013"/>
              </a:tblGrid>
              <a:tr h="25052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Match the term with the definition.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7034">
                <a:tc>
                  <a:txBody>
                    <a:bodyPr/>
                    <a:lstStyle/>
                    <a:p>
                      <a:r>
                        <a:rPr lang="en-US"/>
                        <a:t>A. How close a test result is to the true value</a:t>
                      </a:r>
                    </a:p>
                  </a:txBody>
                  <a:tcPr marL="28575" marR="28575" marT="28575" marB="2857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7034">
                <a:tc>
                  <a:txBody>
                    <a:bodyPr/>
                    <a:lstStyle/>
                    <a:p>
                      <a:r>
                        <a:rPr lang="en-US"/>
                        <a:t>B. Highly purified substances of a known composition</a:t>
                      </a:r>
                    </a:p>
                  </a:txBody>
                  <a:tcPr marL="28575" marR="28575" marT="28575" marB="2857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14924">
                <a:tc>
                  <a:txBody>
                    <a:bodyPr/>
                    <a:lstStyle/>
                    <a:p>
                      <a:r>
                        <a:rPr lang="en-US"/>
                        <a:t>C. A specimen with a known value that is similar in composition to the test specimen</a:t>
                      </a:r>
                    </a:p>
                  </a:txBody>
                  <a:tcPr marL="28575" marR="28575" marT="28575" marB="2857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66486">
                <a:tc>
                  <a:txBody>
                    <a:bodyPr/>
                    <a:lstStyle/>
                    <a:p>
                      <a:r>
                        <a:rPr lang="en-US" dirty="0"/>
                        <a:t>D. How close the test results are to one another when repeated analyses of the same material are performed</a:t>
                      </a:r>
                      <a:r>
                        <a:rPr lang="en-US" dirty="0">
                          <a:effectLst/>
                        </a:rPr>
                        <a:t/>
                      </a:r>
                      <a:br>
                        <a:rPr lang="en-US" dirty="0">
                          <a:effectLst/>
                        </a:rPr>
                      </a:br>
                      <a:r>
                        <a:rPr lang="en-US" dirty="0" smtClean="0">
                          <a:effectLst/>
                        </a:rPr>
                        <a:t>Accuracy  =A</a:t>
                      </a:r>
                      <a:endParaRPr lang="en-US" dirty="0">
                        <a:effectLst/>
                      </a:endParaRPr>
                    </a:p>
                    <a:p>
                      <a:r>
                        <a:rPr lang="en-US" dirty="0" smtClean="0">
                          <a:effectLst/>
                        </a:rPr>
                        <a:t>Precision  =D</a:t>
                      </a:r>
                      <a:endParaRPr lang="en-US" dirty="0">
                        <a:effectLst/>
                      </a:endParaRPr>
                    </a:p>
                    <a:p>
                      <a:r>
                        <a:rPr lang="en-US" dirty="0" smtClean="0">
                          <a:effectLst/>
                        </a:rPr>
                        <a:t>Control  =C</a:t>
                      </a:r>
                      <a:endParaRPr lang="en-US" dirty="0">
                        <a:effectLst/>
                      </a:endParaRPr>
                    </a:p>
                    <a:p>
                      <a:r>
                        <a:rPr lang="en-US" dirty="0" smtClean="0">
                          <a:effectLst/>
                        </a:rPr>
                        <a:t>Standard  =B</a:t>
                      </a:r>
                      <a:endParaRPr lang="en-US" dirty="0">
                        <a:effectLst/>
                      </a:endParaRPr>
                    </a:p>
                  </a:txBody>
                  <a:tcPr marL="28575" marR="28575" marT="28575" marB="2857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463675" y="2067995"/>
            <a:ext cx="184731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49154" name="DefaultOcx" r:id="rId2" imgW="781200" imgH="228600"/>
        </mc:Choice>
        <mc:Fallback>
          <p:control name="DefaultOcx" r:id="rId2" imgW="781200" imgH="228600">
            <p:pic>
              <p:nvPicPr>
                <p:cNvPr id="0" name="DefaultOcx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914400" cy="228600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9155" name="HTMLSelect1" r:id="rId3" imgW="781200" imgH="228600"/>
        </mc:Choice>
        <mc:Fallback>
          <p:control name="HTMLSelect1" r:id="rId3" imgW="781200" imgH="228600">
            <p:pic>
              <p:nvPicPr>
                <p:cNvPr id="0" name="HTMLSelect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914400" cy="228600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9156" name="HTMLSelect2" r:id="rId4" imgW="781200" imgH="228600"/>
        </mc:Choice>
        <mc:Fallback>
          <p:control name="HTMLSelect2" r:id="rId4" imgW="781200" imgH="228600">
            <p:pic>
              <p:nvPicPr>
                <p:cNvPr id="0" name="HTMLSelect2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914400" cy="228600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9157" name="HTMLSelect3" r:id="rId5" imgW="781200" imgH="228600"/>
        </mc:Choice>
        <mc:Fallback>
          <p:control name="HTMLSelect3" r:id="rId5" imgW="781200" imgH="228600">
            <p:pic>
              <p:nvPicPr>
                <p:cNvPr id="0" name="HTMLSelect3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914400" cy="228600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65529999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8.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Fill in the blanks, choosing the correct temperature. </a:t>
            </a:r>
            <a:r>
              <a:rPr lang="en-US" dirty="0" err="1"/>
              <a:t>Bence</a:t>
            </a:r>
            <a:r>
              <a:rPr lang="en-US" dirty="0"/>
              <a:t> Jones (BJ) proteins are soluble at room temperature, become insoluble near (1) _______, and then </a:t>
            </a:r>
            <a:r>
              <a:rPr lang="en-US" dirty="0" err="1"/>
              <a:t>resolubilize</a:t>
            </a:r>
            <a:r>
              <a:rPr lang="en-US" dirty="0"/>
              <a:t> at (2) ________.</a:t>
            </a:r>
          </a:p>
          <a:p>
            <a:r>
              <a:rPr lang="en-US" dirty="0"/>
              <a:t>A) 37° C</a:t>
            </a:r>
            <a:br>
              <a:rPr lang="en-US" dirty="0"/>
            </a:br>
            <a:r>
              <a:rPr lang="en-US" dirty="0"/>
              <a:t>B) 50° C</a:t>
            </a:r>
            <a:br>
              <a:rPr lang="en-US" dirty="0"/>
            </a:br>
            <a:r>
              <a:rPr lang="en-US" dirty="0"/>
              <a:t>C) 60° C</a:t>
            </a:r>
            <a:br>
              <a:rPr lang="en-US" dirty="0"/>
            </a:br>
            <a:r>
              <a:rPr lang="en-US" dirty="0"/>
              <a:t>D) 80° C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10174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9.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Complement can be inactivated in human serum by heating to _____° C.</a:t>
            </a:r>
          </a:p>
          <a:p>
            <a:r>
              <a:rPr lang="en-US" dirty="0"/>
              <a:t>A) 25</a:t>
            </a:r>
            <a:br>
              <a:rPr lang="en-US" dirty="0"/>
            </a:br>
            <a:r>
              <a:rPr lang="en-US" dirty="0"/>
              <a:t>B) 37</a:t>
            </a:r>
            <a:br>
              <a:rPr lang="en-US" dirty="0"/>
            </a:br>
            <a:r>
              <a:rPr lang="en-US" dirty="0"/>
              <a:t>C) 45</a:t>
            </a:r>
            <a:br>
              <a:rPr lang="en-US" dirty="0"/>
            </a:br>
            <a:r>
              <a:rPr lang="en-US" dirty="0"/>
              <a:t>D) 56</a:t>
            </a:r>
            <a:br>
              <a:rPr lang="en-US" dirty="0"/>
            </a:b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44190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9.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Complement can be inactivated in human serum by heating to _____° C.</a:t>
            </a:r>
          </a:p>
          <a:p>
            <a:r>
              <a:rPr lang="en-US" dirty="0"/>
              <a:t>A) 25</a:t>
            </a:r>
            <a:br>
              <a:rPr lang="en-US" dirty="0"/>
            </a:br>
            <a:r>
              <a:rPr lang="en-US" dirty="0"/>
              <a:t>B) 37</a:t>
            </a:r>
            <a:br>
              <a:rPr lang="en-US" dirty="0"/>
            </a:br>
            <a:r>
              <a:rPr lang="en-US" dirty="0"/>
              <a:t>C) 45</a:t>
            </a:r>
            <a:br>
              <a:rPr lang="en-US" dirty="0"/>
            </a:br>
            <a:r>
              <a:rPr lang="en-US" dirty="0">
                <a:solidFill>
                  <a:srgbClr val="FF0000"/>
                </a:solidFill>
              </a:rPr>
              <a:t>D) 56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658072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10.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Complement can be inactivate in human serum by heating (° C) for _______ minutes.</a:t>
            </a:r>
          </a:p>
          <a:p>
            <a:r>
              <a:rPr lang="en-US" dirty="0"/>
              <a:t>A) 5</a:t>
            </a:r>
            <a:br>
              <a:rPr lang="en-US" dirty="0"/>
            </a:br>
            <a:r>
              <a:rPr lang="en-US" dirty="0"/>
              <a:t>B) 10</a:t>
            </a:r>
            <a:br>
              <a:rPr lang="en-US" dirty="0"/>
            </a:br>
            <a:r>
              <a:rPr lang="en-US" dirty="0"/>
              <a:t>C) 15</a:t>
            </a:r>
            <a:br>
              <a:rPr lang="en-US" dirty="0"/>
            </a:br>
            <a:r>
              <a:rPr lang="en-US" dirty="0"/>
              <a:t>D) 30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576213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10.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Complement can be inactivate in human serum by heating (° C) for _______ minutes.</a:t>
            </a:r>
          </a:p>
          <a:p>
            <a:r>
              <a:rPr lang="en-US" dirty="0"/>
              <a:t>A) 5</a:t>
            </a:r>
            <a:br>
              <a:rPr lang="en-US" dirty="0"/>
            </a:br>
            <a:r>
              <a:rPr lang="en-US" dirty="0"/>
              <a:t>B) 10</a:t>
            </a:r>
            <a:br>
              <a:rPr lang="en-US" dirty="0"/>
            </a:br>
            <a:r>
              <a:rPr lang="en-US" dirty="0"/>
              <a:t>C) 15</a:t>
            </a:r>
            <a:br>
              <a:rPr lang="en-US" dirty="0"/>
            </a:br>
            <a:r>
              <a:rPr lang="en-US" dirty="0">
                <a:solidFill>
                  <a:srgbClr val="FF0000"/>
                </a:solidFill>
              </a:rPr>
              <a:t>D) 30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4415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524000"/>
            <a:ext cx="7361643" cy="4138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833042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11.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specimen should be </a:t>
            </a:r>
            <a:r>
              <a:rPr lang="en-US" dirty="0" err="1"/>
              <a:t>reinactivated</a:t>
            </a:r>
            <a:r>
              <a:rPr lang="en-US" dirty="0"/>
              <a:t> when more than ______ hour(s) has/have elapsed since inactivation.</a:t>
            </a:r>
          </a:p>
          <a:p>
            <a:r>
              <a:rPr lang="en-US" dirty="0"/>
              <a:t>A) 1</a:t>
            </a:r>
            <a:br>
              <a:rPr lang="en-US" dirty="0"/>
            </a:br>
            <a:r>
              <a:rPr lang="en-US" dirty="0"/>
              <a:t>B) 2</a:t>
            </a:r>
            <a:br>
              <a:rPr lang="en-US" dirty="0"/>
            </a:br>
            <a:r>
              <a:rPr lang="en-US" dirty="0"/>
              <a:t>C) 4</a:t>
            </a:r>
            <a:br>
              <a:rPr lang="en-US" dirty="0"/>
            </a:br>
            <a:r>
              <a:rPr lang="en-US" dirty="0"/>
              <a:t>D) 8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45422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11.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specimen should be </a:t>
            </a:r>
            <a:r>
              <a:rPr lang="en-US" dirty="0" err="1"/>
              <a:t>reinactivated</a:t>
            </a:r>
            <a:r>
              <a:rPr lang="en-US" dirty="0"/>
              <a:t> when more than ______ hour(s) has/have elapsed since inactivation.</a:t>
            </a:r>
          </a:p>
          <a:p>
            <a:r>
              <a:rPr lang="en-US" dirty="0"/>
              <a:t>A) 1</a:t>
            </a:r>
            <a:br>
              <a:rPr lang="en-US" dirty="0"/>
            </a:br>
            <a:r>
              <a:rPr lang="en-US" dirty="0"/>
              <a:t>B) 2</a:t>
            </a:r>
            <a:br>
              <a:rPr lang="en-US" dirty="0"/>
            </a:br>
            <a:r>
              <a:rPr lang="en-US" dirty="0">
                <a:solidFill>
                  <a:srgbClr val="FF0000"/>
                </a:solidFill>
              </a:rPr>
              <a:t>C) 4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D) 8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975831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12.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meniscus is the:</a:t>
            </a:r>
          </a:p>
          <a:p>
            <a:r>
              <a:rPr lang="en-US" dirty="0"/>
              <a:t>A) Curvature in the top surface of a liquid.</a:t>
            </a:r>
            <a:br>
              <a:rPr lang="en-US" dirty="0"/>
            </a:br>
            <a:r>
              <a:rPr lang="en-US" dirty="0"/>
              <a:t>B) Zero mark on a pipette.</a:t>
            </a:r>
            <a:br>
              <a:rPr lang="en-US" dirty="0"/>
            </a:br>
            <a:r>
              <a:rPr lang="en-US" dirty="0"/>
              <a:t>C) Last marking on a serologic pipette.</a:t>
            </a:r>
            <a:br>
              <a:rPr lang="en-US" dirty="0"/>
            </a:br>
            <a:r>
              <a:rPr lang="en-US" dirty="0"/>
              <a:t>D) Flat line of liquid in a pipette.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224390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12.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7800" y="2057400"/>
            <a:ext cx="6196405" cy="3603812"/>
          </a:xfrm>
        </p:spPr>
        <p:txBody>
          <a:bodyPr/>
          <a:lstStyle/>
          <a:p>
            <a:r>
              <a:rPr lang="en-US" dirty="0"/>
              <a:t>A meniscus is the:</a:t>
            </a:r>
          </a:p>
          <a:p>
            <a:r>
              <a:rPr lang="en-US" dirty="0">
                <a:solidFill>
                  <a:srgbClr val="FF0000"/>
                </a:solidFill>
              </a:rPr>
              <a:t>A) Curvature in the top surface of a liquid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/>
              <a:t>B) Zero mark on a pipette.</a:t>
            </a:r>
            <a:br>
              <a:rPr lang="en-US" dirty="0"/>
            </a:br>
            <a:r>
              <a:rPr lang="en-US" dirty="0"/>
              <a:t>C) Last marking on a serologic pipette.</a:t>
            </a:r>
            <a:br>
              <a:rPr lang="en-US" dirty="0"/>
            </a:br>
            <a:r>
              <a:rPr lang="en-US" dirty="0"/>
              <a:t>D) Flat line of liquid in a pipette.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853784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13.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dilution is a(n):</a:t>
            </a:r>
          </a:p>
          <a:p>
            <a:r>
              <a:rPr lang="en-US" dirty="0"/>
              <a:t>A) Ratio of volume or number of parts of the substance to be diluted in the total volume, or parts, of the final solution.</a:t>
            </a:r>
            <a:br>
              <a:rPr lang="en-US" dirty="0"/>
            </a:br>
            <a:r>
              <a:rPr lang="en-US" dirty="0"/>
              <a:t>B) Indication of relative concentration.</a:t>
            </a:r>
            <a:br>
              <a:rPr lang="en-US" dirty="0"/>
            </a:br>
            <a:r>
              <a:rPr lang="en-US" dirty="0"/>
              <a:t>C) Frequently used measure in serologic testing.</a:t>
            </a:r>
            <a:br>
              <a:rPr lang="en-US" dirty="0"/>
            </a:br>
            <a:r>
              <a:rPr lang="en-US" dirty="0"/>
              <a:t>D) All the above.</a:t>
            </a:r>
            <a:br>
              <a:rPr lang="en-US" dirty="0"/>
            </a:b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2406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13.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dilution is a(n):</a:t>
            </a:r>
          </a:p>
          <a:p>
            <a:r>
              <a:rPr lang="en-US" dirty="0"/>
              <a:t>A) Ratio of volume or number of parts of the substance to be diluted in the total volume, or parts, of the final solution.</a:t>
            </a:r>
            <a:br>
              <a:rPr lang="en-US" dirty="0"/>
            </a:br>
            <a:r>
              <a:rPr lang="en-US" dirty="0">
                <a:solidFill>
                  <a:srgbClr val="FF0000"/>
                </a:solidFill>
              </a:rPr>
              <a:t>B) Indication of relative concentration.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C) Frequently used measure in serologic testing.</a:t>
            </a:r>
            <a:br>
              <a:rPr lang="en-US" dirty="0"/>
            </a:br>
            <a:r>
              <a:rPr lang="en-US" dirty="0"/>
              <a:t>D) All the above.</a:t>
            </a:r>
            <a:br>
              <a:rPr lang="en-US" dirty="0"/>
            </a:b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792478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14.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Serum for detection of antibodies should be drawn during the:</a:t>
            </a:r>
          </a:p>
          <a:p>
            <a:r>
              <a:rPr lang="en-US" dirty="0"/>
              <a:t>A) Acute phase of illness only.</a:t>
            </a:r>
            <a:br>
              <a:rPr lang="en-US" dirty="0"/>
            </a:br>
            <a:r>
              <a:rPr lang="en-US" dirty="0"/>
              <a:t>B) Acute and convalescent phases of illness.</a:t>
            </a:r>
            <a:br>
              <a:rPr lang="en-US" dirty="0"/>
            </a:br>
            <a:r>
              <a:rPr lang="en-US" dirty="0"/>
              <a:t>C) Convalescent phase of illness only.</a:t>
            </a:r>
            <a:br>
              <a:rPr lang="en-US" dirty="0"/>
            </a:br>
            <a:r>
              <a:rPr lang="en-US" dirty="0"/>
              <a:t>D) Acute and convalescent phases, as well as 6 months after an illness.</a:t>
            </a:r>
            <a:br>
              <a:rPr lang="en-US" dirty="0"/>
            </a:b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079566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14.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Serum for detection of antibodies should be drawn during the:</a:t>
            </a:r>
          </a:p>
          <a:p>
            <a:r>
              <a:rPr lang="en-US" dirty="0"/>
              <a:t>A) Acute phase of illness only.</a:t>
            </a:r>
            <a:br>
              <a:rPr lang="en-US" dirty="0"/>
            </a:br>
            <a:r>
              <a:rPr lang="en-US" dirty="0">
                <a:solidFill>
                  <a:srgbClr val="FF0000"/>
                </a:solidFill>
              </a:rPr>
              <a:t>B) Acute and convalescent phases of illness.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C) Convalescent phase of illness only.</a:t>
            </a:r>
            <a:br>
              <a:rPr lang="en-US" dirty="0"/>
            </a:br>
            <a:r>
              <a:rPr lang="en-US" dirty="0"/>
              <a:t>D) Acute and convalescent phases, as well as 6 months after an illness.</a:t>
            </a:r>
            <a:br>
              <a:rPr lang="en-US" dirty="0"/>
            </a:b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533700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15.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central concept of serologic testing is:</a:t>
            </a:r>
          </a:p>
          <a:p>
            <a:r>
              <a:rPr lang="en-US" dirty="0"/>
              <a:t>A) Antigen-antibody interaction.</a:t>
            </a:r>
            <a:br>
              <a:rPr lang="en-US" dirty="0"/>
            </a:br>
            <a:r>
              <a:rPr lang="en-US" dirty="0"/>
              <a:t>B) Determination of antibody composition.</a:t>
            </a:r>
            <a:br>
              <a:rPr lang="en-US" dirty="0"/>
            </a:br>
            <a:r>
              <a:rPr lang="en-US" dirty="0"/>
              <a:t>C) Determination of antigen titer.</a:t>
            </a:r>
            <a:br>
              <a:rPr lang="en-US" dirty="0"/>
            </a:br>
            <a:r>
              <a:rPr lang="en-US" dirty="0"/>
              <a:t>D) Rise in antibody titer.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87927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15.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central concept of serologic testing is:</a:t>
            </a:r>
          </a:p>
          <a:p>
            <a:r>
              <a:rPr lang="en-US" dirty="0"/>
              <a:t>A) Antigen-antibody interaction.</a:t>
            </a:r>
            <a:br>
              <a:rPr lang="en-US" dirty="0"/>
            </a:br>
            <a:r>
              <a:rPr lang="en-US" dirty="0"/>
              <a:t>B) Determination of antibody composition.</a:t>
            </a:r>
            <a:br>
              <a:rPr lang="en-US" dirty="0"/>
            </a:br>
            <a:r>
              <a:rPr lang="en-US" dirty="0">
                <a:solidFill>
                  <a:srgbClr val="FF0000"/>
                </a:solidFill>
              </a:rPr>
              <a:t>C) Determination of antigen titer.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D) Rise in antibody titer.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945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77" y="1447800"/>
            <a:ext cx="7497176" cy="4215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657856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16.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term </a:t>
            </a:r>
            <a:r>
              <a:rPr lang="en-US" i="1" dirty="0"/>
              <a:t>antibody titer</a:t>
            </a:r>
            <a:r>
              <a:rPr lang="en-US" dirty="0"/>
              <a:t> is defined as:</a:t>
            </a:r>
          </a:p>
          <a:p>
            <a:r>
              <a:rPr lang="en-US" dirty="0"/>
              <a:t>A) The reciprocal of the highest dilution of the patient’s serum.</a:t>
            </a:r>
            <a:br>
              <a:rPr lang="en-US" dirty="0"/>
            </a:br>
            <a:r>
              <a:rPr lang="en-US" dirty="0"/>
              <a:t>B) A change in antibody strength.</a:t>
            </a:r>
            <a:br>
              <a:rPr lang="en-US" dirty="0"/>
            </a:br>
            <a:r>
              <a:rPr lang="en-US" dirty="0"/>
              <a:t>C) The response to an antigen.</a:t>
            </a:r>
            <a:br>
              <a:rPr lang="en-US" dirty="0"/>
            </a:br>
            <a:r>
              <a:rPr lang="en-US" dirty="0"/>
              <a:t>D) Both b and c.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606275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16.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term </a:t>
            </a:r>
            <a:r>
              <a:rPr lang="en-US" i="1" dirty="0"/>
              <a:t>antibody titer</a:t>
            </a:r>
            <a:r>
              <a:rPr lang="en-US" dirty="0"/>
              <a:t> is defined as:</a:t>
            </a:r>
          </a:p>
          <a:p>
            <a:r>
              <a:rPr lang="en-US" dirty="0">
                <a:solidFill>
                  <a:srgbClr val="FF0000"/>
                </a:solidFill>
              </a:rPr>
              <a:t>A) The reciprocal of the highest dilution of the patient’s serum.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B) A change in antibody strength.</a:t>
            </a:r>
            <a:br>
              <a:rPr lang="en-US" dirty="0"/>
            </a:br>
            <a:r>
              <a:rPr lang="en-US" dirty="0"/>
              <a:t>C) The response to an antigen.</a:t>
            </a:r>
            <a:br>
              <a:rPr lang="en-US" dirty="0"/>
            </a:br>
            <a:r>
              <a:rPr lang="en-US" dirty="0"/>
              <a:t>D) Both b and c.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61105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17.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Ultimate responsibility and control of POCT reside within the CLIA-certified laboratory.</a:t>
            </a:r>
          </a:p>
          <a:p>
            <a:r>
              <a:rPr lang="en-US" dirty="0"/>
              <a:t>A) True</a:t>
            </a:r>
            <a:br>
              <a:rPr lang="en-US" dirty="0"/>
            </a:br>
            <a:r>
              <a:rPr lang="en-US" dirty="0"/>
              <a:t>B) False</a:t>
            </a:r>
            <a:br>
              <a:rPr lang="en-US" dirty="0"/>
            </a:b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670785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17.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Ultimate responsibility and control of POCT reside within the CLIA-certified laboratory.</a:t>
            </a:r>
          </a:p>
          <a:p>
            <a:r>
              <a:rPr lang="en-US" dirty="0">
                <a:solidFill>
                  <a:srgbClr val="FF0000"/>
                </a:solidFill>
              </a:rPr>
              <a:t>A) True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B) False</a:t>
            </a:r>
            <a:br>
              <a:rPr lang="en-US" dirty="0"/>
            </a:b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06537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18.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minimum of two laboratory staff members are required to be responsible for each POCT program.</a:t>
            </a:r>
          </a:p>
          <a:p>
            <a:r>
              <a:rPr lang="en-US" dirty="0"/>
              <a:t>A) True</a:t>
            </a:r>
            <a:br>
              <a:rPr lang="en-US" dirty="0"/>
            </a:br>
            <a:r>
              <a:rPr lang="en-US" dirty="0"/>
              <a:t>B) False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598090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18.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minimum of two laboratory staff members are required to be responsible for each POCT program.</a:t>
            </a:r>
          </a:p>
          <a:p>
            <a:r>
              <a:rPr lang="en-US" dirty="0"/>
              <a:t>A) True</a:t>
            </a:r>
            <a:br>
              <a:rPr lang="en-US" dirty="0"/>
            </a:br>
            <a:r>
              <a:rPr lang="en-US" dirty="0">
                <a:solidFill>
                  <a:srgbClr val="FF0000"/>
                </a:solidFill>
              </a:rPr>
              <a:t>B) False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055618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Written policies and procedures must be available to all laboratory personnel for patient preparation and for specimen collection and preservation.</a:t>
            </a:r>
          </a:p>
          <a:p>
            <a:r>
              <a:rPr lang="en-US" dirty="0"/>
              <a:t>A) True</a:t>
            </a:r>
            <a:br>
              <a:rPr lang="en-US" dirty="0"/>
            </a:br>
            <a:r>
              <a:rPr lang="en-US" dirty="0"/>
              <a:t>B) False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304679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Written policies and procedures must be available to all laboratory personnel for patient preparation and for specimen collection and preservation.</a:t>
            </a:r>
          </a:p>
          <a:p>
            <a:r>
              <a:rPr lang="en-US" dirty="0">
                <a:solidFill>
                  <a:srgbClr val="FF0000"/>
                </a:solidFill>
              </a:rPr>
              <a:t>A) True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B) False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843818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greatest source of error is </a:t>
            </a:r>
            <a:r>
              <a:rPr lang="en-US" dirty="0" err="1"/>
              <a:t>preanalytical</a:t>
            </a:r>
            <a:r>
              <a:rPr lang="en-US" dirty="0"/>
              <a:t> error, such as patient identification and specimen collection.</a:t>
            </a:r>
          </a:p>
          <a:p>
            <a:r>
              <a:rPr lang="en-US" dirty="0"/>
              <a:t>A) True</a:t>
            </a:r>
            <a:br>
              <a:rPr lang="en-US" dirty="0"/>
            </a:br>
            <a:r>
              <a:rPr lang="en-US" dirty="0"/>
              <a:t>B) False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298718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greatest source of error is </a:t>
            </a:r>
            <a:r>
              <a:rPr lang="en-US" dirty="0" err="1"/>
              <a:t>preanalytical</a:t>
            </a:r>
            <a:r>
              <a:rPr lang="en-US" dirty="0"/>
              <a:t> error, such as patient identification and specimen collection.</a:t>
            </a:r>
          </a:p>
          <a:p>
            <a:r>
              <a:rPr lang="en-US" dirty="0">
                <a:solidFill>
                  <a:srgbClr val="FF0000"/>
                </a:solidFill>
              </a:rPr>
              <a:t>A) True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B) False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6803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77" y="1447800"/>
            <a:ext cx="7497176" cy="4215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307905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21.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major advantage of POCT is:</a:t>
            </a:r>
          </a:p>
          <a:p>
            <a:r>
              <a:rPr lang="en-US" dirty="0"/>
              <a:t>A) Faster turnaround time.</a:t>
            </a:r>
            <a:br>
              <a:rPr lang="en-US" dirty="0"/>
            </a:br>
            <a:r>
              <a:rPr lang="en-US" dirty="0"/>
              <a:t>B) Lower cost.</a:t>
            </a:r>
            <a:br>
              <a:rPr lang="en-US" dirty="0"/>
            </a:br>
            <a:r>
              <a:rPr lang="en-US" dirty="0"/>
              <a:t>C) No need for quality control monitoring.</a:t>
            </a:r>
            <a:br>
              <a:rPr lang="en-US" dirty="0"/>
            </a:br>
            <a:r>
              <a:rPr lang="en-US" dirty="0"/>
              <a:t>D) Both a and c.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26199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21.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major advantage of POCT is:</a:t>
            </a:r>
          </a:p>
          <a:p>
            <a:r>
              <a:rPr lang="en-US" dirty="0">
                <a:solidFill>
                  <a:srgbClr val="FF0000"/>
                </a:solidFill>
              </a:rPr>
              <a:t>A) Faster turnaround time.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B) Lower cost.</a:t>
            </a:r>
            <a:br>
              <a:rPr lang="en-US" dirty="0"/>
            </a:br>
            <a:r>
              <a:rPr lang="en-US" dirty="0"/>
              <a:t>C) No need for quality control monitoring.</a:t>
            </a:r>
            <a:br>
              <a:rPr lang="en-US" dirty="0"/>
            </a:br>
            <a:r>
              <a:rPr lang="en-US" dirty="0"/>
              <a:t>D) Both a and c.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358589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22.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Any over-the-counter test approved by the U.S. Food and Drug Administration (FDA) is automatically placed into the category of:</a:t>
            </a:r>
          </a:p>
          <a:p>
            <a:r>
              <a:rPr lang="en-US" dirty="0"/>
              <a:t>A) Waived tests.</a:t>
            </a:r>
            <a:br>
              <a:rPr lang="en-US" dirty="0"/>
            </a:br>
            <a:r>
              <a:rPr lang="en-US" dirty="0"/>
              <a:t>B) Moderately complex tests.</a:t>
            </a:r>
            <a:br>
              <a:rPr lang="en-US" dirty="0"/>
            </a:br>
            <a:r>
              <a:rPr lang="en-US" dirty="0"/>
              <a:t>C) Highly complex tests.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603503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22.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Any over-the-counter test approved by the U.S. Food and Drug Administration (FDA) is automatically placed into the category of:</a:t>
            </a:r>
          </a:p>
          <a:p>
            <a:r>
              <a:rPr lang="en-US" dirty="0">
                <a:solidFill>
                  <a:srgbClr val="FF0000"/>
                </a:solidFill>
              </a:rPr>
              <a:t>A) Waived tests.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B) Moderately complex tests.</a:t>
            </a:r>
            <a:br>
              <a:rPr lang="en-US" dirty="0"/>
            </a:br>
            <a:r>
              <a:rPr lang="en-US" dirty="0"/>
              <a:t>C) Highly complex tests.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872263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23.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00723108"/>
              </p:ext>
            </p:extLst>
          </p:nvPr>
        </p:nvGraphicFramePr>
        <p:xfrm>
          <a:off x="1524000" y="2209800"/>
          <a:ext cx="6196013" cy="3337560"/>
        </p:xfrm>
        <a:graphic>
          <a:graphicData uri="http://schemas.openxmlformats.org/drawingml/2006/table">
            <a:tbl>
              <a:tblPr/>
              <a:tblGrid>
                <a:gridCol w="6196013"/>
              </a:tblGrid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Match the category of testing with the appropriate description.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dirty="0"/>
                        <a:t>A. More complex than waived tests but usually automated.</a:t>
                      </a:r>
                    </a:p>
                  </a:txBody>
                  <a:tcPr marL="28575" marR="28575" marT="28575" marB="2857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dirty="0"/>
                        <a:t>B. Usually </a:t>
                      </a:r>
                      <a:r>
                        <a:rPr lang="en-US" dirty="0" err="1"/>
                        <a:t>nonautomated</a:t>
                      </a:r>
                      <a:r>
                        <a:rPr lang="en-US" dirty="0"/>
                        <a:t> or complicated tests requiring considerable judgment.</a:t>
                      </a:r>
                    </a:p>
                  </a:txBody>
                  <a:tcPr marL="28575" marR="28575" marT="28575" marB="2857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/>
                        <a:t>C. Simple procedures.</a:t>
                      </a:r>
                    </a:p>
                  </a:txBody>
                  <a:tcPr marL="28575" marR="28575" marT="28575" marB="2857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dirty="0"/>
                        <a:t>D. Slide examinations.</a:t>
                      </a:r>
                      <a:r>
                        <a:rPr lang="en-US" dirty="0">
                          <a:effectLst/>
                        </a:rPr>
                        <a:t/>
                      </a:r>
                      <a:br>
                        <a:rPr lang="en-US" dirty="0">
                          <a:effectLst/>
                        </a:rPr>
                      </a:br>
                      <a:r>
                        <a:rPr lang="en-US" dirty="0">
                          <a:effectLst/>
                        </a:rPr>
                        <a:t>Waived tests</a:t>
                      </a:r>
                    </a:p>
                    <a:p>
                      <a:r>
                        <a:rPr lang="en-US" dirty="0">
                          <a:effectLst/>
                        </a:rPr>
                        <a:t>Moderately complex tests</a:t>
                      </a:r>
                    </a:p>
                    <a:p>
                      <a:r>
                        <a:rPr lang="en-US" dirty="0">
                          <a:effectLst/>
                        </a:rPr>
                        <a:t>Highly complex tests</a:t>
                      </a:r>
                    </a:p>
                    <a:p>
                      <a:r>
                        <a:rPr lang="en-US" dirty="0">
                          <a:effectLst/>
                        </a:rPr>
                        <a:t>Provider-performed microscopy tests</a:t>
                      </a:r>
                    </a:p>
                  </a:txBody>
                  <a:tcPr marL="28575" marR="28575" marT="28575" marB="2857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controls>
      <mc:AlternateContent xmlns:mc="http://schemas.openxmlformats.org/markup-compatibility/2006">
        <mc:Choice xmlns:v="urn:schemas-microsoft-com:vml" Requires="v">
          <p:control spid="48130" name="DefaultOcx" r:id="rId2" imgW="781200" imgH="228600"/>
        </mc:Choice>
        <mc:Fallback>
          <p:control name="DefaultOcx" r:id="rId2" imgW="781200" imgH="228600">
            <p:pic>
              <p:nvPicPr>
                <p:cNvPr id="0" name="DefaultOcx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914400" cy="228600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8131" name="HTMLSelect1" r:id="rId3" imgW="781200" imgH="228600"/>
        </mc:Choice>
        <mc:Fallback>
          <p:control name="HTMLSelect1" r:id="rId3" imgW="781200" imgH="228600">
            <p:pic>
              <p:nvPicPr>
                <p:cNvPr id="0" name="HTMLSelect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914400" cy="228600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8132" name="HTMLSelect2" r:id="rId4" imgW="781200" imgH="228600"/>
        </mc:Choice>
        <mc:Fallback>
          <p:control name="HTMLSelect2" r:id="rId4" imgW="781200" imgH="228600">
            <p:pic>
              <p:nvPicPr>
                <p:cNvPr id="0" name="HTMLSelect2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914400" cy="228600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8133" name="HTMLSelect3" r:id="rId5" imgW="781200" imgH="228600"/>
        </mc:Choice>
        <mc:Fallback>
          <p:control name="HTMLSelect3" r:id="rId5" imgW="781200" imgH="228600">
            <p:pic>
              <p:nvPicPr>
                <p:cNvPr id="0" name="HTMLSelect3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914400" cy="228600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20833874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23.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71073728"/>
              </p:ext>
            </p:extLst>
          </p:nvPr>
        </p:nvGraphicFramePr>
        <p:xfrm>
          <a:off x="1524000" y="2209800"/>
          <a:ext cx="6196013" cy="3337560"/>
        </p:xfrm>
        <a:graphic>
          <a:graphicData uri="http://schemas.openxmlformats.org/drawingml/2006/table">
            <a:tbl>
              <a:tblPr/>
              <a:tblGrid>
                <a:gridCol w="6196013"/>
              </a:tblGrid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Match the category of testing with the appropriate description.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dirty="0"/>
                        <a:t>A. More complex than waived tests but usually automated.</a:t>
                      </a:r>
                    </a:p>
                  </a:txBody>
                  <a:tcPr marL="28575" marR="28575" marT="28575" marB="2857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dirty="0"/>
                        <a:t>B. Usually </a:t>
                      </a:r>
                      <a:r>
                        <a:rPr lang="en-US" dirty="0" err="1"/>
                        <a:t>nonautomated</a:t>
                      </a:r>
                      <a:r>
                        <a:rPr lang="en-US" dirty="0"/>
                        <a:t> or complicated tests requiring considerable judgment.</a:t>
                      </a:r>
                    </a:p>
                  </a:txBody>
                  <a:tcPr marL="28575" marR="28575" marT="28575" marB="2857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/>
                        <a:t>C. Simple procedures.</a:t>
                      </a:r>
                    </a:p>
                  </a:txBody>
                  <a:tcPr marL="28575" marR="28575" marT="28575" marB="2857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dirty="0"/>
                        <a:t>D. Slide examinations.</a:t>
                      </a:r>
                      <a:r>
                        <a:rPr lang="en-US" dirty="0">
                          <a:effectLst/>
                        </a:rPr>
                        <a:t/>
                      </a:r>
                      <a:br>
                        <a:rPr lang="en-US" dirty="0">
                          <a:effectLst/>
                        </a:rPr>
                      </a:br>
                      <a:r>
                        <a:rPr lang="en-US" dirty="0">
                          <a:effectLst/>
                        </a:rPr>
                        <a:t>Waived tests</a:t>
                      </a:r>
                    </a:p>
                    <a:p>
                      <a:r>
                        <a:rPr lang="en-US" dirty="0">
                          <a:effectLst/>
                        </a:rPr>
                        <a:t>Moderately complex tests</a:t>
                      </a:r>
                    </a:p>
                    <a:p>
                      <a:r>
                        <a:rPr lang="en-US" dirty="0">
                          <a:effectLst/>
                        </a:rPr>
                        <a:t>Highly complex tests</a:t>
                      </a:r>
                    </a:p>
                    <a:p>
                      <a:r>
                        <a:rPr lang="en-US" dirty="0">
                          <a:effectLst/>
                        </a:rPr>
                        <a:t>Provider-performed microscopy tests</a:t>
                      </a:r>
                    </a:p>
                  </a:txBody>
                  <a:tcPr marL="28575" marR="28575" marT="28575" marB="2857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controls>
      <mc:AlternateContent xmlns:mc="http://schemas.openxmlformats.org/markup-compatibility/2006">
        <mc:Choice xmlns:v="urn:schemas-microsoft-com:vml" Requires="v">
          <p:control spid="50178" name="DefaultOcx" r:id="rId2" imgW="781200" imgH="228600"/>
        </mc:Choice>
        <mc:Fallback>
          <p:control name="DefaultOcx" r:id="rId2" imgW="781200" imgH="228600">
            <p:pic>
              <p:nvPicPr>
                <p:cNvPr id="0" name="DefaultOcx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914400" cy="228600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0179" name="HTMLSelect1" r:id="rId3" imgW="781200" imgH="228600"/>
        </mc:Choice>
        <mc:Fallback>
          <p:control name="HTMLSelect1" r:id="rId3" imgW="781200" imgH="228600">
            <p:pic>
              <p:nvPicPr>
                <p:cNvPr id="0" name="HTMLSelect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914400" cy="228600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0180" name="HTMLSelect2" r:id="rId4" imgW="781200" imgH="228600"/>
        </mc:Choice>
        <mc:Fallback>
          <p:control name="HTMLSelect2" r:id="rId4" imgW="781200" imgH="228600">
            <p:pic>
              <p:nvPicPr>
                <p:cNvPr id="0" name="HTMLSelect2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914400" cy="228600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0181" name="HTMLSelect3" r:id="rId5" imgW="781200" imgH="228600"/>
        </mc:Choice>
        <mc:Fallback>
          <p:control name="HTMLSelect3" r:id="rId5" imgW="781200" imgH="228600">
            <p:pic>
              <p:nvPicPr>
                <p:cNvPr id="0" name="HTMLSelect3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914400" cy="228600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16605582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ushpin">
  <a:themeElements>
    <a:clrScheme name="Pushpin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Pushpin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ushpi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126</TotalTime>
  <Words>1136</Words>
  <Application>Microsoft Office PowerPoint</Application>
  <PresentationFormat>On-screen Show (4:3)</PresentationFormat>
  <Paragraphs>169</Paragraphs>
  <Slides>95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95</vt:i4>
      </vt:variant>
    </vt:vector>
  </HeadingPairs>
  <TitlesOfParts>
    <vt:vector size="96" baseType="lpstr">
      <vt:lpstr>Pushpin</vt:lpstr>
      <vt:lpstr>Immunology/Serology Week 4 Seminar</vt:lpstr>
      <vt:lpstr>Week 3 Quiz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Week 4 Vocabulary</vt:lpstr>
      <vt:lpstr>WEEK 4 Content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Quiz Bowl</vt:lpstr>
      <vt:lpstr>1.</vt:lpstr>
      <vt:lpstr>1.</vt:lpstr>
      <vt:lpstr>2.</vt:lpstr>
      <vt:lpstr>2.</vt:lpstr>
      <vt:lpstr>3.</vt:lpstr>
      <vt:lpstr>3.</vt:lpstr>
      <vt:lpstr>4.</vt:lpstr>
      <vt:lpstr>4.</vt:lpstr>
      <vt:lpstr>5.</vt:lpstr>
      <vt:lpstr>5.</vt:lpstr>
      <vt:lpstr>6.</vt:lpstr>
      <vt:lpstr>6.</vt:lpstr>
      <vt:lpstr>7.</vt:lpstr>
      <vt:lpstr>7.</vt:lpstr>
      <vt:lpstr>8.</vt:lpstr>
      <vt:lpstr>9.</vt:lpstr>
      <vt:lpstr>9.</vt:lpstr>
      <vt:lpstr>10.</vt:lpstr>
      <vt:lpstr>10.</vt:lpstr>
      <vt:lpstr>11.</vt:lpstr>
      <vt:lpstr>11.</vt:lpstr>
      <vt:lpstr>12.</vt:lpstr>
      <vt:lpstr>12.</vt:lpstr>
      <vt:lpstr>13.</vt:lpstr>
      <vt:lpstr>13.</vt:lpstr>
      <vt:lpstr>14.</vt:lpstr>
      <vt:lpstr>14.</vt:lpstr>
      <vt:lpstr>15.</vt:lpstr>
      <vt:lpstr>15.</vt:lpstr>
      <vt:lpstr>16.</vt:lpstr>
      <vt:lpstr>16.</vt:lpstr>
      <vt:lpstr>17.</vt:lpstr>
      <vt:lpstr>17.</vt:lpstr>
      <vt:lpstr>18.</vt:lpstr>
      <vt:lpstr>18.</vt:lpstr>
      <vt:lpstr>19.</vt:lpstr>
      <vt:lpstr>19.</vt:lpstr>
      <vt:lpstr>20.</vt:lpstr>
      <vt:lpstr>20.</vt:lpstr>
      <vt:lpstr>21.</vt:lpstr>
      <vt:lpstr>21.</vt:lpstr>
      <vt:lpstr>22.</vt:lpstr>
      <vt:lpstr>22.</vt:lpstr>
      <vt:lpstr>23.</vt:lpstr>
      <vt:lpstr>23.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Immunology/Serology Week 4 Seminar</dc:title>
  <dc:creator>Owner</dc:creator>
  <cp:lastModifiedBy>Owner</cp:lastModifiedBy>
  <cp:revision>10</cp:revision>
  <dcterms:created xsi:type="dcterms:W3CDTF">2012-01-28T13:54:11Z</dcterms:created>
  <dcterms:modified xsi:type="dcterms:W3CDTF">2012-01-28T16:00:54Z</dcterms:modified>
</cp:coreProperties>
</file>