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sldIdLst>
    <p:sldId id="256" r:id="rId2"/>
    <p:sldId id="257" r:id="rId3"/>
    <p:sldId id="261" r:id="rId4"/>
    <p:sldId id="322" r:id="rId5"/>
    <p:sldId id="323" r:id="rId6"/>
    <p:sldId id="324" r:id="rId7"/>
    <p:sldId id="31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25" r:id="rId65"/>
    <p:sldId id="326" r:id="rId66"/>
    <p:sldId id="328" r:id="rId67"/>
    <p:sldId id="329" r:id="rId68"/>
    <p:sldId id="330" r:id="rId69"/>
    <p:sldId id="320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3EC-ECB9-417F-835C-946B7DFA4CC4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0BD97-0F3C-4F78-A26C-7D9707BE5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95D72DA-8676-4B0C-9E98-19796C6BB729}" type="slidenum">
              <a:rPr lang="en-US" sz="1200" smtClean="0"/>
              <a:pPr algn="r"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3F81422-E275-4C4D-897A-6219EDE0914A}" type="slidenum">
              <a:rPr lang="en-US" sz="1200" smtClean="0"/>
              <a:pPr algn="r"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0251D49-DBC6-40B7-A444-D360A6097848}" type="slidenum">
              <a:rPr lang="en-US" sz="1200" smtClean="0"/>
              <a:pPr algn="r"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9369FC9-6B76-4BEB-BF3D-8ADB74BA96AA}" type="slidenum">
              <a:rPr lang="en-US" sz="1200" smtClean="0"/>
              <a:pPr algn="r"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902C3CC-06B0-4EBE-B991-6597D56478A2}" type="slidenum">
              <a:rPr lang="en-US" sz="1200" smtClean="0"/>
              <a:pPr algn="r" eaLnBrk="1" hangingPunct="1"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C1481F0-2E10-41BA-85CD-E8308A76C030}" type="slidenum">
              <a:rPr lang="en-US" sz="1200" smtClean="0"/>
              <a:pPr algn="r"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7AC7115-42D7-4959-8FD9-A76F4EC6C604}" type="slidenum">
              <a:rPr lang="en-US" sz="1200" smtClean="0"/>
              <a:pPr algn="r"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E3970DD-52F3-4262-83BB-CE2F35E47068}" type="slidenum">
              <a:rPr lang="en-US" sz="1200" smtClean="0"/>
              <a:pPr algn="r" eaLnBrk="1" hangingPunct="1"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D2AD654-289A-4AB7-A224-B15708A10A99}" type="slidenum">
              <a:rPr lang="en-US" sz="1200" smtClean="0"/>
              <a:pPr algn="r"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3E82A40-678B-4F16-B43B-536EF9545D8C}" type="slidenum">
              <a:rPr lang="en-US" sz="1200" smtClean="0"/>
              <a:pPr algn="r" eaLnBrk="1" hangingPunct="1"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32FEA39-0F96-423B-B159-0DAC8C3F6446}" type="slidenum">
              <a:rPr lang="en-US" sz="1200" smtClean="0"/>
              <a:pPr algn="r" eaLnBrk="1" hangingPunct="1"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D394CEE-F7AB-4471-BAF8-3A9EF3ACE90A}" type="slidenum">
              <a:rPr lang="en-US" sz="1200" smtClean="0"/>
              <a:pPr algn="r"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00251AF-09DA-4969-9CF8-DDFC1388E158}" type="slidenum">
              <a:rPr lang="en-US" sz="1200" smtClean="0"/>
              <a:pPr algn="r" eaLnBrk="1" hangingPunct="1"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0B947D5-AD3A-4309-A668-11064282BF44}" type="slidenum">
              <a:rPr lang="en-US" sz="1200" smtClean="0"/>
              <a:pPr algn="r" eaLnBrk="1" hangingPunct="1"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90E98E4-10C3-468B-B6A9-FA0A62EEEDBB}" type="slidenum">
              <a:rPr lang="en-US" sz="1200" smtClean="0"/>
              <a:pPr algn="r" eaLnBrk="1" hangingPunct="1"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FB05D13-5D7B-4589-B091-6637C1BF4480}" type="slidenum">
              <a:rPr lang="en-US" sz="1200" smtClean="0"/>
              <a:pPr algn="r" eaLnBrk="1" hangingPunct="1"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9B100A0-6C1F-43A9-A6D0-8D067F204578}" type="slidenum">
              <a:rPr lang="en-US" sz="1200" smtClean="0"/>
              <a:pPr algn="r" eaLnBrk="1" hangingPunct="1"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F07CF82-E8ED-48F6-8B94-D0F1FA9CECDF}" type="slidenum">
              <a:rPr lang="en-US" sz="1200" smtClean="0"/>
              <a:pPr algn="r" eaLnBrk="1" hangingPunct="1"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B5294EF-6F78-4DE9-B5EE-2F96C25A8AA4}" type="slidenum">
              <a:rPr lang="en-US" sz="1200" smtClean="0"/>
              <a:pPr algn="r" eaLnBrk="1" hangingPunct="1"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88E1DA0-62E6-4731-BEDA-CBDA5DDD5D2D}" type="slidenum">
              <a:rPr lang="en-US" sz="1200" smtClean="0"/>
              <a:pPr algn="r" eaLnBrk="1" hangingPunct="1"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F0A0A69-2146-45D3-9D2D-38B7E0BD0D3A}" type="slidenum">
              <a:rPr lang="en-US" sz="1200" smtClean="0"/>
              <a:pPr algn="r" eaLnBrk="1" hangingPunct="1"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161B6BB-B897-4BE3-AFDE-4C9F0DB6ADAE}" type="slidenum">
              <a:rPr lang="en-US" sz="1200" smtClean="0"/>
              <a:pPr algn="r" eaLnBrk="1" hangingPunct="1"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5BEC299-36B4-44B3-9332-6B4B35AAC7A0}" type="slidenum">
              <a:rPr lang="en-US" sz="1200" smtClean="0"/>
              <a:pPr algn="r"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6FE734A-B3BA-495C-A424-821413F7D600}" type="slidenum">
              <a:rPr lang="en-US" sz="1200" smtClean="0"/>
              <a:pPr algn="r" eaLnBrk="1" hangingPunct="1"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D83DC3C-4D1C-439C-B243-9A803192116D}" type="slidenum">
              <a:rPr lang="en-US" sz="1200" smtClean="0"/>
              <a:pPr algn="r" eaLnBrk="1" hangingPunct="1"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283B3D5-EBA4-4F74-93F6-42B1F648B312}" type="slidenum">
              <a:rPr lang="en-US" sz="1200" smtClean="0"/>
              <a:pPr algn="r" eaLnBrk="1" hangingPunct="1"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B10318E-602D-4DD9-A3D0-A9BCF4AFFA0F}" type="slidenum">
              <a:rPr lang="en-US" sz="1200" smtClean="0"/>
              <a:pPr algn="r" eaLnBrk="1" hangingPunct="1"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D2ED314-2192-4208-86A0-407C8DFD0673}" type="slidenum">
              <a:rPr lang="en-US" sz="1200" smtClean="0"/>
              <a:pPr algn="r" eaLnBrk="1" hangingPunct="1"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9291677-AC5E-42C1-A90E-E738D7C1F360}" type="slidenum">
              <a:rPr lang="en-US" sz="1200" smtClean="0"/>
              <a:pPr algn="r" eaLnBrk="1" hangingPunct="1"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3075EC5-63BF-4F64-8972-371AD05FFAFB}" type="slidenum">
              <a:rPr lang="en-US" sz="1200" smtClean="0"/>
              <a:pPr algn="r" eaLnBrk="1" hangingPunct="1"/>
              <a:t>43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4A8A54C-D33A-4A13-A3C4-61C0E04AE8EB}" type="slidenum">
              <a:rPr lang="en-US" sz="1200" smtClean="0"/>
              <a:pPr algn="r" eaLnBrk="1" hangingPunct="1"/>
              <a:t>44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C102B40-8252-4371-9BAE-3ACBCF81568D}" type="slidenum">
              <a:rPr lang="en-US" sz="1200" smtClean="0"/>
              <a:pPr algn="r" eaLnBrk="1" hangingPunct="1"/>
              <a:t>45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0D56E32-C0DC-4D9B-BD4C-CD6E56765755}" type="slidenum">
              <a:rPr lang="en-US" sz="1200" smtClean="0"/>
              <a:pPr algn="r" eaLnBrk="1" hangingPunct="1"/>
              <a:t>46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B3DBF1C-3C7B-441C-A915-628A0BCF32E5}" type="slidenum">
              <a:rPr lang="en-US" sz="1200" smtClean="0"/>
              <a:pPr algn="r"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1B78FE9-0E83-4F29-A42A-C68F6E9643C6}" type="slidenum">
              <a:rPr lang="en-US" sz="1200" smtClean="0"/>
              <a:pPr algn="r" eaLnBrk="1" hangingPunct="1"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B7D45C-B49D-40F7-9FFB-9F3D7143A4E2}" type="slidenum">
              <a:rPr lang="en-US" sz="1200" smtClean="0"/>
              <a:pPr algn="r" eaLnBrk="1" hangingPunct="1"/>
              <a:t>48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B7D1CE0-C19B-4D5C-AB29-7F0DB21CD93D}" type="slidenum">
              <a:rPr lang="en-US" sz="1200" smtClean="0"/>
              <a:pPr algn="r" eaLnBrk="1" hangingPunct="1"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4E37EF1-6D0A-490F-B456-CAF60D9B50F5}" type="slidenum">
              <a:rPr lang="en-US" sz="1200" smtClean="0"/>
              <a:pPr algn="r" eaLnBrk="1" hangingPunct="1"/>
              <a:t>50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517E273-D8D3-43E6-8273-19F7A1853213}" type="slidenum">
              <a:rPr lang="en-US" sz="1200" smtClean="0"/>
              <a:pPr algn="r" eaLnBrk="1" hangingPunct="1"/>
              <a:t>51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54BD8F9-14A8-4892-A4FD-8FD4AEBF3AB6}" type="slidenum">
              <a:rPr lang="en-US" sz="1200" smtClean="0"/>
              <a:pPr algn="r" eaLnBrk="1" hangingPunct="1"/>
              <a:t>52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A2004A8-F901-40D8-B069-170E0C3A7474}" type="slidenum">
              <a:rPr lang="en-US" sz="1200" smtClean="0"/>
              <a:pPr algn="r" eaLnBrk="1" hangingPunct="1"/>
              <a:t>53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446C24C-6B96-4E64-80E6-2C2663A5B83F}" type="slidenum">
              <a:rPr lang="en-US" sz="1200" smtClean="0"/>
              <a:pPr algn="r" eaLnBrk="1" hangingPunct="1"/>
              <a:t>54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1803CD0-D3F1-49E6-A060-FED660FAF231}" type="slidenum">
              <a:rPr lang="en-US" sz="1200" smtClean="0"/>
              <a:pPr algn="r" eaLnBrk="1" hangingPunct="1"/>
              <a:t>55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72698B0-E2A2-4C4F-9689-A67789933F08}" type="slidenum">
              <a:rPr lang="en-US" sz="1200" smtClean="0"/>
              <a:pPr algn="r" eaLnBrk="1" hangingPunct="1"/>
              <a:t>56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158D97C-C94B-4EB1-91AB-805EB61B7E39}" type="slidenum">
              <a:rPr lang="en-US" sz="1200" smtClean="0"/>
              <a:pPr algn="r"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D5E6D2-29B9-4909-BECE-B46C3DEA61F0}" type="slidenum">
              <a:rPr lang="en-US" sz="1200" smtClean="0"/>
              <a:pPr algn="r" eaLnBrk="1" hangingPunct="1"/>
              <a:t>57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66FC395-D7AC-4BDF-BCCC-955F27B73EEF}" type="slidenum">
              <a:rPr lang="en-US" sz="1200" smtClean="0"/>
              <a:pPr algn="r" eaLnBrk="1" hangingPunct="1"/>
              <a:t>58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82C0FC0-D6C3-4232-BECB-AFC2EA5AE956}" type="slidenum">
              <a:rPr lang="en-US" sz="1200" smtClean="0"/>
              <a:pPr algn="r" eaLnBrk="1" hangingPunct="1"/>
              <a:t>59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265CD45-30EC-4793-9591-8E3886027891}" type="slidenum">
              <a:rPr lang="en-US" sz="1200" smtClean="0"/>
              <a:pPr algn="r" eaLnBrk="1" hangingPunct="1"/>
              <a:t>60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1018FA1-2B96-452E-AF0D-836EA0326395}" type="slidenum">
              <a:rPr lang="en-US" sz="1200" smtClean="0"/>
              <a:pPr algn="r" eaLnBrk="1" hangingPunct="1"/>
              <a:t>61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C8E167A-0B8C-4206-8804-B338ABF270E2}" type="slidenum">
              <a:rPr lang="en-US" sz="1200" smtClean="0"/>
              <a:pPr algn="r" eaLnBrk="1" hangingPunct="1"/>
              <a:t>62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E42BF50-FF2B-4E6B-BC1F-04E31020D42B}" type="slidenum">
              <a:rPr lang="en-US" sz="1200" smtClean="0"/>
              <a:pPr algn="r" eaLnBrk="1" hangingPunct="1"/>
              <a:t>63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FA165EE-308C-44BD-9FEE-DD27C3C2245E}" type="slidenum">
              <a:rPr lang="en-US" sz="1200" smtClean="0"/>
              <a:pPr algn="r"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6982B45-EE3D-4867-BFFF-42CA4FA898B0}" type="slidenum">
              <a:rPr lang="en-US" sz="1200" smtClean="0"/>
              <a:pPr algn="r" eaLnBrk="1" hangingPunct="1"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DB1E1CF-2D8C-44B0-A30F-6CEEE1C671FB}" type="slidenum">
              <a:rPr lang="en-US" sz="1200" smtClean="0"/>
              <a:pPr algn="r"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510E68-B0EC-499E-ABA9-2052546B09A5}" type="slidenum">
              <a:rPr lang="en-US" sz="1200" smtClean="0"/>
              <a:pPr algn="r" eaLnBrk="1" hangingPunct="1"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B331B21-B61D-4E78-AB42-6A06F11ABBA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C41E7EC6-F43A-44A3-912D-0DB42E6E40BE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38400"/>
            <a:ext cx="7117180" cy="1470025"/>
          </a:xfrm>
        </p:spPr>
        <p:txBody>
          <a:bodyPr/>
          <a:lstStyle/>
          <a:p>
            <a:r>
              <a:rPr lang="en-US" dirty="0" smtClean="0"/>
              <a:t>Immunology/Serology</a:t>
            </a:r>
            <a:br>
              <a:rPr lang="en-US" dirty="0" smtClean="0"/>
            </a:br>
            <a:r>
              <a:rPr lang="en-US" dirty="0" smtClean="0"/>
              <a:t> Week 2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/>
          <a:lstStyle/>
          <a:p>
            <a:r>
              <a:rPr lang="en-US" dirty="0" smtClean="0"/>
              <a:t>Christina A </a:t>
            </a:r>
            <a:r>
              <a:rPr lang="en-US" dirty="0" err="1" smtClean="0"/>
              <a:t>Nevel</a:t>
            </a:r>
            <a:r>
              <a:rPr lang="en-US" dirty="0" smtClean="0"/>
              <a:t>-McGarvey, PhD, MS, MT(ASCP)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4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 sz="3600"/>
              <a:t>Origin and Development of </a:t>
            </a:r>
            <a:br>
              <a:rPr lang="en-US" sz="3600"/>
            </a:br>
            <a:r>
              <a:rPr lang="en-US" sz="3600"/>
              <a:t>Blood Cells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/>
              <a:t>2-8 weeks of life: erythroblasts formed in islets of yolk sac.</a:t>
            </a:r>
          </a:p>
          <a:p>
            <a:pPr>
              <a:spcBef>
                <a:spcPct val="0"/>
              </a:spcBef>
            </a:pPr>
            <a:r>
              <a:rPr lang="en-US"/>
              <a:t>2-5 months of gestation: liver and spleen are major sites of hematopoiesis.</a:t>
            </a:r>
          </a:p>
          <a:p>
            <a:pPr lvl="1">
              <a:spcBef>
                <a:spcPct val="0"/>
              </a:spcBef>
            </a:pPr>
            <a:r>
              <a:rPr lang="en-US" sz="2000"/>
              <a:t>Granular leukocytes also appear.</a:t>
            </a:r>
          </a:p>
          <a:p>
            <a:pPr>
              <a:spcBef>
                <a:spcPct val="0"/>
              </a:spcBef>
            </a:pPr>
            <a:r>
              <a:rPr lang="en-US"/>
              <a:t>Fourth month of gestation: bone marrow begins to produce blood cells.</a:t>
            </a:r>
          </a:p>
          <a:p>
            <a:pPr>
              <a:spcBef>
                <a:spcPct val="0"/>
              </a:spcBef>
            </a:pPr>
            <a:r>
              <a:rPr lang="en-US"/>
              <a:t>Fifth month of gestation: bone marrow assumes ultimate role as primary site of hematopoiesis.</a:t>
            </a:r>
          </a:p>
        </p:txBody>
      </p:sp>
    </p:spTree>
    <p:extLst>
      <p:ext uri="{BB962C8B-B14F-4D97-AF65-F5344CB8AC3E}">
        <p14:creationId xmlns:p14="http://schemas.microsoft.com/office/powerpoint/2010/main" val="355844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Granulocytic Cells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Neutrophils provide host defense against bacterial and fungal infections.</a:t>
            </a:r>
          </a:p>
          <a:p>
            <a:pPr>
              <a:spcBef>
                <a:spcPct val="0"/>
              </a:spcBef>
            </a:pPr>
            <a:r>
              <a:rPr lang="en-US"/>
              <a:t>Eosinophils are homeostatic regulators of inflammation; play role in host defense because of ability to kill certain parasites.</a:t>
            </a:r>
          </a:p>
          <a:p>
            <a:pPr>
              <a:spcBef>
                <a:spcPct val="0"/>
              </a:spcBef>
            </a:pPr>
            <a:r>
              <a:rPr lang="en-US"/>
              <a:t>Basophils play role in acute, systemic hypersensitivity reactions.</a:t>
            </a:r>
          </a:p>
        </p:txBody>
      </p:sp>
    </p:spTree>
    <p:extLst>
      <p:ext uri="{BB962C8B-B14F-4D97-AF65-F5344CB8AC3E}">
        <p14:creationId xmlns:p14="http://schemas.microsoft.com/office/powerpoint/2010/main" val="316741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Process of Phagocytosis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229600" cy="6858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AutoNum type="arabicPeriod"/>
            </a:pPr>
            <a:r>
              <a:rPr lang="en-US" dirty="0" err="1"/>
              <a:t>Chemotaxis</a:t>
            </a:r>
            <a:endParaRPr lang="en-US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dirty="0"/>
              <a:t>Adherence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dirty="0"/>
              <a:t>Engulfment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dirty="0"/>
              <a:t>Digestion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dirty="0"/>
              <a:t>Subsequent phagocytic activity</a:t>
            </a:r>
          </a:p>
        </p:txBody>
      </p:sp>
    </p:spTree>
    <p:extLst>
      <p:ext uri="{BB962C8B-B14F-4D97-AF65-F5344CB8AC3E}">
        <p14:creationId xmlns:p14="http://schemas.microsoft.com/office/powerpoint/2010/main" val="287304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Process of Phagocytosis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54600"/>
            <a:ext cx="6400800" cy="1371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en-US" sz="1200"/>
              <a:t>(Redrawn from Turgeon ML: </a:t>
            </a:r>
            <a:r>
              <a:rPr lang="en-US" sz="1200" i="1"/>
              <a:t>Clinical hematology: theory and procedures,</a:t>
            </a:r>
            <a:r>
              <a:rPr lang="en-US" sz="1200"/>
              <a:t> ed 3, Philadelphia, 2000, Lippincott–Williams &amp; Wilkins.)</a:t>
            </a:r>
          </a:p>
        </p:txBody>
      </p:sp>
      <p:pic>
        <p:nvPicPr>
          <p:cNvPr id="7173" name="Picture 5" descr="00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676400"/>
            <a:ext cx="638175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2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Monocytes and Macrophages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5000"/>
            <a:ext cx="3810000" cy="6858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en-US" sz="1200"/>
              <a:t>(From Barrett JT: </a:t>
            </a:r>
            <a:r>
              <a:rPr lang="en-US" sz="1200" i="1"/>
              <a:t>Textbook of immunology, </a:t>
            </a:r>
            <a:r>
              <a:rPr lang="en-US" sz="1200"/>
              <a:t>ed 5, St Louis, 1988, Mosby.) </a:t>
            </a:r>
          </a:p>
        </p:txBody>
      </p:sp>
      <p:pic>
        <p:nvPicPr>
          <p:cNvPr id="8197" name="Picture 5" descr="003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676400"/>
            <a:ext cx="38576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2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Monocytes and Macrophages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67400"/>
            <a:ext cx="4876800" cy="5334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en-US" sz="1200"/>
              <a:t>(From Barrett JT: </a:t>
            </a:r>
            <a:r>
              <a:rPr lang="en-US" sz="1200" i="1"/>
              <a:t>Textbook of immunology, </a:t>
            </a:r>
            <a:r>
              <a:rPr lang="en-US" sz="1200"/>
              <a:t>ed 5, St Louis, 1988, Mosby.)</a:t>
            </a:r>
          </a:p>
        </p:txBody>
      </p:sp>
      <p:pic>
        <p:nvPicPr>
          <p:cNvPr id="9221" name="Picture 5" descr="003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676400"/>
            <a:ext cx="4940300" cy="41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7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Monocytes and Macrophages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5000"/>
            <a:ext cx="5334000" cy="6858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en-US" sz="1200"/>
              <a:t>(Modified from Roitt IM: </a:t>
            </a:r>
            <a:r>
              <a:rPr lang="en-US" sz="1200" i="1"/>
              <a:t>Essential immunology,</a:t>
            </a:r>
            <a:r>
              <a:rPr lang="en-US" sz="1200"/>
              <a:t> ed 5, Oxford, 1984, Blackwell Scientific.)</a:t>
            </a:r>
          </a:p>
        </p:txBody>
      </p:sp>
      <p:pic>
        <p:nvPicPr>
          <p:cNvPr id="10245" name="Picture 5" descr="003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676400"/>
            <a:ext cx="53467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63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229600" cy="1143000"/>
          </a:xfrm>
        </p:spPr>
        <p:txBody>
          <a:bodyPr lIns="91440" tIns="45720" rIns="91440" bIns="45720"/>
          <a:lstStyle/>
          <a:p>
            <a:r>
              <a:rPr lang="en-US" dirty="0"/>
              <a:t>Monocytes and Macrophages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7315200" cy="914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Functions of Monocytes and Macrophages in Host Defense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92288"/>
            <a:ext cx="3551239" cy="511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5943600" y="5791200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buClr>
                <a:schemeClr val="tx2"/>
              </a:buClr>
              <a:buSzPct val="60000"/>
              <a:buFont typeface="Wingdings 2" pitchFamily="18" charset="2"/>
              <a:buNone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(Modified from Johnston RB: </a:t>
            </a:r>
          </a:p>
          <a:p>
            <a:pPr marL="342900" indent="-342900" algn="ctr">
              <a:buClr>
                <a:schemeClr val="tx2"/>
              </a:buClr>
              <a:buSzPct val="60000"/>
              <a:buFont typeface="Wingdings 2" pitchFamily="18" charset="2"/>
              <a:buNone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Monocytes and macrophages, </a:t>
            </a:r>
          </a:p>
          <a:p>
            <a:pPr marL="342900" indent="-342900" algn="ctr">
              <a:buClr>
                <a:schemeClr val="tx2"/>
              </a:buClr>
              <a:buSzPct val="60000"/>
              <a:buFont typeface="Wingdings 2" pitchFamily="18" charset="2"/>
              <a:buNone/>
            </a:pPr>
            <a:r>
              <a:rPr lang="en-US" sz="1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-US" sz="12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Engl</a:t>
            </a:r>
            <a:r>
              <a:rPr lang="en-US" sz="1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J Med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318[12]:749, 1988.)</a:t>
            </a:r>
          </a:p>
        </p:txBody>
      </p:sp>
    </p:spTree>
    <p:extLst>
      <p:ext uri="{BB962C8B-B14F-4D97-AF65-F5344CB8AC3E}">
        <p14:creationId xmlns:p14="http://schemas.microsoft.com/office/powerpoint/2010/main" val="423289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Monocytes and Macrophages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Antigen presentation: induction of the immune response</a:t>
            </a:r>
          </a:p>
          <a:p>
            <a:pPr>
              <a:spcBef>
                <a:spcPct val="0"/>
              </a:spcBef>
            </a:pPr>
            <a:r>
              <a:rPr lang="en-US"/>
              <a:t>Secretion of biologically active molecules</a:t>
            </a:r>
          </a:p>
        </p:txBody>
      </p:sp>
    </p:spTree>
    <p:extLst>
      <p:ext uri="{BB962C8B-B14F-4D97-AF65-F5344CB8AC3E}">
        <p14:creationId xmlns:p14="http://schemas.microsoft.com/office/powerpoint/2010/main" val="925066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Acute Inflammation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10200"/>
            <a:ext cx="5029200" cy="990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en-US" sz="1200"/>
              <a:t>(From Delves PJ, Roitt, IM: The immune system. Part I, </a:t>
            </a:r>
            <a:r>
              <a:rPr lang="en-US" sz="1200" i="1"/>
              <a:t>N Engl J Med</a:t>
            </a:r>
            <a:r>
              <a:rPr lang="en-US" sz="1200"/>
              <a:t> 343[1]:37-49, 2000.) </a:t>
            </a:r>
          </a:p>
        </p:txBody>
      </p:sp>
      <p:pic>
        <p:nvPicPr>
          <p:cNvPr id="13317" name="Picture 5" descr="003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676400"/>
            <a:ext cx="50546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4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 Quiz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Put a hold on this until next week!!!!!!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0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Sepsis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/>
              <a:t>Sepsis is an infection-induced syndrome defined as the presence of two or more of the following:</a:t>
            </a:r>
          </a:p>
          <a:p>
            <a:pPr>
              <a:spcBef>
                <a:spcPct val="0"/>
              </a:spcBef>
              <a:buSzPct val="80000"/>
              <a:buFontTx/>
              <a:buAutoNum type="arabicPeriod"/>
            </a:pPr>
            <a:r>
              <a:rPr lang="en-US" sz="2400"/>
              <a:t>Fever or hypothermia</a:t>
            </a:r>
          </a:p>
          <a:p>
            <a:pPr>
              <a:spcBef>
                <a:spcPct val="0"/>
              </a:spcBef>
              <a:buSzPct val="80000"/>
              <a:buFontTx/>
              <a:buAutoNum type="arabicPeriod"/>
            </a:pPr>
            <a:r>
              <a:rPr lang="en-US" sz="2400"/>
              <a:t>Leukocytosis or leukopenia</a:t>
            </a:r>
          </a:p>
          <a:p>
            <a:pPr>
              <a:spcBef>
                <a:spcPct val="0"/>
              </a:spcBef>
              <a:buSzPct val="80000"/>
              <a:buFontTx/>
              <a:buAutoNum type="arabicPeriod"/>
            </a:pPr>
            <a:r>
              <a:rPr lang="en-US" sz="2400"/>
              <a:t>Tachycardia and tachypnea</a:t>
            </a:r>
          </a:p>
          <a:p>
            <a:pPr>
              <a:spcBef>
                <a:spcPct val="0"/>
              </a:spcBef>
              <a:buSzPct val="80000"/>
              <a:buFontTx/>
              <a:buAutoNum type="arabicPeriod"/>
            </a:pPr>
            <a:r>
              <a:rPr lang="en-US" sz="2400"/>
              <a:t>Supranormal minute ventilation</a:t>
            </a:r>
          </a:p>
        </p:txBody>
      </p:sp>
    </p:spTree>
    <p:extLst>
      <p:ext uri="{BB962C8B-B14F-4D97-AF65-F5344CB8AC3E}">
        <p14:creationId xmlns:p14="http://schemas.microsoft.com/office/powerpoint/2010/main" val="355246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Cell Surface Receptors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/>
              <a:t>Three protein families are associated in a network of cellular interactions:</a:t>
            </a:r>
          </a:p>
          <a:p>
            <a:pPr>
              <a:spcBef>
                <a:spcPct val="0"/>
              </a:spcBef>
              <a:buSzPct val="80000"/>
              <a:buFontTx/>
              <a:buAutoNum type="arabicPeriod"/>
            </a:pPr>
            <a:r>
              <a:rPr lang="en-US" sz="2400"/>
              <a:t>Immunoglobulin family</a:t>
            </a:r>
          </a:p>
          <a:p>
            <a:pPr>
              <a:spcBef>
                <a:spcPct val="0"/>
              </a:spcBef>
              <a:buSzPct val="80000"/>
              <a:buFontTx/>
              <a:buAutoNum type="arabicPeriod"/>
            </a:pPr>
            <a:r>
              <a:rPr lang="en-US" sz="2400"/>
              <a:t>Integrin family</a:t>
            </a:r>
          </a:p>
          <a:p>
            <a:pPr>
              <a:spcBef>
                <a:spcPct val="0"/>
              </a:spcBef>
              <a:buSzPct val="80000"/>
              <a:buFontTx/>
              <a:buAutoNum type="arabicPeriod"/>
            </a:pPr>
            <a:r>
              <a:rPr lang="en-US" sz="2400"/>
              <a:t>Selectin family</a:t>
            </a:r>
          </a:p>
        </p:txBody>
      </p:sp>
    </p:spTree>
    <p:extLst>
      <p:ext uri="{BB962C8B-B14F-4D97-AF65-F5344CB8AC3E}">
        <p14:creationId xmlns:p14="http://schemas.microsoft.com/office/powerpoint/2010/main" val="1385323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Disorders of Neutrophils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10985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Neutrophils as Mediators of Noninfectious Inflammatory Diseases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698750"/>
            <a:ext cx="423227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748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Disorders of Neutrophils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Signs and Symptoms of Abnormal Neutrophil Function</a:t>
            </a:r>
          </a:p>
          <a:p>
            <a:pPr lvl="1">
              <a:spcBef>
                <a:spcPct val="0"/>
              </a:spcBef>
            </a:pPr>
            <a:r>
              <a:rPr lang="en-US"/>
              <a:t>Quantitative problem (neutropenia)</a:t>
            </a:r>
          </a:p>
          <a:p>
            <a:pPr lvl="1">
              <a:spcBef>
                <a:spcPct val="0"/>
              </a:spcBef>
            </a:pPr>
            <a:r>
              <a:rPr lang="en-US"/>
              <a:t>Qualitative defect  (leukocyte mobility)</a:t>
            </a:r>
          </a:p>
        </p:txBody>
      </p:sp>
    </p:spTree>
    <p:extLst>
      <p:ext uri="{BB962C8B-B14F-4D97-AF65-F5344CB8AC3E}">
        <p14:creationId xmlns:p14="http://schemas.microsoft.com/office/powerpoint/2010/main" val="60219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Disorders of Neutrophils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Congenital Abnormalities of Neutrophil Structure and Function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032125"/>
            <a:ext cx="652145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42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Monocyte-Macrophage Disorders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Gaucher’s disease represents a deficiency of beta-glucocerebrosidase (enzyme).</a:t>
            </a:r>
          </a:p>
          <a:p>
            <a:pPr>
              <a:spcBef>
                <a:spcPct val="0"/>
              </a:spcBef>
            </a:pPr>
            <a:r>
              <a:rPr lang="en-US"/>
              <a:t>Niemann-Pick disease represents a deficiency of sphingomyelinase (enzyme).</a:t>
            </a:r>
          </a:p>
        </p:txBody>
      </p:sp>
    </p:spTree>
    <p:extLst>
      <p:ext uri="{BB962C8B-B14F-4D97-AF65-F5344CB8AC3E}">
        <p14:creationId xmlns:p14="http://schemas.microsoft.com/office/powerpoint/2010/main" val="2961287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 sz="3600"/>
              <a:t>Disease States Involving the Leukocyte Integrins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/>
              <a:t>Leukocyte adhesion deficiency (LAD) is characterized by impaired leukocyte adhesion that leads to recurrent and often fatal bacterial and fungal infections.</a:t>
            </a:r>
          </a:p>
        </p:txBody>
      </p:sp>
    </p:spTree>
    <p:extLst>
      <p:ext uri="{BB962C8B-B14F-4D97-AF65-F5344CB8AC3E}">
        <p14:creationId xmlns:p14="http://schemas.microsoft.com/office/powerpoint/2010/main" val="1632269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16063"/>
            <a:ext cx="7315200" cy="1295400"/>
          </a:xfrm>
        </p:spPr>
        <p:txBody>
          <a:bodyPr lIns="91440" tIns="45720" rIns="91440" bIns="45720"/>
          <a:lstStyle/>
          <a:p>
            <a:r>
              <a:rPr lang="en-US"/>
              <a:t>Chapter 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40063"/>
            <a:ext cx="7315200" cy="267493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sz="4000"/>
              <a:t>Cells and Cellular Activities of the Immune System: </a:t>
            </a:r>
          </a:p>
          <a:p>
            <a:pPr marL="0" indent="0" algn="ctr">
              <a:buFont typeface="Wingdings 2" pitchFamily="18" charset="2"/>
              <a:buNone/>
            </a:pPr>
            <a:endParaRPr lang="en-US" sz="3200"/>
          </a:p>
          <a:p>
            <a:pPr marL="0" indent="0" algn="ctr">
              <a:buFont typeface="Wingdings 2" pitchFamily="18" charset="2"/>
              <a:buNone/>
            </a:pPr>
            <a:r>
              <a:rPr lang="en-US"/>
              <a:t>Lymphocytes and Plasma Cells</a:t>
            </a:r>
          </a:p>
        </p:txBody>
      </p:sp>
    </p:spTree>
    <p:extLst>
      <p:ext uri="{BB962C8B-B14F-4D97-AF65-F5344CB8AC3E}">
        <p14:creationId xmlns:p14="http://schemas.microsoft.com/office/powerpoint/2010/main" val="1669524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Lymphocytes and Plasma Cells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638800"/>
            <a:ext cx="4572000" cy="7620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en-US" sz="1200"/>
              <a:t>(From Barrett JT: </a:t>
            </a:r>
            <a:r>
              <a:rPr lang="en-US" sz="1200" i="1"/>
              <a:t>Textbook of immunology,</a:t>
            </a:r>
            <a:r>
              <a:rPr lang="en-US" sz="1200"/>
              <a:t> ed 5, St Louis, 1988, Mosby.)</a:t>
            </a:r>
          </a:p>
        </p:txBody>
      </p:sp>
      <p:pic>
        <p:nvPicPr>
          <p:cNvPr id="3077" name="Picture 5" descr="004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676400"/>
            <a:ext cx="4511675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86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Lymphocytes and Plasma Cells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Anatomic Origin and Development of Lymphocytes</a:t>
            </a:r>
          </a:p>
        </p:txBody>
      </p:sp>
    </p:spTree>
    <p:extLst>
      <p:ext uri="{BB962C8B-B14F-4D97-AF65-F5344CB8AC3E}">
        <p14:creationId xmlns:p14="http://schemas.microsoft.com/office/powerpoint/2010/main" val="19267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41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Lymphocytes and Plasma Cells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685800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dirty="0"/>
              <a:t>Sites of Lymphocytic Development</a:t>
            </a:r>
          </a:p>
        </p:txBody>
      </p:sp>
      <p:pic>
        <p:nvPicPr>
          <p:cNvPr id="5125" name="Picture 5" descr="004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286000"/>
            <a:ext cx="5667375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4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/>
              <a:t>Primary Lymphoid Tissue in Mammals</a:t>
            </a:r>
          </a:p>
          <a:p>
            <a:pPr>
              <a:spcBef>
                <a:spcPct val="0"/>
              </a:spcBef>
            </a:pPr>
            <a:r>
              <a:rPr lang="en-US" sz="2400"/>
              <a:t>Bone marrow and/or fetal liver</a:t>
            </a:r>
          </a:p>
          <a:p>
            <a:pPr>
              <a:spcBef>
                <a:spcPct val="0"/>
              </a:spcBef>
            </a:pPr>
            <a:r>
              <a:rPr lang="en-US" sz="2400"/>
              <a:t>Thymus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Lymphocytes and Plasma Cells</a:t>
            </a:r>
          </a:p>
        </p:txBody>
      </p:sp>
    </p:spTree>
    <p:extLst>
      <p:ext uri="{BB962C8B-B14F-4D97-AF65-F5344CB8AC3E}">
        <p14:creationId xmlns:p14="http://schemas.microsoft.com/office/powerpoint/2010/main" val="4225049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Lymphocytes and Plasma Cells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62600"/>
            <a:ext cx="3657600" cy="838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en-US" sz="1200"/>
              <a:t>(Redrawn from Turgeon ML: </a:t>
            </a:r>
            <a:r>
              <a:rPr lang="en-US" sz="1200" i="1"/>
              <a:t>Clinical hematology: theory and procedures,</a:t>
            </a:r>
            <a:r>
              <a:rPr lang="en-US" sz="1200"/>
              <a:t> ed 4, Philadelphia, 2005, Lippincott–Williams &amp; Wilkins.)</a:t>
            </a:r>
          </a:p>
        </p:txBody>
      </p:sp>
      <p:pic>
        <p:nvPicPr>
          <p:cNvPr id="7173" name="Picture 5" descr="004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676400"/>
            <a:ext cx="3660775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61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Lymphocytes and Plasma Cells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Secondary Lymphoid Tissues</a:t>
            </a:r>
          </a:p>
          <a:p>
            <a:pPr lvl="1">
              <a:spcBef>
                <a:spcPct val="0"/>
              </a:spcBef>
            </a:pPr>
            <a:r>
              <a:rPr lang="en-US"/>
              <a:t>Lymph nodes</a:t>
            </a:r>
          </a:p>
          <a:p>
            <a:pPr lvl="1">
              <a:spcBef>
                <a:spcPct val="0"/>
              </a:spcBef>
            </a:pPr>
            <a:r>
              <a:rPr lang="en-US"/>
              <a:t>Spleen</a:t>
            </a:r>
          </a:p>
          <a:p>
            <a:pPr lvl="1">
              <a:spcBef>
                <a:spcPct val="0"/>
              </a:spcBef>
            </a:pPr>
            <a:r>
              <a:rPr lang="en-US"/>
              <a:t>Gut-associated lymphoid tissue</a:t>
            </a:r>
          </a:p>
          <a:p>
            <a:pPr lvl="1">
              <a:spcBef>
                <a:spcPct val="0"/>
              </a:spcBef>
            </a:pPr>
            <a:r>
              <a:rPr lang="en-US"/>
              <a:t>Bronchus-associated lymphoid tissue</a:t>
            </a:r>
          </a:p>
          <a:p>
            <a:pPr lvl="1">
              <a:spcBef>
                <a:spcPct val="0"/>
              </a:spcBef>
            </a:pPr>
            <a:r>
              <a:rPr lang="en-US"/>
              <a:t>Skin-associated lymphoid tissue</a:t>
            </a:r>
          </a:p>
          <a:p>
            <a:pPr lvl="1">
              <a:spcBef>
                <a:spcPct val="0"/>
              </a:spcBef>
            </a:pPr>
            <a:r>
              <a:rPr lang="en-US"/>
              <a:t>Thoracic duct</a:t>
            </a:r>
          </a:p>
          <a:p>
            <a:pPr lvl="1">
              <a:spcBef>
                <a:spcPct val="0"/>
              </a:spcBef>
            </a:pPr>
            <a:r>
              <a:rPr lang="en-US"/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val="3711368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Lymphocytes and Plasma Cells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7315200" cy="838200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/>
              <a:t>Circulation of Lymphocytes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438400" y="5716588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(Redrawn from Anthony CP, Thibodeau GA: </a:t>
            </a:r>
            <a:r>
              <a:rPr lang="en-US" sz="1200" i="1">
                <a:effectLst>
                  <a:outerShdw blurRad="38100" dist="38100" dir="2700000" algn="tl">
                    <a:srgbClr val="000000"/>
                  </a:outerShdw>
                </a:effectLst>
              </a:rPr>
              <a:t>Textbook of anatomy and physiology,</a:t>
            </a: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 ed 12, St Louis, 1987, Mosby.)</a:t>
            </a:r>
          </a:p>
        </p:txBody>
      </p:sp>
      <p:pic>
        <p:nvPicPr>
          <p:cNvPr id="9222" name="Picture 6" descr="004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287588"/>
            <a:ext cx="43561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75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 sz="3600"/>
              <a:t>Lymphoid and Nonlymphoid Surface Membrane Markers</a:t>
            </a:r>
          </a:p>
        </p:txBody>
      </p:sp>
      <p:pic>
        <p:nvPicPr>
          <p:cNvPr id="10245" name="Picture 5" descr="0040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42582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004007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4083050"/>
            <a:ext cx="1966912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004007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19383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11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T Lymphocytes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Cluster designation (CD) antigens—promote cell-to-cell interactions and adhesion.</a:t>
            </a:r>
          </a:p>
          <a:p>
            <a:pPr>
              <a:spcBef>
                <a:spcPct val="0"/>
              </a:spcBef>
            </a:pPr>
            <a:r>
              <a:rPr lang="en-US"/>
              <a:t>Transduction of signals that lead to lymphocyte activation.</a:t>
            </a:r>
          </a:p>
        </p:txBody>
      </p:sp>
    </p:spTree>
    <p:extLst>
      <p:ext uri="{BB962C8B-B14F-4D97-AF65-F5344CB8AC3E}">
        <p14:creationId xmlns:p14="http://schemas.microsoft.com/office/powerpoint/2010/main" val="1589744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T Lymphocytes</a:t>
            </a:r>
          </a:p>
        </p:txBody>
      </p:sp>
      <p:pic>
        <p:nvPicPr>
          <p:cNvPr id="12293" name="Picture 5" descr="004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662113"/>
            <a:ext cx="4587875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96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7315200" cy="1066800"/>
          </a:xfrm>
        </p:spPr>
        <p:txBody>
          <a:bodyPr lIns="91440" tIns="45720" rIns="91440" bIns="45720"/>
          <a:lstStyle/>
          <a:p>
            <a:r>
              <a:rPr lang="en-US"/>
              <a:t>T-Lymphocyte Subsets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sz="2400"/>
              <a:t>	     </a:t>
            </a:r>
            <a:r>
              <a:rPr lang="en-US" sz="2400" b="1"/>
              <a:t>Helper T (Th) lymphocytes</a:t>
            </a:r>
          </a:p>
          <a:p>
            <a:pPr lvl="2" indent="-285750">
              <a:spcBef>
                <a:spcPct val="0"/>
              </a:spcBef>
            </a:pPr>
            <a:r>
              <a:rPr lang="en-US" sz="2400"/>
              <a:t>Th1: cell-mediated effector mechanisms.</a:t>
            </a:r>
          </a:p>
          <a:p>
            <a:pPr lvl="2" indent="-285750">
              <a:spcBef>
                <a:spcPct val="0"/>
              </a:spcBef>
            </a:pPr>
            <a:r>
              <a:rPr lang="en-US" sz="2400"/>
              <a:t>Th2: regulation of antibody production.</a:t>
            </a:r>
          </a:p>
          <a:p>
            <a:pPr lvl="2" indent="-285750">
              <a:spcBef>
                <a:spcPct val="0"/>
              </a:spcBef>
            </a:pPr>
            <a:r>
              <a:rPr lang="en-US" sz="2400"/>
              <a:t>Treg (regulatory T cells): an immunoregulatory type of Th</a:t>
            </a:r>
            <a:r>
              <a:rPr lang="en-US" sz="2400" baseline="-25000"/>
              <a:t> </a:t>
            </a:r>
            <a:r>
              <a:rPr lang="en-US" sz="2400"/>
              <a:t>cell</a:t>
            </a:r>
          </a:p>
          <a:p>
            <a:pPr lvl="2" indent="-285750">
              <a:spcBef>
                <a:spcPct val="0"/>
              </a:spcBef>
              <a:buFontTx/>
              <a:buNone/>
            </a:pPr>
            <a:r>
              <a:rPr lang="en-US" sz="2400" b="1"/>
              <a:t>Cytotoxic T (Tc) lymphocytes:</a:t>
            </a:r>
            <a:r>
              <a:rPr lang="en-US" sz="2400"/>
              <a:t> capable of directly destroying virally infected target cells.</a:t>
            </a:r>
          </a:p>
          <a:p>
            <a:pPr lvl="2" indent="-285750">
              <a:spcBef>
                <a:spcPct val="0"/>
              </a:spcBef>
              <a:buFontTx/>
              <a:buNone/>
            </a:pPr>
            <a:r>
              <a:rPr lang="en-US" sz="2400" b="1"/>
              <a:t>Suppressor  T (Ts) lymphocytes:</a:t>
            </a:r>
            <a:r>
              <a:rPr lang="en-US" sz="2400"/>
              <a:t> downregulate actions of other T and B cells.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42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T Lymphocytes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Antigen Processing and Antigen Presentation to T Cells</a:t>
            </a:r>
          </a:p>
          <a:p>
            <a:pPr lvl="1">
              <a:spcBef>
                <a:spcPct val="0"/>
              </a:spcBef>
            </a:pPr>
            <a:r>
              <a:rPr lang="en-US"/>
              <a:t>Endogenous pathway</a:t>
            </a:r>
          </a:p>
          <a:p>
            <a:pPr lvl="1">
              <a:spcBef>
                <a:spcPct val="0"/>
              </a:spcBef>
            </a:pPr>
            <a:r>
              <a:rPr lang="en-US"/>
              <a:t>Exogenous pathway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3001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 Vocab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50482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Hematopoiesis</a:t>
            </a:r>
          </a:p>
          <a:p>
            <a:r>
              <a:rPr lang="en-US" dirty="0" smtClean="0"/>
              <a:t>Hematopoietic</a:t>
            </a:r>
          </a:p>
          <a:p>
            <a:r>
              <a:rPr lang="en-US" dirty="0" err="1" smtClean="0"/>
              <a:t>Margination</a:t>
            </a:r>
            <a:endParaRPr lang="en-US" dirty="0" smtClean="0"/>
          </a:p>
          <a:p>
            <a:r>
              <a:rPr lang="en-US" dirty="0" err="1" smtClean="0"/>
              <a:t>Diapedesis</a:t>
            </a:r>
            <a:endParaRPr lang="en-US" dirty="0" smtClean="0"/>
          </a:p>
          <a:p>
            <a:r>
              <a:rPr lang="en-US" dirty="0" err="1" smtClean="0"/>
              <a:t>Leukotrienes</a:t>
            </a:r>
            <a:endParaRPr lang="en-US" dirty="0" smtClean="0"/>
          </a:p>
          <a:p>
            <a:r>
              <a:rPr lang="en-US" dirty="0" smtClean="0"/>
              <a:t>Interleukin-1</a:t>
            </a:r>
          </a:p>
          <a:p>
            <a:r>
              <a:rPr lang="en-US" dirty="0" smtClean="0"/>
              <a:t>Histamine</a:t>
            </a:r>
          </a:p>
          <a:p>
            <a:r>
              <a:rPr lang="en-US" dirty="0" err="1" smtClean="0"/>
              <a:t>Chemotaxis</a:t>
            </a:r>
            <a:endParaRPr lang="en-US" dirty="0" smtClean="0"/>
          </a:p>
          <a:p>
            <a:r>
              <a:rPr lang="en-US" dirty="0" smtClean="0"/>
              <a:t>Fc Receptor</a:t>
            </a:r>
          </a:p>
          <a:p>
            <a:r>
              <a:rPr lang="en-US" dirty="0" smtClean="0"/>
              <a:t>Complement receptor</a:t>
            </a:r>
          </a:p>
          <a:p>
            <a:r>
              <a:rPr lang="en-US" dirty="0" err="1" smtClean="0"/>
              <a:t>Opsonization</a:t>
            </a:r>
            <a:endParaRPr lang="en-US" dirty="0" smtClean="0"/>
          </a:p>
          <a:p>
            <a:r>
              <a:rPr lang="en-US" dirty="0" err="1" smtClean="0"/>
              <a:t>Opsonins</a:t>
            </a:r>
            <a:endParaRPr lang="en-US" dirty="0" smtClean="0"/>
          </a:p>
          <a:p>
            <a:r>
              <a:rPr lang="en-US" dirty="0" err="1" smtClean="0"/>
              <a:t>Phagosome</a:t>
            </a:r>
            <a:endParaRPr lang="en-US" dirty="0" smtClean="0"/>
          </a:p>
          <a:p>
            <a:r>
              <a:rPr lang="en-US" dirty="0" smtClean="0"/>
              <a:t>Major Histocompatibility Complex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3281" y="1809748"/>
            <a:ext cx="3469242" cy="50482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Mononuclear Phagocyte System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Sepsis</a:t>
            </a:r>
          </a:p>
          <a:p>
            <a:r>
              <a:rPr lang="en-US" dirty="0" smtClean="0"/>
              <a:t>Neutropenia</a:t>
            </a:r>
          </a:p>
          <a:p>
            <a:r>
              <a:rPr lang="en-US" dirty="0" smtClean="0"/>
              <a:t>Metastasis</a:t>
            </a:r>
          </a:p>
          <a:p>
            <a:r>
              <a:rPr lang="en-US" dirty="0" err="1" smtClean="0"/>
              <a:t>Chediak</a:t>
            </a:r>
            <a:r>
              <a:rPr lang="en-US" dirty="0" smtClean="0"/>
              <a:t>-Higashi Syndrome</a:t>
            </a:r>
          </a:p>
          <a:p>
            <a:r>
              <a:rPr lang="en-US" dirty="0" smtClean="0"/>
              <a:t>Chronic Granulomatous Disease</a:t>
            </a:r>
          </a:p>
          <a:p>
            <a:r>
              <a:rPr lang="en-US" dirty="0" smtClean="0"/>
              <a:t>Complement Receptor 3 Deficiency</a:t>
            </a:r>
          </a:p>
          <a:p>
            <a:r>
              <a:rPr lang="en-US" dirty="0" smtClean="0"/>
              <a:t>Myeloperoxidase Deficiency</a:t>
            </a:r>
          </a:p>
          <a:p>
            <a:r>
              <a:rPr lang="en-US" dirty="0" smtClean="0"/>
              <a:t>Specific Granule Deficiency</a:t>
            </a:r>
          </a:p>
          <a:p>
            <a:r>
              <a:rPr lang="en-US" dirty="0" err="1" smtClean="0"/>
              <a:t>Gaucher’s</a:t>
            </a:r>
            <a:r>
              <a:rPr lang="en-US" dirty="0" smtClean="0"/>
              <a:t> Disease</a:t>
            </a:r>
          </a:p>
          <a:p>
            <a:r>
              <a:rPr lang="en-US" dirty="0" err="1" smtClean="0"/>
              <a:t>Niemann</a:t>
            </a:r>
            <a:r>
              <a:rPr lang="en-US" dirty="0" smtClean="0"/>
              <a:t>-Pick Disease</a:t>
            </a:r>
          </a:p>
          <a:p>
            <a:r>
              <a:rPr lang="en-US" dirty="0" smtClean="0"/>
              <a:t>Leukocyte Adhesion Deficiency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06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229600" cy="40941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Antigen Recognition by T Cells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dirty="0"/>
              <a:t>T cells undergo antigen presentation only by self-MHC molecules.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endParaRPr lang="en-US" sz="900" dirty="0"/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200" dirty="0"/>
              <a:t>(Redrawn from </a:t>
            </a:r>
            <a:r>
              <a:rPr lang="en-US" sz="1200" dirty="0" err="1"/>
              <a:t>Bjorkman</a:t>
            </a:r>
            <a:r>
              <a:rPr lang="en-US" sz="1200" dirty="0"/>
              <a:t> PJ: MHC restriction in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200" dirty="0"/>
              <a:t>three dimensions: a view of T cell receptor/ligand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200" dirty="0"/>
              <a:t>interactions, </a:t>
            </a:r>
            <a:r>
              <a:rPr lang="en-US" sz="1200" i="1" dirty="0"/>
              <a:t>Cell</a:t>
            </a:r>
            <a:r>
              <a:rPr lang="en-US" sz="1200" dirty="0"/>
              <a:t> 89:167-170, 1997. © Cell Press;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200" dirty="0"/>
              <a:t>with permission.)</a:t>
            </a:r>
          </a:p>
        </p:txBody>
      </p:sp>
      <p:pic>
        <p:nvPicPr>
          <p:cNvPr id="15365" name="Picture 5" descr="004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06725"/>
            <a:ext cx="219075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30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When activated by the proper signals, T cells may:</a:t>
            </a:r>
          </a:p>
          <a:p>
            <a:pPr lvl="1">
              <a:spcBef>
                <a:spcPct val="0"/>
              </a:spcBef>
            </a:pPr>
            <a:r>
              <a:rPr lang="en-US"/>
              <a:t>Proliferate.</a:t>
            </a:r>
          </a:p>
          <a:p>
            <a:pPr lvl="1">
              <a:spcBef>
                <a:spcPct val="0"/>
              </a:spcBef>
            </a:pPr>
            <a:r>
              <a:rPr lang="en-US"/>
              <a:t>Differentiate.</a:t>
            </a:r>
          </a:p>
          <a:p>
            <a:pPr lvl="1">
              <a:spcBef>
                <a:spcPct val="0"/>
              </a:spcBef>
            </a:pPr>
            <a:r>
              <a:rPr lang="en-US"/>
              <a:t>Produce cytokines.</a:t>
            </a:r>
          </a:p>
          <a:p>
            <a:pPr lvl="1">
              <a:spcBef>
                <a:spcPct val="0"/>
              </a:spcBef>
            </a:pPr>
            <a:r>
              <a:rPr lang="en-US"/>
              <a:t>Develop effector function.</a:t>
            </a:r>
          </a:p>
        </p:txBody>
      </p:sp>
    </p:spTree>
    <p:extLst>
      <p:ext uri="{BB962C8B-B14F-4D97-AF65-F5344CB8AC3E}">
        <p14:creationId xmlns:p14="http://schemas.microsoft.com/office/powerpoint/2010/main" val="3896514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T Lymphocytes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676400"/>
            <a:ext cx="7239000" cy="4724400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/>
              <a:t>T-Independent Antigen Triggering</a:t>
            </a:r>
          </a:p>
          <a:p>
            <a:pPr>
              <a:spcBef>
                <a:spcPct val="0"/>
              </a:spcBef>
            </a:pPr>
            <a:r>
              <a:rPr lang="en-US" sz="2400"/>
              <a:t>Some antigens (e.g., dextran) can trigger B cells without help from T cells; these are T-independent antigens.</a:t>
            </a:r>
          </a:p>
          <a:p>
            <a:pPr>
              <a:spcBef>
                <a:spcPct val="0"/>
              </a:spcBef>
            </a:pPr>
            <a:r>
              <a:rPr lang="en-US" sz="2400"/>
              <a:t>Generally, these antigens are not strong, provoke mainly IgM responses, and induce little immunologic memory.</a:t>
            </a:r>
          </a:p>
        </p:txBody>
      </p:sp>
    </p:spTree>
    <p:extLst>
      <p:ext uri="{BB962C8B-B14F-4D97-AF65-F5344CB8AC3E}">
        <p14:creationId xmlns:p14="http://schemas.microsoft.com/office/powerpoint/2010/main" val="3306730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Natural Killer and K-Type Lymphocytes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Natural killer (NK) cells: destroy target cells through an extracellular, nonphagocytic mechanism called cytotoxic reaction, MHC-unrestricted cytolysis.</a:t>
            </a:r>
          </a:p>
          <a:p>
            <a:pPr>
              <a:spcBef>
                <a:spcPct val="0"/>
              </a:spcBef>
            </a:pPr>
            <a:r>
              <a:rPr lang="en-US"/>
              <a:t>K-type lymphocytes: mononuclear cells that can kill target cells sensitized with antibody engaged by their Fc receptors.</a:t>
            </a:r>
          </a:p>
        </p:txBody>
      </p:sp>
    </p:spTree>
    <p:extLst>
      <p:ext uri="{BB962C8B-B14F-4D97-AF65-F5344CB8AC3E}">
        <p14:creationId xmlns:p14="http://schemas.microsoft.com/office/powerpoint/2010/main" val="3868889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B Lymphocytes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B1 cells possess CD5 marker.</a:t>
            </a:r>
          </a:p>
          <a:p>
            <a:pPr>
              <a:spcBef>
                <a:spcPct val="0"/>
              </a:spcBef>
            </a:pPr>
            <a:r>
              <a:rPr lang="en-US"/>
              <a:t>B2  cells account for the majority of B lymphocytes in adults.</a:t>
            </a:r>
          </a:p>
        </p:txBody>
      </p:sp>
    </p:spTree>
    <p:extLst>
      <p:ext uri="{BB962C8B-B14F-4D97-AF65-F5344CB8AC3E}">
        <p14:creationId xmlns:p14="http://schemas.microsoft.com/office/powerpoint/2010/main" val="3972510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B Lymphocytes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Cell Surface Markers</a:t>
            </a:r>
          </a:p>
          <a:p>
            <a:pPr lvl="1"/>
            <a:r>
              <a:rPr lang="en-US"/>
              <a:t>Ig receptor: an antibody molecule with antigenic specificity.</a:t>
            </a:r>
          </a:p>
          <a:p>
            <a:pPr lvl="1">
              <a:spcBef>
                <a:spcPct val="0"/>
              </a:spcBef>
            </a:pPr>
            <a:r>
              <a:rPr lang="en-US"/>
              <a:t>Fc receptor: specifically binds the Fc portion of IgG antibody; may aid B cells in binding to antigen already bound to antibody.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85276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B Lymphocytes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Cell Surface Markers</a:t>
            </a:r>
          </a:p>
          <a:p>
            <a:pPr lvl="1">
              <a:spcBef>
                <a:spcPct val="0"/>
              </a:spcBef>
            </a:pPr>
            <a:r>
              <a:rPr lang="en-US"/>
              <a:t>Receptor that binds fragments of the cleaved complement component C3; binds C3b, iC3b (inactivated C3b), and C3d; function not understood.</a:t>
            </a:r>
          </a:p>
          <a:p>
            <a:pPr lvl="1">
              <a:spcBef>
                <a:spcPct val="0"/>
              </a:spcBef>
            </a:pPr>
            <a:r>
              <a:rPr lang="en-US"/>
              <a:t>B-cell surface antigens: coded by major histocompatibility complex (MHC) class II genes.</a:t>
            </a:r>
          </a:p>
        </p:txBody>
      </p:sp>
    </p:spTree>
    <p:extLst>
      <p:ext uri="{BB962C8B-B14F-4D97-AF65-F5344CB8AC3E}">
        <p14:creationId xmlns:p14="http://schemas.microsoft.com/office/powerpoint/2010/main" val="1537601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B Lymphocytes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/>
              <a:t>B-Cell Activation</a:t>
            </a:r>
          </a:p>
          <a:p>
            <a:pPr marL="688975" lvl="1" indent="-231775"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B cells can be stimulated in their resting state to:</a:t>
            </a:r>
          </a:p>
          <a:p>
            <a:pPr marL="688975" lvl="1" indent="-231775">
              <a:spcBef>
                <a:spcPct val="0"/>
              </a:spcBef>
              <a:buSzTx/>
              <a:buFontTx/>
              <a:buChar char="•"/>
            </a:pPr>
            <a:r>
              <a:rPr lang="en-US" sz="2000"/>
              <a:t>Enlarge.</a:t>
            </a:r>
          </a:p>
          <a:p>
            <a:pPr marL="688975" lvl="1" indent="-231775">
              <a:spcBef>
                <a:spcPct val="0"/>
              </a:spcBef>
              <a:buSzTx/>
              <a:buFontTx/>
              <a:buChar char="•"/>
            </a:pPr>
            <a:r>
              <a:rPr lang="en-US" sz="2000"/>
              <a:t>Develop synthetic machinery.</a:t>
            </a:r>
          </a:p>
          <a:p>
            <a:pPr marL="688975" lvl="1" indent="-231775">
              <a:spcBef>
                <a:spcPct val="0"/>
              </a:spcBef>
              <a:buSzTx/>
              <a:buFontTx/>
              <a:buChar char="•"/>
            </a:pPr>
            <a:r>
              <a:rPr lang="en-US" sz="2000"/>
              <a:t>Divide.</a:t>
            </a:r>
          </a:p>
          <a:p>
            <a:pPr marL="688975" lvl="1" indent="-231775">
              <a:spcBef>
                <a:spcPct val="0"/>
              </a:spcBef>
              <a:buSzTx/>
              <a:buFontTx/>
              <a:buChar char="•"/>
            </a:pPr>
            <a:r>
              <a:rPr lang="en-US" sz="2000"/>
              <a:t>Mature.</a:t>
            </a:r>
          </a:p>
          <a:p>
            <a:pPr marL="688975" lvl="1" indent="-231775">
              <a:spcBef>
                <a:spcPct val="0"/>
              </a:spcBef>
              <a:buSzTx/>
              <a:buFontTx/>
              <a:buChar char="•"/>
            </a:pPr>
            <a:r>
              <a:rPr lang="en-US" sz="2000"/>
              <a:t>Secrete antibody.</a:t>
            </a:r>
          </a:p>
        </p:txBody>
      </p:sp>
    </p:spTree>
    <p:extLst>
      <p:ext uri="{BB962C8B-B14F-4D97-AF65-F5344CB8AC3E}">
        <p14:creationId xmlns:p14="http://schemas.microsoft.com/office/powerpoint/2010/main" val="3298095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Other Types of Lymphocytes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Virgin or naive lymphocytes: have not encountered their specific antigen.</a:t>
            </a:r>
          </a:p>
          <a:p>
            <a:pPr>
              <a:spcBef>
                <a:spcPct val="0"/>
              </a:spcBef>
            </a:pPr>
            <a:r>
              <a:rPr lang="en-US"/>
              <a:t>Memory cells: long-lived T or B cells that have been stimulated by antigen.</a:t>
            </a:r>
          </a:p>
        </p:txBody>
      </p:sp>
    </p:spTree>
    <p:extLst>
      <p:ext uri="{BB962C8B-B14F-4D97-AF65-F5344CB8AC3E}">
        <p14:creationId xmlns:p14="http://schemas.microsoft.com/office/powerpoint/2010/main" val="3610681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Plasma Cell Biology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Function is synthesis and excretion of immunoglobulins.</a:t>
            </a:r>
          </a:p>
          <a:p>
            <a:pPr>
              <a:spcBef>
                <a:spcPct val="0"/>
              </a:spcBef>
            </a:pPr>
            <a:r>
              <a:rPr lang="en-US"/>
              <a:t>Plasma cells arise as end stage of B-cell differentiation.</a:t>
            </a:r>
          </a:p>
          <a:p>
            <a:pPr>
              <a:spcBef>
                <a:spcPct val="0"/>
              </a:spcBef>
            </a:pPr>
            <a:r>
              <a:rPr lang="en-US"/>
              <a:t>Pathway from B cell to plasma cell occurs when B cell is antigenically stimulated and undergoes transformation as a result of stimulation of various interleukins.</a:t>
            </a:r>
          </a:p>
        </p:txBody>
      </p:sp>
    </p:spTree>
    <p:extLst>
      <p:ext uri="{BB962C8B-B14F-4D97-AF65-F5344CB8AC3E}">
        <p14:creationId xmlns:p14="http://schemas.microsoft.com/office/powerpoint/2010/main" val="310226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81000"/>
            <a:ext cx="7123080" cy="924475"/>
          </a:xfrm>
        </p:spPr>
        <p:txBody>
          <a:bodyPr/>
          <a:lstStyle/>
          <a:p>
            <a:r>
              <a:rPr lang="en-US" dirty="0" smtClean="0"/>
              <a:t>Week 2 Vocab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371601"/>
            <a:ext cx="3471277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 Lymphocytes</a:t>
            </a:r>
          </a:p>
          <a:p>
            <a:r>
              <a:rPr lang="en-US" dirty="0" smtClean="0"/>
              <a:t>B Lymphocytes</a:t>
            </a:r>
          </a:p>
          <a:p>
            <a:r>
              <a:rPr lang="en-US" dirty="0" smtClean="0"/>
              <a:t>Progenitor Cells</a:t>
            </a:r>
          </a:p>
          <a:p>
            <a:r>
              <a:rPr lang="en-US" dirty="0" err="1" smtClean="0"/>
              <a:t>Lymphoblasts</a:t>
            </a:r>
            <a:endParaRPr lang="en-US" dirty="0" smtClean="0"/>
          </a:p>
          <a:p>
            <a:r>
              <a:rPr lang="en-US" dirty="0" smtClean="0"/>
              <a:t>Primary Lymphoid Tissue</a:t>
            </a:r>
          </a:p>
          <a:p>
            <a:r>
              <a:rPr lang="en-US" dirty="0" smtClean="0"/>
              <a:t>Thymus</a:t>
            </a:r>
          </a:p>
          <a:p>
            <a:r>
              <a:rPr lang="en-US" dirty="0" smtClean="0"/>
              <a:t>Bone Marrow </a:t>
            </a:r>
          </a:p>
          <a:p>
            <a:r>
              <a:rPr lang="en-US" dirty="0" err="1" smtClean="0"/>
              <a:t>Immunocompetent</a:t>
            </a:r>
            <a:endParaRPr lang="en-US" dirty="0" smtClean="0"/>
          </a:p>
          <a:p>
            <a:r>
              <a:rPr lang="en-US" dirty="0" smtClean="0"/>
              <a:t>Secondary Lymphoid Tissues</a:t>
            </a:r>
          </a:p>
          <a:p>
            <a:r>
              <a:rPr lang="en-US" dirty="0" smtClean="0"/>
              <a:t>Lymph Nodes</a:t>
            </a:r>
          </a:p>
          <a:p>
            <a:r>
              <a:rPr lang="en-US" dirty="0" smtClean="0"/>
              <a:t>Spleen</a:t>
            </a:r>
          </a:p>
          <a:p>
            <a:r>
              <a:rPr lang="en-US" dirty="0" smtClean="0"/>
              <a:t>Gut Associated Lymphoid Tissue (GALT)</a:t>
            </a:r>
          </a:p>
          <a:p>
            <a:r>
              <a:rPr lang="en-US" dirty="0" smtClean="0"/>
              <a:t>Thoracic Duct</a:t>
            </a:r>
          </a:p>
          <a:p>
            <a:r>
              <a:rPr lang="en-US" dirty="0" smtClean="0"/>
              <a:t>Mucosal Associated Lymphoid Tissue (MALT)</a:t>
            </a:r>
          </a:p>
          <a:p>
            <a:r>
              <a:rPr lang="en-US" dirty="0" smtClean="0"/>
              <a:t>Bronchus Associated Lymphoid Tissue (BALT)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295400"/>
            <a:ext cx="3469242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Skin Associated Lymphoid Tissue</a:t>
            </a:r>
          </a:p>
          <a:p>
            <a:r>
              <a:rPr lang="en-US" dirty="0" err="1" smtClean="0"/>
              <a:t>Langerhan’s</a:t>
            </a:r>
            <a:r>
              <a:rPr lang="en-US" dirty="0" smtClean="0"/>
              <a:t> Cells</a:t>
            </a:r>
          </a:p>
          <a:p>
            <a:r>
              <a:rPr lang="en-US" dirty="0" smtClean="0"/>
              <a:t>Blood</a:t>
            </a:r>
          </a:p>
          <a:p>
            <a:r>
              <a:rPr lang="en-US" dirty="0" smtClean="0"/>
              <a:t>Lymphocyte Recirculation</a:t>
            </a:r>
          </a:p>
          <a:p>
            <a:r>
              <a:rPr lang="en-US" dirty="0" smtClean="0"/>
              <a:t>Afferent Lymphatic Duct</a:t>
            </a:r>
          </a:p>
          <a:p>
            <a:r>
              <a:rPr lang="en-US" dirty="0" smtClean="0"/>
              <a:t>Efferent Lymphatic Duct</a:t>
            </a:r>
          </a:p>
          <a:p>
            <a:r>
              <a:rPr lang="en-US" dirty="0" smtClean="0"/>
              <a:t>Monoclonal Antibody</a:t>
            </a:r>
          </a:p>
          <a:p>
            <a:r>
              <a:rPr lang="en-US" dirty="0" smtClean="0"/>
              <a:t>Cluster of Differentiation</a:t>
            </a:r>
          </a:p>
          <a:p>
            <a:r>
              <a:rPr lang="en-US" dirty="0" smtClean="0"/>
              <a:t>Clonal Selection</a:t>
            </a:r>
          </a:p>
          <a:p>
            <a:r>
              <a:rPr lang="en-US" dirty="0" smtClean="0"/>
              <a:t>Helper T Lymphocytes (TH1, TH2, T </a:t>
            </a:r>
            <a:r>
              <a:rPr lang="en-US" dirty="0" err="1" smtClean="0"/>
              <a:t>reg</a:t>
            </a:r>
            <a:r>
              <a:rPr lang="en-US" dirty="0" smtClean="0"/>
              <a:t>)</a:t>
            </a:r>
          </a:p>
          <a:p>
            <a:r>
              <a:rPr lang="en-US" dirty="0" smtClean="0"/>
              <a:t>Cytotoxic T Lymphocytes</a:t>
            </a:r>
          </a:p>
          <a:p>
            <a:r>
              <a:rPr lang="en-US" dirty="0" smtClean="0"/>
              <a:t>Suppressor Lymphocytes</a:t>
            </a:r>
          </a:p>
          <a:p>
            <a:r>
              <a:rPr lang="en-US" dirty="0" smtClean="0"/>
              <a:t>Antigen Presenting Cells</a:t>
            </a:r>
          </a:p>
          <a:p>
            <a:r>
              <a:rPr lang="en-US" dirty="0" smtClean="0"/>
              <a:t>Cell Adhesion Molecules (CAM)</a:t>
            </a:r>
          </a:p>
          <a:p>
            <a:r>
              <a:rPr lang="en-US" dirty="0" smtClean="0"/>
              <a:t>Natural Killer Cell</a:t>
            </a:r>
          </a:p>
          <a:p>
            <a:r>
              <a:rPr lang="en-US" dirty="0" smtClean="0"/>
              <a:t>K Lymphocytes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59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Alterations in Lymphocyte Subsets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The ratio of T-helper to T-suppressor lymphocytes (Th/Ts ratio) is about 2:1.</a:t>
            </a:r>
          </a:p>
        </p:txBody>
      </p:sp>
    </p:spTree>
    <p:extLst>
      <p:ext uri="{BB962C8B-B14F-4D97-AF65-F5344CB8AC3E}">
        <p14:creationId xmlns:p14="http://schemas.microsoft.com/office/powerpoint/2010/main" val="691774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 sz="3600"/>
              <a:t>Changes in Lymphocyte Subpopulations with Aging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Older adults: increase in Th cells and decrease in Ts cells.</a:t>
            </a:r>
          </a:p>
          <a:p>
            <a:pPr>
              <a:spcBef>
                <a:spcPct val="0"/>
              </a:spcBef>
            </a:pPr>
            <a:r>
              <a:rPr lang="en-US"/>
              <a:t>B cells: total number remains unchanged.</a:t>
            </a:r>
          </a:p>
        </p:txBody>
      </p:sp>
    </p:spTree>
    <p:extLst>
      <p:ext uri="{BB962C8B-B14F-4D97-AF65-F5344CB8AC3E}">
        <p14:creationId xmlns:p14="http://schemas.microsoft.com/office/powerpoint/2010/main" val="3080164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Evaluation of Suspected Defects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676400"/>
            <a:ext cx="59626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420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Basic Evaluation</a:t>
            </a: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A complete blood count (CBC) and erythrocyte sedimentation rate (ESR) are cost-effective screening tests.</a:t>
            </a:r>
          </a:p>
          <a:p>
            <a:pPr>
              <a:spcBef>
                <a:spcPct val="0"/>
              </a:spcBef>
            </a:pPr>
            <a:r>
              <a:rPr lang="en-US"/>
              <a:t>Calculate the absolute lymphocyte count.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21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Absolute Lymphocyte Count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244725"/>
            <a:ext cx="7229475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51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339725" indent="-339725"/>
            <a:r>
              <a:rPr lang="en-US"/>
              <a:t>Evaluation of Suspected Defects: Cell-Mediated Immune System</a:t>
            </a:r>
          </a:p>
        </p:txBody>
      </p:sp>
    </p:spTree>
    <p:extLst>
      <p:ext uri="{BB962C8B-B14F-4D97-AF65-F5344CB8AC3E}">
        <p14:creationId xmlns:p14="http://schemas.microsoft.com/office/powerpoint/2010/main" val="19623743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Disorders with Immunologic Origins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Immune Disorders</a:t>
            </a:r>
          </a:p>
        </p:txBody>
      </p:sp>
    </p:spTree>
    <p:extLst>
      <p:ext uri="{BB962C8B-B14F-4D97-AF65-F5344CB8AC3E}">
        <p14:creationId xmlns:p14="http://schemas.microsoft.com/office/powerpoint/2010/main" val="30768407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676400"/>
            <a:ext cx="66897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776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Primary Immune Disorders</a:t>
            </a:r>
          </a:p>
        </p:txBody>
      </p:sp>
      <p:pic>
        <p:nvPicPr>
          <p:cNvPr id="33797" name="Picture 5" descr="004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676400"/>
            <a:ext cx="52451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65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5562600"/>
            <a:ext cx="4572000" cy="762000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en-US" sz="1200"/>
              <a:t>(Modified from Graziano FM, Bell CL: The normal immune response and what can go wrong. In Corman LC, Katz D, editors: </a:t>
            </a:r>
            <a:r>
              <a:rPr lang="en-US" sz="1200" i="1"/>
              <a:t>Symposium on clinical immunology I</a:t>
            </a:r>
            <a:r>
              <a:rPr lang="en-US" sz="1200"/>
              <a:t>, Philadelphia, Saunders; </a:t>
            </a:r>
            <a:r>
              <a:rPr lang="en-US" sz="1200" i="1"/>
              <a:t>Med Clin North Am</a:t>
            </a:r>
            <a:r>
              <a:rPr lang="en-US" sz="1200"/>
              <a:t> 69[3]:445, 1985.)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524000"/>
            <a:ext cx="29400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06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81000"/>
            <a:ext cx="7123080" cy="924475"/>
          </a:xfrm>
        </p:spPr>
        <p:txBody>
          <a:bodyPr/>
          <a:lstStyle/>
          <a:p>
            <a:r>
              <a:rPr lang="en-US" dirty="0" smtClean="0"/>
              <a:t>Week 2 Vocab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371600"/>
            <a:ext cx="3471277" cy="5486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Surface </a:t>
            </a:r>
            <a:r>
              <a:rPr lang="en-US" dirty="0" err="1" smtClean="0"/>
              <a:t>Immmunoglobulin</a:t>
            </a:r>
            <a:endParaRPr lang="en-US" dirty="0" smtClean="0"/>
          </a:p>
          <a:p>
            <a:r>
              <a:rPr lang="en-US" dirty="0" err="1" smtClean="0"/>
              <a:t>Isotype</a:t>
            </a:r>
            <a:endParaRPr lang="en-US" dirty="0" smtClean="0"/>
          </a:p>
          <a:p>
            <a:r>
              <a:rPr lang="en-US" dirty="0" smtClean="0"/>
              <a:t>Memory Cells</a:t>
            </a:r>
          </a:p>
          <a:p>
            <a:r>
              <a:rPr lang="en-US" dirty="0" smtClean="0"/>
              <a:t>Plasma Cells</a:t>
            </a:r>
          </a:p>
          <a:p>
            <a:r>
              <a:rPr lang="en-US" dirty="0" smtClean="0"/>
              <a:t>Complement</a:t>
            </a:r>
          </a:p>
          <a:p>
            <a:r>
              <a:rPr lang="en-US" dirty="0" err="1" smtClean="0"/>
              <a:t>DiGeorge’s</a:t>
            </a:r>
            <a:r>
              <a:rPr lang="en-US" dirty="0" smtClean="0"/>
              <a:t> Syndrome</a:t>
            </a:r>
          </a:p>
          <a:p>
            <a:r>
              <a:rPr lang="en-US" dirty="0" err="1" smtClean="0"/>
              <a:t>Nezelof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Severe Combined Immunodeficiency</a:t>
            </a:r>
          </a:p>
          <a:p>
            <a:r>
              <a:rPr lang="en-US" dirty="0" smtClean="0"/>
              <a:t>Chronic </a:t>
            </a:r>
            <a:r>
              <a:rPr lang="en-US" dirty="0" err="1" smtClean="0"/>
              <a:t>Mucocutaneous</a:t>
            </a:r>
            <a:r>
              <a:rPr lang="en-US" dirty="0" smtClean="0"/>
              <a:t> Candidiasis</a:t>
            </a:r>
          </a:p>
          <a:p>
            <a:r>
              <a:rPr lang="en-US" dirty="0" err="1" smtClean="0"/>
              <a:t>Bruton’s</a:t>
            </a:r>
            <a:r>
              <a:rPr lang="en-US" dirty="0" smtClean="0"/>
              <a:t> X-Linked </a:t>
            </a:r>
            <a:r>
              <a:rPr lang="en-US" dirty="0" err="1" smtClean="0"/>
              <a:t>Agammaglobulinemia</a:t>
            </a:r>
            <a:endParaRPr lang="en-US" dirty="0" smtClean="0"/>
          </a:p>
          <a:p>
            <a:r>
              <a:rPr lang="en-US" dirty="0" smtClean="0"/>
              <a:t>Common Variable </a:t>
            </a:r>
            <a:r>
              <a:rPr lang="en-US" dirty="0" err="1" smtClean="0"/>
              <a:t>Immundeficiency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1295400"/>
            <a:ext cx="3642519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Selective IgA Deficiency</a:t>
            </a:r>
          </a:p>
          <a:p>
            <a:r>
              <a:rPr lang="en-US" dirty="0" smtClean="0"/>
              <a:t>Immunodeficiency with Elevated </a:t>
            </a:r>
            <a:r>
              <a:rPr lang="en-US" dirty="0" err="1" smtClean="0"/>
              <a:t>IgM</a:t>
            </a:r>
            <a:endParaRPr lang="en-US" dirty="0" smtClean="0"/>
          </a:p>
          <a:p>
            <a:r>
              <a:rPr lang="en-US" dirty="0" smtClean="0"/>
              <a:t>Transient </a:t>
            </a:r>
            <a:r>
              <a:rPr lang="en-US" dirty="0" err="1" smtClean="0"/>
              <a:t>Hypogammaglobulinemia</a:t>
            </a:r>
            <a:r>
              <a:rPr lang="en-US" dirty="0" smtClean="0"/>
              <a:t> of Infancy</a:t>
            </a:r>
          </a:p>
          <a:p>
            <a:r>
              <a:rPr lang="en-US" dirty="0" smtClean="0"/>
              <a:t>X-Linked </a:t>
            </a:r>
            <a:r>
              <a:rPr lang="en-US" dirty="0" err="1" smtClean="0"/>
              <a:t>Lymphoproliferative</a:t>
            </a:r>
            <a:r>
              <a:rPr lang="en-US" dirty="0" smtClean="0"/>
              <a:t> Disease (Duncan’s Disease)</a:t>
            </a:r>
          </a:p>
          <a:p>
            <a:r>
              <a:rPr lang="en-US" dirty="0" err="1" smtClean="0"/>
              <a:t>Wiskott</a:t>
            </a:r>
            <a:r>
              <a:rPr lang="en-US" dirty="0" smtClean="0"/>
              <a:t>-Aldrich Syndrome</a:t>
            </a:r>
          </a:p>
          <a:p>
            <a:r>
              <a:rPr lang="en-US" dirty="0" smtClean="0"/>
              <a:t>Hereditary Ataxia-Telangiectasia</a:t>
            </a:r>
          </a:p>
          <a:p>
            <a:r>
              <a:rPr lang="en-US" dirty="0" err="1" smtClean="0"/>
              <a:t>Hyperimmunoglobulinemia</a:t>
            </a:r>
            <a:r>
              <a:rPr lang="en-US" dirty="0" smtClean="0"/>
              <a:t> E Syndrome</a:t>
            </a:r>
          </a:p>
          <a:p>
            <a:r>
              <a:rPr lang="en-US" dirty="0" smtClean="0"/>
              <a:t>T cell </a:t>
            </a:r>
          </a:p>
          <a:p>
            <a:r>
              <a:rPr lang="en-US" dirty="0" smtClean="0"/>
              <a:t>Activation Defects</a:t>
            </a:r>
          </a:p>
          <a:p>
            <a:r>
              <a:rPr lang="en-US" dirty="0" smtClean="0"/>
              <a:t>Complement Deficiency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804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T-Cell Activation Defects</a:t>
            </a:r>
          </a:p>
          <a:p>
            <a:pPr marL="801688" lvl="1" indent="-344488">
              <a:spcBef>
                <a:spcPct val="0"/>
              </a:spcBef>
            </a:pPr>
            <a:r>
              <a:rPr lang="en-US"/>
              <a:t>Defective surface expression of CD3–T-cell antigen receptor complex.</a:t>
            </a:r>
          </a:p>
          <a:p>
            <a:pPr marL="801688" lvl="1" indent="-344488">
              <a:spcBef>
                <a:spcPct val="0"/>
              </a:spcBef>
            </a:pPr>
            <a:r>
              <a:rPr lang="en-US"/>
              <a:t>Defective signal transduction from T-cell antigen receptor to intracellular metabolic pathways.</a:t>
            </a:r>
          </a:p>
          <a:p>
            <a:pPr marL="801688" lvl="1" indent="-344488">
              <a:spcBef>
                <a:spcPct val="0"/>
              </a:spcBef>
            </a:pPr>
            <a:r>
              <a:rPr lang="en-US"/>
              <a:t>Pretranslational defect in interleukin-2 (IL-2) and/or other cytokine production.</a:t>
            </a:r>
          </a:p>
        </p:txBody>
      </p:sp>
    </p:spTree>
    <p:extLst>
      <p:ext uri="{BB962C8B-B14F-4D97-AF65-F5344CB8AC3E}">
        <p14:creationId xmlns:p14="http://schemas.microsoft.com/office/powerpoint/2010/main" val="26410372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Other Primary Immunodeficiencies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676400"/>
            <a:ext cx="5788025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980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Secondary Immunodeficiencies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62600"/>
            <a:ext cx="4495800" cy="838200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Font typeface="Wingdings 2" pitchFamily="18" charset="2"/>
              <a:buNone/>
            </a:pPr>
            <a:r>
              <a:rPr lang="en-US" sz="1200"/>
              <a:t>(Modified from Graziano FM, Bell CL: The normal immune response and what can go wrong. In Corman LC, Katz D, editors: </a:t>
            </a:r>
            <a:r>
              <a:rPr lang="en-US" sz="1200" i="1"/>
              <a:t>Symposium on clinical immunology I, </a:t>
            </a:r>
            <a:r>
              <a:rPr lang="en-US" sz="1200"/>
              <a:t>Philadelphia, Saunders; </a:t>
            </a:r>
            <a:r>
              <a:rPr lang="en-US" sz="1200" i="1"/>
              <a:t>Med Clin North Am</a:t>
            </a:r>
            <a:r>
              <a:rPr lang="en-US" sz="1200"/>
              <a:t> 69[3]:445, 1985.)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1673225"/>
            <a:ext cx="34448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5758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/>
              <a:t>Immune-Mediated Disease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663700"/>
            <a:ext cx="68453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3944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you make the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31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2" y="76201"/>
            <a:ext cx="7125113" cy="762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762000"/>
            <a:ext cx="7125112" cy="6019800"/>
          </a:xfrm>
        </p:spPr>
        <p:txBody>
          <a:bodyPr/>
          <a:lstStyle/>
          <a:p>
            <a:r>
              <a:rPr lang="en-US" b="1" u="sng" dirty="0"/>
              <a:t>History and Physical Examination</a:t>
            </a:r>
            <a:endParaRPr lang="en-US" b="1" dirty="0"/>
          </a:p>
          <a:p>
            <a:r>
              <a:rPr lang="en-US" dirty="0"/>
              <a:t>Ms. C.A., a 38-year-old dancer, went to the emergency department one night after work. She reported a worsening condition of shortness of breath with an unproductive cough, mild chest pain, and tiredness. She also reported persistent diarrhea for the past 6 weeks and weight loss (without dieting) of 16 pounds.</a:t>
            </a:r>
          </a:p>
          <a:p>
            <a:endParaRPr lang="en-US" dirty="0"/>
          </a:p>
          <a:p>
            <a:r>
              <a:rPr lang="en-US" dirty="0"/>
              <a:t>She had no history of smoking or of previous respiratory illness. Her medical history included genital herpes and gonorrhea within the past 2 years. She has had unprotected intercourse with numerous sexual partners.</a:t>
            </a:r>
          </a:p>
          <a:p>
            <a:endParaRPr lang="en-US" dirty="0"/>
          </a:p>
          <a:p>
            <a:r>
              <a:rPr lang="en-US" dirty="0"/>
              <a:t>A complete blood count (CBC), electrocardiogram (ECG), and chest radiograph were ordered. Subsequent to the chest film report of diffuse, bilateral, interstitial shadowing, a bronchoscopy with </a:t>
            </a:r>
            <a:r>
              <a:rPr lang="en-US" dirty="0" err="1"/>
              <a:t>bronchoalveolar</a:t>
            </a:r>
            <a:r>
              <a:rPr lang="en-US" dirty="0"/>
              <a:t> lavage (BAL) was performed.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895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2" y="76201"/>
            <a:ext cx="7125113" cy="762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762000"/>
            <a:ext cx="7125112" cy="6019800"/>
          </a:xfrm>
        </p:spPr>
        <p:txBody>
          <a:bodyPr/>
          <a:lstStyle/>
          <a:p>
            <a:r>
              <a:rPr lang="en-US" b="1" u="sng" dirty="0"/>
              <a:t>Laboratory Data </a:t>
            </a:r>
            <a:endParaRPr lang="en-US" b="1" dirty="0"/>
          </a:p>
          <a:p>
            <a:r>
              <a:rPr lang="en-US" b="1" u="sng" dirty="0"/>
              <a:t>Assay				Patient Result	Reference Range</a:t>
            </a:r>
            <a:endParaRPr lang="en-US" u="sng" dirty="0"/>
          </a:p>
          <a:p>
            <a:r>
              <a:rPr lang="en-US" dirty="0"/>
              <a:t>Hemoglobin			</a:t>
            </a:r>
            <a:r>
              <a:rPr lang="en-US" cap="all" dirty="0"/>
              <a:t>11.5 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		13.5-17.5 </a:t>
            </a:r>
          </a:p>
          <a:p>
            <a:r>
              <a:rPr lang="en-US" dirty="0"/>
              <a:t>Hematocrit			38%			39-51</a:t>
            </a:r>
          </a:p>
          <a:p>
            <a:r>
              <a:rPr lang="en-US" dirty="0"/>
              <a:t>Total WBC			5.8 × 10</a:t>
            </a:r>
            <a:r>
              <a:rPr lang="en-US" baseline="30000" dirty="0"/>
              <a:t>9</a:t>
            </a:r>
            <a:r>
              <a:rPr lang="en-US" dirty="0"/>
              <a:t>/L		4.5-11.0</a:t>
            </a:r>
          </a:p>
          <a:p>
            <a:r>
              <a:rPr lang="en-US" dirty="0"/>
              <a:t>Absolute lymphocyte count	0.75 × 10</a:t>
            </a:r>
            <a:r>
              <a:rPr lang="en-US" baseline="30000" dirty="0"/>
              <a:t>9</a:t>
            </a:r>
            <a:r>
              <a:rPr lang="en-US" dirty="0"/>
              <a:t>/L		1.6-3.5</a:t>
            </a:r>
          </a:p>
          <a:p>
            <a:r>
              <a:rPr lang="en-US" dirty="0"/>
              <a:t>T lymphocytes</a:t>
            </a:r>
          </a:p>
          <a:p>
            <a:r>
              <a:rPr lang="en-US" dirty="0"/>
              <a:t>	CD4+			0.13 × 10</a:t>
            </a:r>
            <a:r>
              <a:rPr lang="en-US" baseline="30000" dirty="0"/>
              <a:t>9</a:t>
            </a:r>
            <a:r>
              <a:rPr lang="en-US" dirty="0"/>
              <a:t>/L		0.7-1.1</a:t>
            </a:r>
          </a:p>
          <a:p>
            <a:r>
              <a:rPr lang="en-US" dirty="0"/>
              <a:t>	CD8+			0.42 × 10</a:t>
            </a:r>
            <a:r>
              <a:rPr lang="en-US" baseline="30000" dirty="0"/>
              <a:t>9</a:t>
            </a:r>
            <a:r>
              <a:rPr lang="en-US" dirty="0"/>
              <a:t>/L		0.5-0.9</a:t>
            </a:r>
          </a:p>
          <a:p>
            <a:r>
              <a:rPr lang="en-US" dirty="0"/>
              <a:t>B lymphocytes		0.10 × 10</a:t>
            </a:r>
            <a:r>
              <a:rPr lang="en-US" baseline="30000" dirty="0"/>
              <a:t>9</a:t>
            </a:r>
            <a:r>
              <a:rPr lang="en-US" dirty="0"/>
              <a:t>/L		0.2-0.5</a:t>
            </a:r>
          </a:p>
          <a:p>
            <a:endParaRPr lang="en-US" dirty="0"/>
          </a:p>
          <a:p>
            <a:r>
              <a:rPr lang="en-US" dirty="0"/>
              <a:t>BAL		Positive for </a:t>
            </a:r>
            <a:r>
              <a:rPr lang="en-US" i="1" dirty="0"/>
              <a:t>Pneumocystis </a:t>
            </a:r>
            <a:r>
              <a:rPr lang="en-US" i="1" dirty="0" err="1"/>
              <a:t>carinii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30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2" y="76201"/>
            <a:ext cx="7125113" cy="762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762000"/>
            <a:ext cx="7125112" cy="6019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1. Is this patient </a:t>
            </a:r>
            <a:r>
              <a:rPr lang="en-US" dirty="0" err="1"/>
              <a:t>immunodeficient</a:t>
            </a:r>
            <a:r>
              <a:rPr lang="en-US" dirty="0"/>
              <a:t>?</a:t>
            </a:r>
          </a:p>
          <a:p>
            <a:r>
              <a:rPr lang="en-US" dirty="0"/>
              <a:t>	a. Yes</a:t>
            </a:r>
          </a:p>
          <a:p>
            <a:r>
              <a:rPr lang="en-US" dirty="0"/>
              <a:t>	b. No</a:t>
            </a:r>
          </a:p>
          <a:p>
            <a:r>
              <a:rPr lang="en-US" dirty="0"/>
              <a:t>	c. Needs to be determined</a:t>
            </a:r>
          </a:p>
          <a:p>
            <a:r>
              <a:rPr lang="en-US" dirty="0"/>
              <a:t>	d. Cannot be determined</a:t>
            </a:r>
          </a:p>
          <a:p>
            <a:endParaRPr lang="en-US" dirty="0"/>
          </a:p>
          <a:p>
            <a:r>
              <a:rPr lang="en-US" dirty="0"/>
              <a:t>2. What further diagnostic assays would be useful in establishing a diagnosis?</a:t>
            </a:r>
          </a:p>
          <a:p>
            <a:r>
              <a:rPr lang="en-US" dirty="0"/>
              <a:t>	a. ELISA assay for antibodies to gp41</a:t>
            </a:r>
          </a:p>
          <a:p>
            <a:r>
              <a:rPr lang="en-US" dirty="0"/>
              <a:t>	b. ELISA assay for antibodies to p24</a:t>
            </a:r>
          </a:p>
          <a:p>
            <a:r>
              <a:rPr lang="en-US" dirty="0"/>
              <a:t>	c. Polymerase chain reaction (PCR) to demonstrate HIV-1</a:t>
            </a:r>
          </a:p>
          <a:p>
            <a:r>
              <a:rPr lang="en-US" dirty="0"/>
              <a:t>	d. Alf the above</a:t>
            </a:r>
          </a:p>
          <a:p>
            <a:endParaRPr lang="en-US" dirty="0"/>
          </a:p>
          <a:p>
            <a:r>
              <a:rPr lang="en-US" dirty="0"/>
              <a:t>3. What opportunistic pathogens are typically associated with patients who have an immunodeficiency?</a:t>
            </a:r>
          </a:p>
          <a:p>
            <a:r>
              <a:rPr lang="en-US" dirty="0"/>
              <a:t>	a. </a:t>
            </a:r>
            <a:r>
              <a:rPr lang="en-US" i="1" dirty="0"/>
              <a:t>Cryptococcus </a:t>
            </a:r>
            <a:r>
              <a:rPr lang="en-US" i="1" dirty="0" err="1"/>
              <a:t>neoformans</a:t>
            </a:r>
            <a:endParaRPr lang="en-US" dirty="0"/>
          </a:p>
          <a:p>
            <a:r>
              <a:rPr lang="en-US" dirty="0"/>
              <a:t>	b. Cytomegalovirus</a:t>
            </a:r>
          </a:p>
          <a:p>
            <a:r>
              <a:rPr lang="en-US" dirty="0"/>
              <a:t>	c. Hepatitis B virus</a:t>
            </a:r>
          </a:p>
          <a:p>
            <a:r>
              <a:rPr lang="en-US" dirty="0"/>
              <a:t>	d. Both a and </a:t>
            </a:r>
            <a:r>
              <a:rPr lang="en-US" dirty="0" smtClean="0"/>
              <a:t>b</a:t>
            </a:r>
          </a:p>
          <a:p>
            <a:endParaRPr lang="en-US" dirty="0"/>
          </a:p>
          <a:p>
            <a:r>
              <a:rPr lang="en-US" dirty="0" smtClean="0"/>
              <a:t>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333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9442" y="76201"/>
            <a:ext cx="7125113" cy="762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762000"/>
            <a:ext cx="7125112" cy="6019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1. Is this patient </a:t>
            </a:r>
            <a:r>
              <a:rPr lang="en-US" dirty="0" err="1"/>
              <a:t>immunodeficient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a. Yes</a:t>
            </a:r>
          </a:p>
          <a:p>
            <a:r>
              <a:rPr lang="en-US" dirty="0"/>
              <a:t>	b. No</a:t>
            </a:r>
          </a:p>
          <a:p>
            <a:r>
              <a:rPr lang="en-US" dirty="0"/>
              <a:t>	c. Needs to be determined</a:t>
            </a:r>
          </a:p>
          <a:p>
            <a:r>
              <a:rPr lang="en-US" dirty="0"/>
              <a:t>	d. Cannot be determined</a:t>
            </a:r>
          </a:p>
          <a:p>
            <a:endParaRPr lang="en-US" dirty="0"/>
          </a:p>
          <a:p>
            <a:r>
              <a:rPr lang="en-US" dirty="0"/>
              <a:t>2. What further diagnostic assays would be useful in establishing a diagnosis?</a:t>
            </a:r>
          </a:p>
          <a:p>
            <a:r>
              <a:rPr lang="en-US" dirty="0"/>
              <a:t>	a. ELISA assay for antibodies to gp41</a:t>
            </a:r>
          </a:p>
          <a:p>
            <a:r>
              <a:rPr lang="en-US" dirty="0"/>
              <a:t>	b. ELISA assay for antibodies to p24</a:t>
            </a:r>
          </a:p>
          <a:p>
            <a:r>
              <a:rPr lang="en-US" dirty="0"/>
              <a:t>	c. Polymerase chain reaction (PCR) to demonstrate HIV-1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d. </a:t>
            </a:r>
            <a:r>
              <a:rPr lang="en-US" dirty="0" smtClean="0">
                <a:solidFill>
                  <a:srgbClr val="FFFF00"/>
                </a:solidFill>
              </a:rPr>
              <a:t>All of </a:t>
            </a:r>
            <a:r>
              <a:rPr lang="en-US" dirty="0">
                <a:solidFill>
                  <a:srgbClr val="FFFF00"/>
                </a:solidFill>
              </a:rPr>
              <a:t>the above</a:t>
            </a:r>
          </a:p>
          <a:p>
            <a:endParaRPr lang="en-US" dirty="0"/>
          </a:p>
          <a:p>
            <a:r>
              <a:rPr lang="en-US" dirty="0"/>
              <a:t>3. What opportunistic pathogens are typically associated with patients who have an immunodeficiency?</a:t>
            </a:r>
          </a:p>
          <a:p>
            <a:r>
              <a:rPr lang="en-US" dirty="0"/>
              <a:t>	a. </a:t>
            </a:r>
            <a:r>
              <a:rPr lang="en-US" i="1" dirty="0"/>
              <a:t>Cryptococcus </a:t>
            </a:r>
            <a:r>
              <a:rPr lang="en-US" i="1" dirty="0" err="1"/>
              <a:t>neoformans</a:t>
            </a:r>
            <a:endParaRPr lang="en-US" dirty="0"/>
          </a:p>
          <a:p>
            <a:r>
              <a:rPr lang="en-US" dirty="0"/>
              <a:t>	b. Cytomegalovirus</a:t>
            </a:r>
          </a:p>
          <a:p>
            <a:r>
              <a:rPr lang="en-US" dirty="0"/>
              <a:t>	c. Hepatitis B virus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d. Both a and </a:t>
            </a:r>
            <a:r>
              <a:rPr lang="en-US" dirty="0" smtClean="0">
                <a:solidFill>
                  <a:srgbClr val="FFFF00"/>
                </a:solidFill>
              </a:rPr>
              <a:t>b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Diagnosis:  AIDS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189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Bowl!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4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 Presentation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4400" y="1524000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Chapter 3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914400" y="2895600"/>
            <a:ext cx="731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>
              <a:buClr>
                <a:schemeClr val="tx2"/>
              </a:buClr>
              <a:buSzPct val="60000"/>
              <a:buFont typeface="Wingdings 2" pitchFamily="18" charset="2"/>
              <a:buNone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Cells and Cellular Activities of the Immune System: Granulocytes and Mononuclear Cells</a:t>
            </a:r>
          </a:p>
        </p:txBody>
      </p:sp>
    </p:spTree>
    <p:extLst>
      <p:ext uri="{BB962C8B-B14F-4D97-AF65-F5344CB8AC3E}">
        <p14:creationId xmlns:p14="http://schemas.microsoft.com/office/powerpoint/2010/main" val="370361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1440" tIns="45720" rIns="91440" bIns="45720"/>
          <a:lstStyle/>
          <a:p>
            <a:r>
              <a:rPr lang="en-US" sz="3600"/>
              <a:t>Cross-Talk among Immune Cells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42672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endParaRPr lang="en-US" sz="1200" dirty="0"/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en-US" sz="1200" dirty="0"/>
              <a:t>(From Hotchkiss RS, Karl IE: The pathophysiology and treatment of sepsis, </a:t>
            </a:r>
            <a:r>
              <a:rPr lang="en-US" sz="1200" i="1" dirty="0"/>
              <a:t>N </a:t>
            </a:r>
            <a:r>
              <a:rPr lang="en-US" sz="1200" i="1" dirty="0" err="1"/>
              <a:t>Engl</a:t>
            </a:r>
            <a:r>
              <a:rPr lang="en-US" sz="1200" i="1" dirty="0"/>
              <a:t> J Med</a:t>
            </a:r>
            <a:r>
              <a:rPr lang="en-US" sz="1200" dirty="0"/>
              <a:t> 48[2]:138 150, 2003.)</a:t>
            </a:r>
            <a:r>
              <a:rPr lang="en-GB" sz="1200" dirty="0"/>
              <a:t> </a:t>
            </a:r>
            <a:endParaRPr lang="en-US" sz="1200" dirty="0"/>
          </a:p>
        </p:txBody>
      </p:sp>
      <p:pic>
        <p:nvPicPr>
          <p:cNvPr id="6" name="Picture 5" descr="003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28" y="1376363"/>
            <a:ext cx="4741372" cy="456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1455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596</TotalTime>
  <Words>1761</Words>
  <Application>Microsoft Office PowerPoint</Application>
  <PresentationFormat>On-screen Show (4:3)</PresentationFormat>
  <Paragraphs>409</Paragraphs>
  <Slides>69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Autumn</vt:lpstr>
      <vt:lpstr>Immunology/Serology  Week 2 Seminar</vt:lpstr>
      <vt:lpstr>Week 1 Quiz </vt:lpstr>
      <vt:lpstr>Week 2 Vocabulary</vt:lpstr>
      <vt:lpstr>Week 2 Vocab Review</vt:lpstr>
      <vt:lpstr>Week 2 Vocab Review</vt:lpstr>
      <vt:lpstr>Week 2 Vocab Review</vt:lpstr>
      <vt:lpstr>Week 2 Presentation </vt:lpstr>
      <vt:lpstr>PowerPoint Presentation</vt:lpstr>
      <vt:lpstr>Cross-Talk among Immune Cells</vt:lpstr>
      <vt:lpstr>Origin and Development of  Blood Cells</vt:lpstr>
      <vt:lpstr>Granulocytic Cells</vt:lpstr>
      <vt:lpstr>Process of Phagocytosis</vt:lpstr>
      <vt:lpstr>Process of Phagocytosis</vt:lpstr>
      <vt:lpstr>Monocytes and Macrophages</vt:lpstr>
      <vt:lpstr>Monocytes and Macrophages</vt:lpstr>
      <vt:lpstr>Monocytes and Macrophages</vt:lpstr>
      <vt:lpstr>Monocytes and Macrophages</vt:lpstr>
      <vt:lpstr>Monocytes and Macrophages</vt:lpstr>
      <vt:lpstr>Acute Inflammation</vt:lpstr>
      <vt:lpstr>Sepsis</vt:lpstr>
      <vt:lpstr>Cell Surface Receptors</vt:lpstr>
      <vt:lpstr>Disorders of Neutrophils</vt:lpstr>
      <vt:lpstr>Disorders of Neutrophils</vt:lpstr>
      <vt:lpstr>Disorders of Neutrophils</vt:lpstr>
      <vt:lpstr>Monocyte-Macrophage Disorders</vt:lpstr>
      <vt:lpstr>Disease States Involving the Leukocyte Integrins</vt:lpstr>
      <vt:lpstr>Chapter 4</vt:lpstr>
      <vt:lpstr>Lymphocytes and Plasma Cells</vt:lpstr>
      <vt:lpstr>Lymphocytes and Plasma Cells</vt:lpstr>
      <vt:lpstr>Lymphocytes and Plasma Cells</vt:lpstr>
      <vt:lpstr>Lymphocytes and Plasma Cells</vt:lpstr>
      <vt:lpstr>Lymphocytes and Plasma Cells</vt:lpstr>
      <vt:lpstr>Lymphocytes and Plasma Cells</vt:lpstr>
      <vt:lpstr>Lymphocytes and Plasma Cells</vt:lpstr>
      <vt:lpstr>Lymphoid and Nonlymphoid Surface Membrane Markers</vt:lpstr>
      <vt:lpstr>T Lymphocytes</vt:lpstr>
      <vt:lpstr>T Lymphocytes</vt:lpstr>
      <vt:lpstr>T-Lymphocyte Subsets</vt:lpstr>
      <vt:lpstr>T Lymphocytes</vt:lpstr>
      <vt:lpstr> </vt:lpstr>
      <vt:lpstr>PowerPoint Presentation</vt:lpstr>
      <vt:lpstr>T Lymphocytes</vt:lpstr>
      <vt:lpstr>Natural Killer and K-Type Lymphocytes</vt:lpstr>
      <vt:lpstr>B Lymphocytes</vt:lpstr>
      <vt:lpstr>B Lymphocytes</vt:lpstr>
      <vt:lpstr>B Lymphocytes</vt:lpstr>
      <vt:lpstr>B Lymphocytes</vt:lpstr>
      <vt:lpstr>Other Types of Lymphocytes</vt:lpstr>
      <vt:lpstr>Plasma Cell Biology</vt:lpstr>
      <vt:lpstr>Alterations in Lymphocyte Subsets</vt:lpstr>
      <vt:lpstr>Changes in Lymphocyte Subpopulations with Aging</vt:lpstr>
      <vt:lpstr>Evaluation of Suspected Defects</vt:lpstr>
      <vt:lpstr>Basic Evaluation</vt:lpstr>
      <vt:lpstr>Absolute Lymphocyte Count</vt:lpstr>
      <vt:lpstr>PowerPoint Presentation</vt:lpstr>
      <vt:lpstr>Disorders with Immunologic Origins</vt:lpstr>
      <vt:lpstr>PowerPoint Presentation</vt:lpstr>
      <vt:lpstr>Primary Immune Disorders</vt:lpstr>
      <vt:lpstr>PowerPoint Presentation</vt:lpstr>
      <vt:lpstr>PowerPoint Presentation</vt:lpstr>
      <vt:lpstr>Other Primary Immunodeficiencies</vt:lpstr>
      <vt:lpstr>Secondary Immunodeficiencies</vt:lpstr>
      <vt:lpstr>Immune-Mediated Disease</vt:lpstr>
      <vt:lpstr>Case Study</vt:lpstr>
      <vt:lpstr>Case Study</vt:lpstr>
      <vt:lpstr>Case Study</vt:lpstr>
      <vt:lpstr>Case Study</vt:lpstr>
      <vt:lpstr>Case Study</vt:lpstr>
      <vt:lpstr>Quiz Bowl!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 I Week 2 Seminar</dc:title>
  <dc:creator>Owner</dc:creator>
  <cp:lastModifiedBy>Owner</cp:lastModifiedBy>
  <cp:revision>23</cp:revision>
  <dcterms:created xsi:type="dcterms:W3CDTF">2012-01-13T21:01:11Z</dcterms:created>
  <dcterms:modified xsi:type="dcterms:W3CDTF">2012-10-09T22:01:03Z</dcterms:modified>
</cp:coreProperties>
</file>