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activeX/activeX21.xml" ContentType="application/vnd.ms-office.activeX+xml"/>
  <Override PartName="/ppt/activeX/activeX22.xml" ContentType="application/vnd.ms-office.activeX+xml"/>
  <Override PartName="/ppt/activeX/activeX23.xml" ContentType="application/vnd.ms-office.activeX+xml"/>
  <Override PartName="/ppt/activeX/activeX24.xml" ContentType="application/vnd.ms-office.activeX+xml"/>
  <Override PartName="/ppt/activeX/activeX25.xml" ContentType="application/vnd.ms-office.activeX+xml"/>
  <Override PartName="/ppt/activeX/activeX26.xml" ContentType="application/vnd.ms-office.activeX+xml"/>
  <Override PartName="/ppt/activeX/activeX27.xml" ContentType="application/vnd.ms-office.activeX+xml"/>
  <Override PartName="/ppt/activeX/activeX28.xml" ContentType="application/vnd.ms-office.activeX+xml"/>
  <Override PartName="/ppt/activeX/activeX29.xml" ContentType="application/vnd.ms-office.activeX+xml"/>
  <Override PartName="/ppt/activeX/activeX30.xml" ContentType="application/vnd.ms-office.activeX+xml"/>
  <Override PartName="/ppt/activeX/activeX31.xml" ContentType="application/vnd.ms-office.activeX+xml"/>
  <Override PartName="/ppt/activeX/activeX32.xml" ContentType="application/vnd.ms-office.activeX+xml"/>
  <Override PartName="/ppt/activeX/activeX33.xml" ContentType="application/vnd.ms-office.activeX+xml"/>
  <Override PartName="/ppt/activeX/activeX34.xml" ContentType="application/vnd.ms-office.activeX+xml"/>
  <Override PartName="/ppt/activeX/activeX35.xml" ContentType="application/vnd.ms-office.activeX+xml"/>
  <Override PartName="/ppt/activeX/activeX36.xml" ContentType="application/vnd.ms-office.activeX+xml"/>
  <Override PartName="/ppt/activeX/activeX37.xml" ContentType="application/vnd.ms-office.activeX+xml"/>
  <Override PartName="/ppt/activeX/activeX38.xml" ContentType="application/vnd.ms-office.activeX+xml"/>
  <Override PartName="/ppt/activeX/activeX39.xml" ContentType="application/vnd.ms-office.activeX+xml"/>
  <Override PartName="/ppt/activeX/activeX40.xml" ContentType="application/vnd.ms-office.activeX+xml"/>
  <Override PartName="/ppt/activeX/activeX41.xml" ContentType="application/vnd.ms-office.activeX+xml"/>
  <Override PartName="/ppt/activeX/activeX42.xml" ContentType="application/vnd.ms-office.activeX+xml"/>
  <Override PartName="/ppt/activeX/activeX43.xml" ContentType="application/vnd.ms-office.activeX+xml"/>
  <Override PartName="/ppt/activeX/activeX44.xml" ContentType="application/vnd.ms-office.activeX+xml"/>
  <Override PartName="/ppt/activeX/activeX45.xml" ContentType="application/vnd.ms-office.activeX+xml"/>
  <Override PartName="/ppt/activeX/activeX46.xml" ContentType="application/vnd.ms-office.activeX+xml"/>
  <Override PartName="/ppt/activeX/activeX47.xml" ContentType="application/vnd.ms-office.activeX+xml"/>
  <Override PartName="/ppt/activeX/activeX48.xml" ContentType="application/vnd.ms-office.activeX+xml"/>
  <Override PartName="/ppt/activeX/activeX49.xml" ContentType="application/vnd.ms-office.activeX+xml"/>
  <Override PartName="/ppt/activeX/activeX50.xml" ContentType="application/vnd.ms-office.activeX+xml"/>
  <Override PartName="/ppt/activeX/activeX51.xml" ContentType="application/vnd.ms-office.activeX+xml"/>
  <Override PartName="/ppt/activeX/activeX52.xml" ContentType="application/vnd.ms-office.activeX+xml"/>
  <Override PartName="/ppt/activeX/activeX53.xml" ContentType="application/vnd.ms-office.activeX+xml"/>
  <Override PartName="/ppt/activeX/activeX54.xml" ContentType="application/vnd.ms-office.activeX+xml"/>
  <Override PartName="/ppt/activeX/activeX55.xml" ContentType="application/vnd.ms-office.activeX+xml"/>
  <Override PartName="/ppt/activeX/activeX56.xml" ContentType="application/vnd.ms-office.activeX+xml"/>
  <Override PartName="/ppt/activeX/activeX57.xml" ContentType="application/vnd.ms-office.activeX+xml"/>
  <Override PartName="/ppt/activeX/activeX58.xml" ContentType="application/vnd.ms-office.activeX+xml"/>
  <Override PartName="/ppt/activeX/activeX59.xml" ContentType="application/vnd.ms-office.activeX+xml"/>
  <Override PartName="/ppt/activeX/activeX60.xml" ContentType="application/vnd.ms-office.activeX+xml"/>
  <Override PartName="/ppt/activeX/activeX61.xml" ContentType="application/vnd.ms-office.activeX+xml"/>
  <Override PartName="/ppt/activeX/activeX62.xml" ContentType="application/vnd.ms-office.activeX+xml"/>
  <Override PartName="/ppt/activeX/activeX63.xml" ContentType="application/vnd.ms-office.activeX+xml"/>
  <Override PartName="/ppt/activeX/activeX64.xml" ContentType="application/vnd.ms-office.activeX+xml"/>
  <Override PartName="/ppt/activeX/activeX65.xml" ContentType="application/vnd.ms-office.activeX+xml"/>
  <Override PartName="/ppt/activeX/activeX66.xml" ContentType="application/vnd.ms-office.activeX+xml"/>
  <Override PartName="/ppt/activeX/activeX67.xml" ContentType="application/vnd.ms-office.activeX+xml"/>
  <Override PartName="/ppt/activeX/activeX68.xml" ContentType="application/vnd.ms-office.activeX+xml"/>
  <Override PartName="/ppt/activeX/activeX69.xml" ContentType="application/vnd.ms-office.activeX+xml"/>
  <Override PartName="/ppt/activeX/activeX70.xml" ContentType="application/vnd.ms-office.activeX+xml"/>
  <Override PartName="/ppt/activeX/activeX71.xml" ContentType="application/vnd.ms-office.activeX+xml"/>
  <Override PartName="/ppt/activeX/activeX72.xml" ContentType="application/vnd.ms-office.activeX+xml"/>
  <Override PartName="/ppt/activeX/activeX73.xml" ContentType="application/vnd.ms-office.activeX+xml"/>
  <Override PartName="/ppt/activeX/activeX74.xml" ContentType="application/vnd.ms-office.activeX+xml"/>
  <Override PartName="/ppt/activeX/activeX75.xml" ContentType="application/vnd.ms-office.activeX+xml"/>
  <Override PartName="/ppt/activeX/activeX76.xml" ContentType="application/vnd.ms-office.activeX+xml"/>
  <Override PartName="/ppt/activeX/activeX77.xml" ContentType="application/vnd.ms-office.activeX+xml"/>
  <Override PartName="/ppt/activeX/activeX78.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56" r:id="rId2"/>
    <p:sldId id="317" r:id="rId3"/>
    <p:sldId id="325" r:id="rId4"/>
    <p:sldId id="326" r:id="rId5"/>
    <p:sldId id="327" r:id="rId6"/>
    <p:sldId id="328" r:id="rId7"/>
    <p:sldId id="329" r:id="rId8"/>
    <p:sldId id="330" r:id="rId9"/>
    <p:sldId id="324" r:id="rId10"/>
    <p:sldId id="318" r:id="rId11"/>
    <p:sldId id="319" r:id="rId12"/>
    <p:sldId id="320" r:id="rId13"/>
    <p:sldId id="322" r:id="rId14"/>
    <p:sldId id="323" r:id="rId15"/>
    <p:sldId id="257" r:id="rId16"/>
    <p:sldId id="258" r:id="rId17"/>
    <p:sldId id="259" r:id="rId18"/>
    <p:sldId id="260" r:id="rId19"/>
    <p:sldId id="261" r:id="rId20"/>
    <p:sldId id="262" r:id="rId21"/>
    <p:sldId id="263" r:id="rId22"/>
    <p:sldId id="264" r:id="rId23"/>
    <p:sldId id="313"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314" r:id="rId52"/>
    <p:sldId id="316" r:id="rId53"/>
    <p:sldId id="292" r:id="rId54"/>
    <p:sldId id="293" r:id="rId55"/>
    <p:sldId id="294" r:id="rId56"/>
    <p:sldId id="295" r:id="rId57"/>
    <p:sldId id="303" r:id="rId58"/>
    <p:sldId id="296" r:id="rId59"/>
    <p:sldId id="304" r:id="rId60"/>
    <p:sldId id="297" r:id="rId61"/>
    <p:sldId id="305" r:id="rId62"/>
    <p:sldId id="298" r:id="rId63"/>
    <p:sldId id="306" r:id="rId64"/>
    <p:sldId id="299" r:id="rId65"/>
    <p:sldId id="307" r:id="rId66"/>
    <p:sldId id="300" r:id="rId67"/>
    <p:sldId id="308" r:id="rId68"/>
    <p:sldId id="301" r:id="rId69"/>
    <p:sldId id="309" r:id="rId70"/>
    <p:sldId id="302" r:id="rId71"/>
    <p:sldId id="311" r:id="rId72"/>
    <p:sldId id="310" r:id="rId73"/>
    <p:sldId id="312"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98"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31.xml.rels><?xml version="1.0" encoding="UTF-8" standalone="yes"?>
<Relationships xmlns="http://schemas.openxmlformats.org/package/2006/relationships"><Relationship Id="rId1" Type="http://schemas.microsoft.com/office/2006/relationships/activeXControlBinary" Target="activeX31.bin"/></Relationships>
</file>

<file path=ppt/activeX/_rels/activeX32.xml.rels><?xml version="1.0" encoding="UTF-8" standalone="yes"?>
<Relationships xmlns="http://schemas.openxmlformats.org/package/2006/relationships"><Relationship Id="rId1" Type="http://schemas.microsoft.com/office/2006/relationships/activeXControlBinary" Target="activeX32.bin"/></Relationships>
</file>

<file path=ppt/activeX/_rels/activeX33.xml.rels><?xml version="1.0" encoding="UTF-8" standalone="yes"?>
<Relationships xmlns="http://schemas.openxmlformats.org/package/2006/relationships"><Relationship Id="rId1" Type="http://schemas.microsoft.com/office/2006/relationships/activeXControlBinary" Target="activeX33.bin"/></Relationships>
</file>

<file path=ppt/activeX/_rels/activeX34.xml.rels><?xml version="1.0" encoding="UTF-8" standalone="yes"?>
<Relationships xmlns="http://schemas.openxmlformats.org/package/2006/relationships"><Relationship Id="rId1" Type="http://schemas.microsoft.com/office/2006/relationships/activeXControlBinary" Target="activeX34.bin"/></Relationships>
</file>

<file path=ppt/activeX/_rels/activeX35.xml.rels><?xml version="1.0" encoding="UTF-8" standalone="yes"?>
<Relationships xmlns="http://schemas.openxmlformats.org/package/2006/relationships"><Relationship Id="rId1" Type="http://schemas.microsoft.com/office/2006/relationships/activeXControlBinary" Target="activeX35.bin"/></Relationships>
</file>

<file path=ppt/activeX/_rels/activeX36.xml.rels><?xml version="1.0" encoding="UTF-8" standalone="yes"?>
<Relationships xmlns="http://schemas.openxmlformats.org/package/2006/relationships"><Relationship Id="rId1" Type="http://schemas.microsoft.com/office/2006/relationships/activeXControlBinary" Target="activeX36.bin"/></Relationships>
</file>

<file path=ppt/activeX/_rels/activeX37.xml.rels><?xml version="1.0" encoding="UTF-8" standalone="yes"?>
<Relationships xmlns="http://schemas.openxmlformats.org/package/2006/relationships"><Relationship Id="rId1" Type="http://schemas.microsoft.com/office/2006/relationships/activeXControlBinary" Target="activeX37.bin"/></Relationships>
</file>

<file path=ppt/activeX/_rels/activeX38.xml.rels><?xml version="1.0" encoding="UTF-8" standalone="yes"?>
<Relationships xmlns="http://schemas.openxmlformats.org/package/2006/relationships"><Relationship Id="rId1" Type="http://schemas.microsoft.com/office/2006/relationships/activeXControlBinary" Target="activeX38.bin"/></Relationships>
</file>

<file path=ppt/activeX/_rels/activeX39.xml.rels><?xml version="1.0" encoding="UTF-8" standalone="yes"?>
<Relationships xmlns="http://schemas.openxmlformats.org/package/2006/relationships"><Relationship Id="rId1" Type="http://schemas.microsoft.com/office/2006/relationships/activeXControlBinary" Target="activeX39.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40.xml.rels><?xml version="1.0" encoding="UTF-8" standalone="yes"?>
<Relationships xmlns="http://schemas.openxmlformats.org/package/2006/relationships"><Relationship Id="rId1" Type="http://schemas.microsoft.com/office/2006/relationships/activeXControlBinary" Target="activeX40.bin"/></Relationships>
</file>

<file path=ppt/activeX/_rels/activeX41.xml.rels><?xml version="1.0" encoding="UTF-8" standalone="yes"?>
<Relationships xmlns="http://schemas.openxmlformats.org/package/2006/relationships"><Relationship Id="rId1" Type="http://schemas.microsoft.com/office/2006/relationships/activeXControlBinary" Target="activeX41.bin"/></Relationships>
</file>

<file path=ppt/activeX/_rels/activeX42.xml.rels><?xml version="1.0" encoding="UTF-8" standalone="yes"?>
<Relationships xmlns="http://schemas.openxmlformats.org/package/2006/relationships"><Relationship Id="rId1" Type="http://schemas.microsoft.com/office/2006/relationships/activeXControlBinary" Target="activeX42.bin"/></Relationships>
</file>

<file path=ppt/activeX/_rels/activeX43.xml.rels><?xml version="1.0" encoding="UTF-8" standalone="yes"?>
<Relationships xmlns="http://schemas.openxmlformats.org/package/2006/relationships"><Relationship Id="rId1" Type="http://schemas.microsoft.com/office/2006/relationships/activeXControlBinary" Target="activeX43.bin"/></Relationships>
</file>

<file path=ppt/activeX/_rels/activeX44.xml.rels><?xml version="1.0" encoding="UTF-8" standalone="yes"?>
<Relationships xmlns="http://schemas.openxmlformats.org/package/2006/relationships"><Relationship Id="rId1" Type="http://schemas.microsoft.com/office/2006/relationships/activeXControlBinary" Target="activeX44.bin"/></Relationships>
</file>

<file path=ppt/activeX/_rels/activeX45.xml.rels><?xml version="1.0" encoding="UTF-8" standalone="yes"?>
<Relationships xmlns="http://schemas.openxmlformats.org/package/2006/relationships"><Relationship Id="rId1" Type="http://schemas.microsoft.com/office/2006/relationships/activeXControlBinary" Target="activeX45.bin"/></Relationships>
</file>

<file path=ppt/activeX/_rels/activeX46.xml.rels><?xml version="1.0" encoding="UTF-8" standalone="yes"?>
<Relationships xmlns="http://schemas.openxmlformats.org/package/2006/relationships"><Relationship Id="rId1" Type="http://schemas.microsoft.com/office/2006/relationships/activeXControlBinary" Target="activeX46.bin"/></Relationships>
</file>

<file path=ppt/activeX/_rels/activeX47.xml.rels><?xml version="1.0" encoding="UTF-8" standalone="yes"?>
<Relationships xmlns="http://schemas.openxmlformats.org/package/2006/relationships"><Relationship Id="rId1" Type="http://schemas.microsoft.com/office/2006/relationships/activeXControlBinary" Target="activeX47.bin"/></Relationships>
</file>

<file path=ppt/activeX/_rels/activeX48.xml.rels><?xml version="1.0" encoding="UTF-8" standalone="yes"?>
<Relationships xmlns="http://schemas.openxmlformats.org/package/2006/relationships"><Relationship Id="rId1" Type="http://schemas.microsoft.com/office/2006/relationships/activeXControlBinary" Target="activeX48.bin"/></Relationships>
</file>

<file path=ppt/activeX/_rels/activeX49.xml.rels><?xml version="1.0" encoding="UTF-8" standalone="yes"?>
<Relationships xmlns="http://schemas.openxmlformats.org/package/2006/relationships"><Relationship Id="rId1" Type="http://schemas.microsoft.com/office/2006/relationships/activeXControlBinary" Target="activeX49.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50.xml.rels><?xml version="1.0" encoding="UTF-8" standalone="yes"?>
<Relationships xmlns="http://schemas.openxmlformats.org/package/2006/relationships"><Relationship Id="rId1" Type="http://schemas.microsoft.com/office/2006/relationships/activeXControlBinary" Target="activeX50.bin"/></Relationships>
</file>

<file path=ppt/activeX/_rels/activeX51.xml.rels><?xml version="1.0" encoding="UTF-8" standalone="yes"?>
<Relationships xmlns="http://schemas.openxmlformats.org/package/2006/relationships"><Relationship Id="rId1" Type="http://schemas.microsoft.com/office/2006/relationships/activeXControlBinary" Target="activeX51.bin"/></Relationships>
</file>

<file path=ppt/activeX/_rels/activeX52.xml.rels><?xml version="1.0" encoding="UTF-8" standalone="yes"?>
<Relationships xmlns="http://schemas.openxmlformats.org/package/2006/relationships"><Relationship Id="rId1" Type="http://schemas.microsoft.com/office/2006/relationships/activeXControlBinary" Target="activeX52.bin"/></Relationships>
</file>

<file path=ppt/activeX/_rels/activeX53.xml.rels><?xml version="1.0" encoding="UTF-8" standalone="yes"?>
<Relationships xmlns="http://schemas.openxmlformats.org/package/2006/relationships"><Relationship Id="rId1" Type="http://schemas.microsoft.com/office/2006/relationships/activeXControlBinary" Target="activeX53.bin"/></Relationships>
</file>

<file path=ppt/activeX/_rels/activeX54.xml.rels><?xml version="1.0" encoding="UTF-8" standalone="yes"?>
<Relationships xmlns="http://schemas.openxmlformats.org/package/2006/relationships"><Relationship Id="rId1" Type="http://schemas.microsoft.com/office/2006/relationships/activeXControlBinary" Target="activeX54.bin"/></Relationships>
</file>

<file path=ppt/activeX/_rels/activeX55.xml.rels><?xml version="1.0" encoding="UTF-8" standalone="yes"?>
<Relationships xmlns="http://schemas.openxmlformats.org/package/2006/relationships"><Relationship Id="rId1" Type="http://schemas.microsoft.com/office/2006/relationships/activeXControlBinary" Target="activeX55.bin"/></Relationships>
</file>

<file path=ppt/activeX/_rels/activeX56.xml.rels><?xml version="1.0" encoding="UTF-8" standalone="yes"?>
<Relationships xmlns="http://schemas.openxmlformats.org/package/2006/relationships"><Relationship Id="rId1" Type="http://schemas.microsoft.com/office/2006/relationships/activeXControlBinary" Target="activeX56.bin"/></Relationships>
</file>

<file path=ppt/activeX/_rels/activeX57.xml.rels><?xml version="1.0" encoding="UTF-8" standalone="yes"?>
<Relationships xmlns="http://schemas.openxmlformats.org/package/2006/relationships"><Relationship Id="rId1" Type="http://schemas.microsoft.com/office/2006/relationships/activeXControlBinary" Target="activeX57.bin"/></Relationships>
</file>

<file path=ppt/activeX/_rels/activeX58.xml.rels><?xml version="1.0" encoding="UTF-8" standalone="yes"?>
<Relationships xmlns="http://schemas.openxmlformats.org/package/2006/relationships"><Relationship Id="rId1" Type="http://schemas.microsoft.com/office/2006/relationships/activeXControlBinary" Target="activeX58.bin"/></Relationships>
</file>

<file path=ppt/activeX/_rels/activeX59.xml.rels><?xml version="1.0" encoding="UTF-8" standalone="yes"?>
<Relationships xmlns="http://schemas.openxmlformats.org/package/2006/relationships"><Relationship Id="rId1" Type="http://schemas.microsoft.com/office/2006/relationships/activeXControlBinary" Target="activeX59.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60.xml.rels><?xml version="1.0" encoding="UTF-8" standalone="yes"?>
<Relationships xmlns="http://schemas.openxmlformats.org/package/2006/relationships"><Relationship Id="rId1" Type="http://schemas.microsoft.com/office/2006/relationships/activeXControlBinary" Target="activeX60.bin"/></Relationships>
</file>

<file path=ppt/activeX/_rels/activeX61.xml.rels><?xml version="1.0" encoding="UTF-8" standalone="yes"?>
<Relationships xmlns="http://schemas.openxmlformats.org/package/2006/relationships"><Relationship Id="rId1" Type="http://schemas.microsoft.com/office/2006/relationships/activeXControlBinary" Target="activeX61.bin"/></Relationships>
</file>

<file path=ppt/activeX/_rels/activeX62.xml.rels><?xml version="1.0" encoding="UTF-8" standalone="yes"?>
<Relationships xmlns="http://schemas.openxmlformats.org/package/2006/relationships"><Relationship Id="rId1" Type="http://schemas.microsoft.com/office/2006/relationships/activeXControlBinary" Target="activeX62.bin"/></Relationships>
</file>

<file path=ppt/activeX/_rels/activeX63.xml.rels><?xml version="1.0" encoding="UTF-8" standalone="yes"?>
<Relationships xmlns="http://schemas.openxmlformats.org/package/2006/relationships"><Relationship Id="rId1" Type="http://schemas.microsoft.com/office/2006/relationships/activeXControlBinary" Target="activeX63.bin"/></Relationships>
</file>

<file path=ppt/activeX/_rels/activeX64.xml.rels><?xml version="1.0" encoding="UTF-8" standalone="yes"?>
<Relationships xmlns="http://schemas.openxmlformats.org/package/2006/relationships"><Relationship Id="rId1" Type="http://schemas.microsoft.com/office/2006/relationships/activeXControlBinary" Target="activeX64.bin"/></Relationships>
</file>

<file path=ppt/activeX/_rels/activeX65.xml.rels><?xml version="1.0" encoding="UTF-8" standalone="yes"?>
<Relationships xmlns="http://schemas.openxmlformats.org/package/2006/relationships"><Relationship Id="rId1" Type="http://schemas.microsoft.com/office/2006/relationships/activeXControlBinary" Target="activeX65.bin"/></Relationships>
</file>

<file path=ppt/activeX/_rels/activeX66.xml.rels><?xml version="1.0" encoding="UTF-8" standalone="yes"?>
<Relationships xmlns="http://schemas.openxmlformats.org/package/2006/relationships"><Relationship Id="rId1" Type="http://schemas.microsoft.com/office/2006/relationships/activeXControlBinary" Target="activeX66.bin"/></Relationships>
</file>

<file path=ppt/activeX/_rels/activeX67.xml.rels><?xml version="1.0" encoding="UTF-8" standalone="yes"?>
<Relationships xmlns="http://schemas.openxmlformats.org/package/2006/relationships"><Relationship Id="rId1" Type="http://schemas.microsoft.com/office/2006/relationships/activeXControlBinary" Target="activeX67.bin"/></Relationships>
</file>

<file path=ppt/activeX/_rels/activeX68.xml.rels><?xml version="1.0" encoding="UTF-8" standalone="yes"?>
<Relationships xmlns="http://schemas.openxmlformats.org/package/2006/relationships"><Relationship Id="rId1" Type="http://schemas.microsoft.com/office/2006/relationships/activeXControlBinary" Target="activeX68.bin"/></Relationships>
</file>

<file path=ppt/activeX/_rels/activeX69.xml.rels><?xml version="1.0" encoding="UTF-8" standalone="yes"?>
<Relationships xmlns="http://schemas.openxmlformats.org/package/2006/relationships"><Relationship Id="rId1" Type="http://schemas.microsoft.com/office/2006/relationships/activeXControlBinary" Target="activeX69.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70.xml.rels><?xml version="1.0" encoding="UTF-8" standalone="yes"?>
<Relationships xmlns="http://schemas.openxmlformats.org/package/2006/relationships"><Relationship Id="rId1" Type="http://schemas.microsoft.com/office/2006/relationships/activeXControlBinary" Target="activeX70.bin"/></Relationships>
</file>

<file path=ppt/activeX/_rels/activeX71.xml.rels><?xml version="1.0" encoding="UTF-8" standalone="yes"?>
<Relationships xmlns="http://schemas.openxmlformats.org/package/2006/relationships"><Relationship Id="rId1" Type="http://schemas.microsoft.com/office/2006/relationships/activeXControlBinary" Target="activeX71.bin"/></Relationships>
</file>

<file path=ppt/activeX/_rels/activeX72.xml.rels><?xml version="1.0" encoding="UTF-8" standalone="yes"?>
<Relationships xmlns="http://schemas.openxmlformats.org/package/2006/relationships"><Relationship Id="rId1" Type="http://schemas.microsoft.com/office/2006/relationships/activeXControlBinary" Target="activeX72.bin"/></Relationships>
</file>

<file path=ppt/activeX/_rels/activeX73.xml.rels><?xml version="1.0" encoding="UTF-8" standalone="yes"?>
<Relationships xmlns="http://schemas.openxmlformats.org/package/2006/relationships"><Relationship Id="rId1" Type="http://schemas.microsoft.com/office/2006/relationships/activeXControlBinary" Target="activeX73.bin"/></Relationships>
</file>

<file path=ppt/activeX/_rels/activeX74.xml.rels><?xml version="1.0" encoding="UTF-8" standalone="yes"?>
<Relationships xmlns="http://schemas.openxmlformats.org/package/2006/relationships"><Relationship Id="rId1" Type="http://schemas.microsoft.com/office/2006/relationships/activeXControlBinary" Target="activeX74.bin"/></Relationships>
</file>

<file path=ppt/activeX/_rels/activeX75.xml.rels><?xml version="1.0" encoding="UTF-8" standalone="yes"?>
<Relationships xmlns="http://schemas.openxmlformats.org/package/2006/relationships"><Relationship Id="rId1" Type="http://schemas.microsoft.com/office/2006/relationships/activeXControlBinary" Target="activeX75.bin"/></Relationships>
</file>

<file path=ppt/activeX/_rels/activeX76.xml.rels><?xml version="1.0" encoding="UTF-8" standalone="yes"?>
<Relationships xmlns="http://schemas.openxmlformats.org/package/2006/relationships"><Relationship Id="rId1" Type="http://schemas.microsoft.com/office/2006/relationships/activeXControlBinary" Target="activeX76.bin"/></Relationships>
</file>

<file path=ppt/activeX/_rels/activeX77.xml.rels><?xml version="1.0" encoding="UTF-8" standalone="yes"?>
<Relationships xmlns="http://schemas.openxmlformats.org/package/2006/relationships"><Relationship Id="rId1" Type="http://schemas.microsoft.com/office/2006/relationships/activeXControlBinary" Target="activeX77.bin"/></Relationships>
</file>

<file path=ppt/activeX/_rels/activeX78.xml.rels><?xml version="1.0" encoding="UTF-8" standalone="yes"?>
<Relationships xmlns="http://schemas.openxmlformats.org/package/2006/relationships"><Relationship Id="rId1" Type="http://schemas.microsoft.com/office/2006/relationships/activeXControlBinary" Target="activeX78.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8-5CC6-11CF-8D67-00AA00BDCE1D}" ax:persistence="persistStream" r:id="rId1"/>
</file>

<file path=ppt/activeX/activeX10.xml><?xml version="1.0" encoding="utf-8"?>
<ax:ocx xmlns:ax="http://schemas.microsoft.com/office/2006/activeX" xmlns:r="http://schemas.openxmlformats.org/officeDocument/2006/relationships" ax:classid="{5512D118-5CC6-11CF-8D67-00AA00BDCE1D}" ax:persistence="persistStream" r:id="rId1"/>
</file>

<file path=ppt/activeX/activeX11.xml><?xml version="1.0" encoding="utf-8"?>
<ax:ocx xmlns:ax="http://schemas.microsoft.com/office/2006/activeX" xmlns:r="http://schemas.openxmlformats.org/officeDocument/2006/relationships" ax:classid="{5512D118-5CC6-11CF-8D67-00AA00BDCE1D}" ax:persistence="persistStream" r:id="rId1"/>
</file>

<file path=ppt/activeX/activeX12.xml><?xml version="1.0" encoding="utf-8"?>
<ax:ocx xmlns:ax="http://schemas.microsoft.com/office/2006/activeX" xmlns:r="http://schemas.openxmlformats.org/officeDocument/2006/relationships" ax:classid="{5512D118-5CC6-11CF-8D67-00AA00BDCE1D}" ax:persistence="persistStream" r:id="rId1"/>
</file>

<file path=ppt/activeX/activeX13.xml><?xml version="1.0" encoding="utf-8"?>
<ax:ocx xmlns:ax="http://schemas.microsoft.com/office/2006/activeX" xmlns:r="http://schemas.openxmlformats.org/officeDocument/2006/relationships" ax:classid="{5512D118-5CC6-11CF-8D67-00AA00BDCE1D}" ax:persistence="persistStream" r:id="rId1"/>
</file>

<file path=ppt/activeX/activeX14.xml><?xml version="1.0" encoding="utf-8"?>
<ax:ocx xmlns:ax="http://schemas.microsoft.com/office/2006/activeX" xmlns:r="http://schemas.openxmlformats.org/officeDocument/2006/relationships" ax:classid="{5512D118-5CC6-11CF-8D67-00AA00BDCE1D}" ax:persistence="persistStream" r:id="rId1"/>
</file>

<file path=ppt/activeX/activeX15.xml><?xml version="1.0" encoding="utf-8"?>
<ax:ocx xmlns:ax="http://schemas.microsoft.com/office/2006/activeX" xmlns:r="http://schemas.openxmlformats.org/officeDocument/2006/relationships" ax:classid="{5512D118-5CC6-11CF-8D67-00AA00BDCE1D}" ax:persistence="persistStream" r:id="rId1"/>
</file>

<file path=ppt/activeX/activeX16.xml><?xml version="1.0" encoding="utf-8"?>
<ax:ocx xmlns:ax="http://schemas.microsoft.com/office/2006/activeX" xmlns:r="http://schemas.openxmlformats.org/officeDocument/2006/relationships" ax:classid="{5512D118-5CC6-11CF-8D67-00AA00BDCE1D}" ax:persistence="persistStream" r:id="rId1"/>
</file>

<file path=ppt/activeX/activeX17.xml><?xml version="1.0" encoding="utf-8"?>
<ax:ocx xmlns:ax="http://schemas.microsoft.com/office/2006/activeX" xmlns:r="http://schemas.openxmlformats.org/officeDocument/2006/relationships" ax:classid="{5512D118-5CC6-11CF-8D67-00AA00BDCE1D}" ax:persistence="persistStream" r:id="rId1"/>
</file>

<file path=ppt/activeX/activeX18.xml><?xml version="1.0" encoding="utf-8"?>
<ax:ocx xmlns:ax="http://schemas.microsoft.com/office/2006/activeX" xmlns:r="http://schemas.openxmlformats.org/officeDocument/2006/relationships" ax:classid="{5512D118-5CC6-11CF-8D67-00AA00BDCE1D}" ax:persistence="persistStream" r:id="rId1"/>
</file>

<file path=ppt/activeX/activeX19.xml><?xml version="1.0" encoding="utf-8"?>
<ax:ocx xmlns:ax="http://schemas.microsoft.com/office/2006/activeX" xmlns:r="http://schemas.openxmlformats.org/officeDocument/2006/relationships" ax:classid="{5512D118-5CC6-11CF-8D67-00AA00BDCE1D}" ax:persistence="persistStream" r:id="rId1"/>
</file>

<file path=ppt/activeX/activeX2.xml><?xml version="1.0" encoding="utf-8"?>
<ax:ocx xmlns:ax="http://schemas.microsoft.com/office/2006/activeX" xmlns:r="http://schemas.openxmlformats.org/officeDocument/2006/relationships" ax:classid="{5512D118-5CC6-11CF-8D67-00AA00BDCE1D}" ax:persistence="persistStream" r:id="rId1"/>
</file>

<file path=ppt/activeX/activeX20.xml><?xml version="1.0" encoding="utf-8"?>
<ax:ocx xmlns:ax="http://schemas.microsoft.com/office/2006/activeX" xmlns:r="http://schemas.openxmlformats.org/officeDocument/2006/relationships" ax:classid="{5512D118-5CC6-11CF-8D67-00AA00BDCE1D}" ax:persistence="persistStream" r:id="rId1"/>
</file>

<file path=ppt/activeX/activeX21.xml><?xml version="1.0" encoding="utf-8"?>
<ax:ocx xmlns:ax="http://schemas.microsoft.com/office/2006/activeX" xmlns:r="http://schemas.openxmlformats.org/officeDocument/2006/relationships" ax:classid="{5512D118-5CC6-11CF-8D67-00AA00BDCE1D}" ax:persistence="persistStream" r:id="rId1"/>
</file>

<file path=ppt/activeX/activeX22.xml><?xml version="1.0" encoding="utf-8"?>
<ax:ocx xmlns:ax="http://schemas.microsoft.com/office/2006/activeX" xmlns:r="http://schemas.openxmlformats.org/officeDocument/2006/relationships" ax:classid="{5512D118-5CC6-11CF-8D67-00AA00BDCE1D}" ax:persistence="persistStream" r:id="rId1"/>
</file>

<file path=ppt/activeX/activeX23.xml><?xml version="1.0" encoding="utf-8"?>
<ax:ocx xmlns:ax="http://schemas.microsoft.com/office/2006/activeX" xmlns:r="http://schemas.openxmlformats.org/officeDocument/2006/relationships" ax:classid="{5512D118-5CC6-11CF-8D67-00AA00BDCE1D}" ax:persistence="persistStream" r:id="rId1"/>
</file>

<file path=ppt/activeX/activeX24.xml><?xml version="1.0" encoding="utf-8"?>
<ax:ocx xmlns:ax="http://schemas.microsoft.com/office/2006/activeX" xmlns:r="http://schemas.openxmlformats.org/officeDocument/2006/relationships" ax:classid="{5512D118-5CC6-11CF-8D67-00AA00BDCE1D}" ax:persistence="persistStream" r:id="rId1"/>
</file>

<file path=ppt/activeX/activeX25.xml><?xml version="1.0" encoding="utf-8"?>
<ax:ocx xmlns:ax="http://schemas.microsoft.com/office/2006/activeX" xmlns:r="http://schemas.openxmlformats.org/officeDocument/2006/relationships" ax:classid="{5512D118-5CC6-11CF-8D67-00AA00BDCE1D}" ax:persistence="persistStream" r:id="rId1"/>
</file>

<file path=ppt/activeX/activeX26.xml><?xml version="1.0" encoding="utf-8"?>
<ax:ocx xmlns:ax="http://schemas.microsoft.com/office/2006/activeX" xmlns:r="http://schemas.openxmlformats.org/officeDocument/2006/relationships" ax:classid="{5512D118-5CC6-11CF-8D67-00AA00BDCE1D}" ax:persistence="persistStream" r:id="rId1"/>
</file>

<file path=ppt/activeX/activeX27.xml><?xml version="1.0" encoding="utf-8"?>
<ax:ocx xmlns:ax="http://schemas.microsoft.com/office/2006/activeX" xmlns:r="http://schemas.openxmlformats.org/officeDocument/2006/relationships" ax:classid="{5512D118-5CC6-11CF-8D67-00AA00BDCE1D}" ax:persistence="persistStream" r:id="rId1"/>
</file>

<file path=ppt/activeX/activeX28.xml><?xml version="1.0" encoding="utf-8"?>
<ax:ocx xmlns:ax="http://schemas.microsoft.com/office/2006/activeX" xmlns:r="http://schemas.openxmlformats.org/officeDocument/2006/relationships" ax:classid="{5512D118-5CC6-11CF-8D67-00AA00BDCE1D}" ax:persistence="persistStream" r:id="rId1"/>
</file>

<file path=ppt/activeX/activeX29.xml><?xml version="1.0" encoding="utf-8"?>
<ax:ocx xmlns:ax="http://schemas.microsoft.com/office/2006/activeX" xmlns:r="http://schemas.openxmlformats.org/officeDocument/2006/relationships" ax:classid="{5512D118-5CC6-11CF-8D67-00AA00BDCE1D}" ax:persistence="persistStream" r:id="rId1"/>
</file>

<file path=ppt/activeX/activeX3.xml><?xml version="1.0" encoding="utf-8"?>
<ax:ocx xmlns:ax="http://schemas.microsoft.com/office/2006/activeX" xmlns:r="http://schemas.openxmlformats.org/officeDocument/2006/relationships" ax:classid="{5512D118-5CC6-11CF-8D67-00AA00BDCE1D}" ax:persistence="persistStream" r:id="rId1"/>
</file>

<file path=ppt/activeX/activeX30.xml><?xml version="1.0" encoding="utf-8"?>
<ax:ocx xmlns:ax="http://schemas.microsoft.com/office/2006/activeX" xmlns:r="http://schemas.openxmlformats.org/officeDocument/2006/relationships" ax:classid="{5512D118-5CC6-11CF-8D67-00AA00BDCE1D}" ax:persistence="persistStream" r:id="rId1"/>
</file>

<file path=ppt/activeX/activeX31.xml><?xml version="1.0" encoding="utf-8"?>
<ax:ocx xmlns:ax="http://schemas.microsoft.com/office/2006/activeX" xmlns:r="http://schemas.openxmlformats.org/officeDocument/2006/relationships" ax:classid="{5512D118-5CC6-11CF-8D67-00AA00BDCE1D}" ax:persistence="persistStream" r:id="rId1"/>
</file>

<file path=ppt/activeX/activeX32.xml><?xml version="1.0" encoding="utf-8"?>
<ax:ocx xmlns:ax="http://schemas.microsoft.com/office/2006/activeX" xmlns:r="http://schemas.openxmlformats.org/officeDocument/2006/relationships" ax:classid="{5512D118-5CC6-11CF-8D67-00AA00BDCE1D}" ax:persistence="persistStream" r:id="rId1"/>
</file>

<file path=ppt/activeX/activeX33.xml><?xml version="1.0" encoding="utf-8"?>
<ax:ocx xmlns:ax="http://schemas.microsoft.com/office/2006/activeX" xmlns:r="http://schemas.openxmlformats.org/officeDocument/2006/relationships" ax:classid="{5512D118-5CC6-11CF-8D67-00AA00BDCE1D}" ax:persistence="persistStream" r:id="rId1"/>
</file>

<file path=ppt/activeX/activeX34.xml><?xml version="1.0" encoding="utf-8"?>
<ax:ocx xmlns:ax="http://schemas.microsoft.com/office/2006/activeX" xmlns:r="http://schemas.openxmlformats.org/officeDocument/2006/relationships" ax:classid="{5512D118-5CC6-11CF-8D67-00AA00BDCE1D}" ax:persistence="persistStream" r:id="rId1"/>
</file>

<file path=ppt/activeX/activeX35.xml><?xml version="1.0" encoding="utf-8"?>
<ax:ocx xmlns:ax="http://schemas.microsoft.com/office/2006/activeX" xmlns:r="http://schemas.openxmlformats.org/officeDocument/2006/relationships" ax:classid="{5512D118-5CC6-11CF-8D67-00AA00BDCE1D}" ax:persistence="persistStream" r:id="rId1"/>
</file>

<file path=ppt/activeX/activeX36.xml><?xml version="1.0" encoding="utf-8"?>
<ax:ocx xmlns:ax="http://schemas.microsoft.com/office/2006/activeX" xmlns:r="http://schemas.openxmlformats.org/officeDocument/2006/relationships" ax:classid="{5512D118-5CC6-11CF-8D67-00AA00BDCE1D}" ax:persistence="persistStream" r:id="rId1"/>
</file>

<file path=ppt/activeX/activeX37.xml><?xml version="1.0" encoding="utf-8"?>
<ax:ocx xmlns:ax="http://schemas.microsoft.com/office/2006/activeX" xmlns:r="http://schemas.openxmlformats.org/officeDocument/2006/relationships" ax:classid="{5512D118-5CC6-11CF-8D67-00AA00BDCE1D}" ax:persistence="persistStream" r:id="rId1"/>
</file>

<file path=ppt/activeX/activeX38.xml><?xml version="1.0" encoding="utf-8"?>
<ax:ocx xmlns:ax="http://schemas.microsoft.com/office/2006/activeX" xmlns:r="http://schemas.openxmlformats.org/officeDocument/2006/relationships" ax:classid="{5512D118-5CC6-11CF-8D67-00AA00BDCE1D}" ax:persistence="persistStream" r:id="rId1"/>
</file>

<file path=ppt/activeX/activeX39.xml><?xml version="1.0" encoding="utf-8"?>
<ax:ocx xmlns:ax="http://schemas.microsoft.com/office/2006/activeX" xmlns:r="http://schemas.openxmlformats.org/officeDocument/2006/relationships" ax:classid="{5512D118-5CC6-11CF-8D67-00AA00BDCE1D}" ax:persistence="persistStream" r:id="rId1"/>
</file>

<file path=ppt/activeX/activeX4.xml><?xml version="1.0" encoding="utf-8"?>
<ax:ocx xmlns:ax="http://schemas.microsoft.com/office/2006/activeX" xmlns:r="http://schemas.openxmlformats.org/officeDocument/2006/relationships" ax:classid="{5512D118-5CC6-11CF-8D67-00AA00BDCE1D}" ax:persistence="persistStream" r:id="rId1"/>
</file>

<file path=ppt/activeX/activeX40.xml><?xml version="1.0" encoding="utf-8"?>
<ax:ocx xmlns:ax="http://schemas.microsoft.com/office/2006/activeX" xmlns:r="http://schemas.openxmlformats.org/officeDocument/2006/relationships" ax:classid="{5512D118-5CC6-11CF-8D67-00AA00BDCE1D}" ax:persistence="persistStream" r:id="rId1"/>
</file>

<file path=ppt/activeX/activeX41.xml><?xml version="1.0" encoding="utf-8"?>
<ax:ocx xmlns:ax="http://schemas.microsoft.com/office/2006/activeX" xmlns:r="http://schemas.openxmlformats.org/officeDocument/2006/relationships" ax:classid="{5512D118-5CC6-11CF-8D67-00AA00BDCE1D}" ax:persistence="persistStream" r:id="rId1"/>
</file>

<file path=ppt/activeX/activeX42.xml><?xml version="1.0" encoding="utf-8"?>
<ax:ocx xmlns:ax="http://schemas.microsoft.com/office/2006/activeX" xmlns:r="http://schemas.openxmlformats.org/officeDocument/2006/relationships" ax:classid="{5512D118-5CC6-11CF-8D67-00AA00BDCE1D}" ax:persistence="persistStream" r:id="rId1"/>
</file>

<file path=ppt/activeX/activeX43.xml><?xml version="1.0" encoding="utf-8"?>
<ax:ocx xmlns:ax="http://schemas.microsoft.com/office/2006/activeX" xmlns:r="http://schemas.openxmlformats.org/officeDocument/2006/relationships" ax:classid="{5512D118-5CC6-11CF-8D67-00AA00BDCE1D}" ax:persistence="persistStream" r:id="rId1"/>
</file>

<file path=ppt/activeX/activeX44.xml><?xml version="1.0" encoding="utf-8"?>
<ax:ocx xmlns:ax="http://schemas.microsoft.com/office/2006/activeX" xmlns:r="http://schemas.openxmlformats.org/officeDocument/2006/relationships" ax:classid="{5512D118-5CC6-11CF-8D67-00AA00BDCE1D}" ax:persistence="persistStream" r:id="rId1"/>
</file>

<file path=ppt/activeX/activeX45.xml><?xml version="1.0" encoding="utf-8"?>
<ax:ocx xmlns:ax="http://schemas.microsoft.com/office/2006/activeX" xmlns:r="http://schemas.openxmlformats.org/officeDocument/2006/relationships" ax:classid="{5512D118-5CC6-11CF-8D67-00AA00BDCE1D}" ax:persistence="persistStream" r:id="rId1"/>
</file>

<file path=ppt/activeX/activeX46.xml><?xml version="1.0" encoding="utf-8"?>
<ax:ocx xmlns:ax="http://schemas.microsoft.com/office/2006/activeX" xmlns:r="http://schemas.openxmlformats.org/officeDocument/2006/relationships" ax:classid="{5512D118-5CC6-11CF-8D67-00AA00BDCE1D}" ax:persistence="persistStream" r:id="rId1"/>
</file>

<file path=ppt/activeX/activeX47.xml><?xml version="1.0" encoding="utf-8"?>
<ax:ocx xmlns:ax="http://schemas.microsoft.com/office/2006/activeX" xmlns:r="http://schemas.openxmlformats.org/officeDocument/2006/relationships" ax:classid="{5512D118-5CC6-11CF-8D67-00AA00BDCE1D}" ax:persistence="persistStream" r:id="rId1"/>
</file>

<file path=ppt/activeX/activeX48.xml><?xml version="1.0" encoding="utf-8"?>
<ax:ocx xmlns:ax="http://schemas.microsoft.com/office/2006/activeX" xmlns:r="http://schemas.openxmlformats.org/officeDocument/2006/relationships" ax:classid="{5512D118-5CC6-11CF-8D67-00AA00BDCE1D}" ax:persistence="persistStream" r:id="rId1"/>
</file>

<file path=ppt/activeX/activeX49.xml><?xml version="1.0" encoding="utf-8"?>
<ax:ocx xmlns:ax="http://schemas.microsoft.com/office/2006/activeX" xmlns:r="http://schemas.openxmlformats.org/officeDocument/2006/relationships" ax:classid="{5512D118-5CC6-11CF-8D67-00AA00BDCE1D}" ax:persistence="persistStream" r:id="rId1"/>
</file>

<file path=ppt/activeX/activeX5.xml><?xml version="1.0" encoding="utf-8"?>
<ax:ocx xmlns:ax="http://schemas.microsoft.com/office/2006/activeX" xmlns:r="http://schemas.openxmlformats.org/officeDocument/2006/relationships" ax:classid="{5512D118-5CC6-11CF-8D67-00AA00BDCE1D}" ax:persistence="persistStream" r:id="rId1"/>
</file>

<file path=ppt/activeX/activeX50.xml><?xml version="1.0" encoding="utf-8"?>
<ax:ocx xmlns:ax="http://schemas.microsoft.com/office/2006/activeX" xmlns:r="http://schemas.openxmlformats.org/officeDocument/2006/relationships" ax:classid="{5512D118-5CC6-11CF-8D67-00AA00BDCE1D}" ax:persistence="persistStream" r:id="rId1"/>
</file>

<file path=ppt/activeX/activeX51.xml><?xml version="1.0" encoding="utf-8"?>
<ax:ocx xmlns:ax="http://schemas.microsoft.com/office/2006/activeX" xmlns:r="http://schemas.openxmlformats.org/officeDocument/2006/relationships" ax:classid="{5512D118-5CC6-11CF-8D67-00AA00BDCE1D}" ax:persistence="persistStream" r:id="rId1"/>
</file>

<file path=ppt/activeX/activeX52.xml><?xml version="1.0" encoding="utf-8"?>
<ax:ocx xmlns:ax="http://schemas.microsoft.com/office/2006/activeX" xmlns:r="http://schemas.openxmlformats.org/officeDocument/2006/relationships" ax:classid="{5512D118-5CC6-11CF-8D67-00AA00BDCE1D}" ax:persistence="persistStream" r:id="rId1"/>
</file>

<file path=ppt/activeX/activeX53.xml><?xml version="1.0" encoding="utf-8"?>
<ax:ocx xmlns:ax="http://schemas.microsoft.com/office/2006/activeX" xmlns:r="http://schemas.openxmlformats.org/officeDocument/2006/relationships" ax:classid="{5512D118-5CC6-11CF-8D67-00AA00BDCE1D}" ax:persistence="persistStream" r:id="rId1"/>
</file>

<file path=ppt/activeX/activeX54.xml><?xml version="1.0" encoding="utf-8"?>
<ax:ocx xmlns:ax="http://schemas.microsoft.com/office/2006/activeX" xmlns:r="http://schemas.openxmlformats.org/officeDocument/2006/relationships" ax:classid="{5512D118-5CC6-11CF-8D67-00AA00BDCE1D}" ax:persistence="persistStream" r:id="rId1"/>
</file>

<file path=ppt/activeX/activeX55.xml><?xml version="1.0" encoding="utf-8"?>
<ax:ocx xmlns:ax="http://schemas.microsoft.com/office/2006/activeX" xmlns:r="http://schemas.openxmlformats.org/officeDocument/2006/relationships" ax:classid="{5512D118-5CC6-11CF-8D67-00AA00BDCE1D}" ax:persistence="persistStream" r:id="rId1"/>
</file>

<file path=ppt/activeX/activeX56.xml><?xml version="1.0" encoding="utf-8"?>
<ax:ocx xmlns:ax="http://schemas.microsoft.com/office/2006/activeX" xmlns:r="http://schemas.openxmlformats.org/officeDocument/2006/relationships" ax:classid="{5512D118-5CC6-11CF-8D67-00AA00BDCE1D}" ax:persistence="persistStream" r:id="rId1"/>
</file>

<file path=ppt/activeX/activeX57.xml><?xml version="1.0" encoding="utf-8"?>
<ax:ocx xmlns:ax="http://schemas.microsoft.com/office/2006/activeX" xmlns:r="http://schemas.openxmlformats.org/officeDocument/2006/relationships" ax:classid="{5512D118-5CC6-11CF-8D67-00AA00BDCE1D}" ax:persistence="persistStream" r:id="rId1"/>
</file>

<file path=ppt/activeX/activeX58.xml><?xml version="1.0" encoding="utf-8"?>
<ax:ocx xmlns:ax="http://schemas.microsoft.com/office/2006/activeX" xmlns:r="http://schemas.openxmlformats.org/officeDocument/2006/relationships" ax:classid="{5512D118-5CC6-11CF-8D67-00AA00BDCE1D}" ax:persistence="persistStream" r:id="rId1"/>
</file>

<file path=ppt/activeX/activeX59.xml><?xml version="1.0" encoding="utf-8"?>
<ax:ocx xmlns:ax="http://schemas.microsoft.com/office/2006/activeX" xmlns:r="http://schemas.openxmlformats.org/officeDocument/2006/relationships" ax:classid="{5512D118-5CC6-11CF-8D67-00AA00BDCE1D}" ax:persistence="persistStream" r:id="rId1"/>
</file>

<file path=ppt/activeX/activeX6.xml><?xml version="1.0" encoding="utf-8"?>
<ax:ocx xmlns:ax="http://schemas.microsoft.com/office/2006/activeX" xmlns:r="http://schemas.openxmlformats.org/officeDocument/2006/relationships" ax:classid="{5512D118-5CC6-11CF-8D67-00AA00BDCE1D}" ax:persistence="persistStream" r:id="rId1"/>
</file>

<file path=ppt/activeX/activeX60.xml><?xml version="1.0" encoding="utf-8"?>
<ax:ocx xmlns:ax="http://schemas.microsoft.com/office/2006/activeX" xmlns:r="http://schemas.openxmlformats.org/officeDocument/2006/relationships" ax:classid="{5512D118-5CC6-11CF-8D67-00AA00BDCE1D}" ax:persistence="persistStream" r:id="rId1"/>
</file>

<file path=ppt/activeX/activeX61.xml><?xml version="1.0" encoding="utf-8"?>
<ax:ocx xmlns:ax="http://schemas.microsoft.com/office/2006/activeX" xmlns:r="http://schemas.openxmlformats.org/officeDocument/2006/relationships" ax:classid="{5512D118-5CC6-11CF-8D67-00AA00BDCE1D}" ax:persistence="persistStream" r:id="rId1"/>
</file>

<file path=ppt/activeX/activeX62.xml><?xml version="1.0" encoding="utf-8"?>
<ax:ocx xmlns:ax="http://schemas.microsoft.com/office/2006/activeX" xmlns:r="http://schemas.openxmlformats.org/officeDocument/2006/relationships" ax:classid="{5512D118-5CC6-11CF-8D67-00AA00BDCE1D}" ax:persistence="persistStream" r:id="rId1"/>
</file>

<file path=ppt/activeX/activeX63.xml><?xml version="1.0" encoding="utf-8"?>
<ax:ocx xmlns:ax="http://schemas.microsoft.com/office/2006/activeX" xmlns:r="http://schemas.openxmlformats.org/officeDocument/2006/relationships" ax:classid="{5512D118-5CC6-11CF-8D67-00AA00BDCE1D}" ax:persistence="persistStream" r:id="rId1"/>
</file>

<file path=ppt/activeX/activeX64.xml><?xml version="1.0" encoding="utf-8"?>
<ax:ocx xmlns:ax="http://schemas.microsoft.com/office/2006/activeX" xmlns:r="http://schemas.openxmlformats.org/officeDocument/2006/relationships" ax:classid="{5512D118-5CC6-11CF-8D67-00AA00BDCE1D}" ax:persistence="persistStream" r:id="rId1"/>
</file>

<file path=ppt/activeX/activeX65.xml><?xml version="1.0" encoding="utf-8"?>
<ax:ocx xmlns:ax="http://schemas.microsoft.com/office/2006/activeX" xmlns:r="http://schemas.openxmlformats.org/officeDocument/2006/relationships" ax:classid="{5512D118-5CC6-11CF-8D67-00AA00BDCE1D}" ax:persistence="persistStream" r:id="rId1"/>
</file>

<file path=ppt/activeX/activeX66.xml><?xml version="1.0" encoding="utf-8"?>
<ax:ocx xmlns:ax="http://schemas.microsoft.com/office/2006/activeX" xmlns:r="http://schemas.openxmlformats.org/officeDocument/2006/relationships" ax:classid="{5512D118-5CC6-11CF-8D67-00AA00BDCE1D}" ax:persistence="persistStream" r:id="rId1"/>
</file>

<file path=ppt/activeX/activeX67.xml><?xml version="1.0" encoding="utf-8"?>
<ax:ocx xmlns:ax="http://schemas.microsoft.com/office/2006/activeX" xmlns:r="http://schemas.openxmlformats.org/officeDocument/2006/relationships" ax:classid="{5512D118-5CC6-11CF-8D67-00AA00BDCE1D}" ax:persistence="persistStream" r:id="rId1"/>
</file>

<file path=ppt/activeX/activeX68.xml><?xml version="1.0" encoding="utf-8"?>
<ax:ocx xmlns:ax="http://schemas.microsoft.com/office/2006/activeX" xmlns:r="http://schemas.openxmlformats.org/officeDocument/2006/relationships" ax:classid="{5512D118-5CC6-11CF-8D67-00AA00BDCE1D}" ax:persistence="persistStream" r:id="rId1"/>
</file>

<file path=ppt/activeX/activeX69.xml><?xml version="1.0" encoding="utf-8"?>
<ax:ocx xmlns:ax="http://schemas.microsoft.com/office/2006/activeX" xmlns:r="http://schemas.openxmlformats.org/officeDocument/2006/relationships" ax:classid="{5512D118-5CC6-11CF-8D67-00AA00BDCE1D}" ax:persistence="persistStream" r:id="rId1"/>
</file>

<file path=ppt/activeX/activeX7.xml><?xml version="1.0" encoding="utf-8"?>
<ax:ocx xmlns:ax="http://schemas.microsoft.com/office/2006/activeX" xmlns:r="http://schemas.openxmlformats.org/officeDocument/2006/relationships" ax:classid="{5512D118-5CC6-11CF-8D67-00AA00BDCE1D}" ax:persistence="persistStream" r:id="rId1"/>
</file>

<file path=ppt/activeX/activeX70.xml><?xml version="1.0" encoding="utf-8"?>
<ax:ocx xmlns:ax="http://schemas.microsoft.com/office/2006/activeX" xmlns:r="http://schemas.openxmlformats.org/officeDocument/2006/relationships" ax:classid="{5512D118-5CC6-11CF-8D67-00AA00BDCE1D}" ax:persistence="persistStream" r:id="rId1"/>
</file>

<file path=ppt/activeX/activeX71.xml><?xml version="1.0" encoding="utf-8"?>
<ax:ocx xmlns:ax="http://schemas.microsoft.com/office/2006/activeX" xmlns:r="http://schemas.openxmlformats.org/officeDocument/2006/relationships" ax:classid="{5512D118-5CC6-11CF-8D67-00AA00BDCE1D}" ax:persistence="persistStream" r:id="rId1"/>
</file>

<file path=ppt/activeX/activeX72.xml><?xml version="1.0" encoding="utf-8"?>
<ax:ocx xmlns:ax="http://schemas.microsoft.com/office/2006/activeX" xmlns:r="http://schemas.openxmlformats.org/officeDocument/2006/relationships" ax:classid="{5512D118-5CC6-11CF-8D67-00AA00BDCE1D}" ax:persistence="persistStream" r:id="rId1"/>
</file>

<file path=ppt/activeX/activeX73.xml><?xml version="1.0" encoding="utf-8"?>
<ax:ocx xmlns:ax="http://schemas.microsoft.com/office/2006/activeX" xmlns:r="http://schemas.openxmlformats.org/officeDocument/2006/relationships" ax:classid="{5512D118-5CC6-11CF-8D67-00AA00BDCE1D}" ax:persistence="persistStream" r:id="rId1"/>
</file>

<file path=ppt/activeX/activeX74.xml><?xml version="1.0" encoding="utf-8"?>
<ax:ocx xmlns:ax="http://schemas.microsoft.com/office/2006/activeX" xmlns:r="http://schemas.openxmlformats.org/officeDocument/2006/relationships" ax:classid="{5512D118-5CC6-11CF-8D67-00AA00BDCE1D}" ax:persistence="persistStream" r:id="rId1"/>
</file>

<file path=ppt/activeX/activeX75.xml><?xml version="1.0" encoding="utf-8"?>
<ax:ocx xmlns:ax="http://schemas.microsoft.com/office/2006/activeX" xmlns:r="http://schemas.openxmlformats.org/officeDocument/2006/relationships" ax:classid="{5512D118-5CC6-11CF-8D67-00AA00BDCE1D}" ax:persistence="persistStream" r:id="rId1"/>
</file>

<file path=ppt/activeX/activeX76.xml><?xml version="1.0" encoding="utf-8"?>
<ax:ocx xmlns:ax="http://schemas.microsoft.com/office/2006/activeX" xmlns:r="http://schemas.openxmlformats.org/officeDocument/2006/relationships" ax:classid="{5512D118-5CC6-11CF-8D67-00AA00BDCE1D}" ax:persistence="persistStream" r:id="rId1"/>
</file>

<file path=ppt/activeX/activeX77.xml><?xml version="1.0" encoding="utf-8"?>
<ax:ocx xmlns:ax="http://schemas.microsoft.com/office/2006/activeX" xmlns:r="http://schemas.openxmlformats.org/officeDocument/2006/relationships" ax:classid="{5512D118-5CC6-11CF-8D67-00AA00BDCE1D}" ax:persistence="persistStream" r:id="rId1"/>
</file>

<file path=ppt/activeX/activeX78.xml><?xml version="1.0" encoding="utf-8"?>
<ax:ocx xmlns:ax="http://schemas.microsoft.com/office/2006/activeX" xmlns:r="http://schemas.openxmlformats.org/officeDocument/2006/relationships" ax:classid="{5512D118-5CC6-11CF-8D67-00AA00BDCE1D}" ax:persistence="persistStream" r:id="rId1"/>
</file>

<file path=ppt/activeX/activeX8.xml><?xml version="1.0" encoding="utf-8"?>
<ax:ocx xmlns:ax="http://schemas.microsoft.com/office/2006/activeX" xmlns:r="http://schemas.openxmlformats.org/officeDocument/2006/relationships" ax:classid="{5512D118-5CC6-11CF-8D67-00AA00BDCE1D}" ax:persistence="persistStream" r:id="rId1"/>
</file>

<file path=ppt/activeX/activeX9.xml><?xml version="1.0" encoding="utf-8"?>
<ax:ocx xmlns:ax="http://schemas.microsoft.com/office/2006/activeX" xmlns:r="http://schemas.openxmlformats.org/officeDocument/2006/relationships" ax:classid="{5512D118-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B7F83D-E066-434B-B23C-4A3C12576D16}" type="datetimeFigureOut">
              <a:rPr lang="en-US" smtClean="0"/>
              <a:t>7/21/2012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185DA9-E244-41AF-8052-E87900AA04BC}" type="slidenum">
              <a:rPr lang="en-US" smtClean="0"/>
              <a:t>‹#›</a:t>
            </a:fld>
            <a:endParaRPr lang="en-US"/>
          </a:p>
        </p:txBody>
      </p:sp>
    </p:spTree>
    <p:extLst>
      <p:ext uri="{BB962C8B-B14F-4D97-AF65-F5344CB8AC3E}">
        <p14:creationId xmlns:p14="http://schemas.microsoft.com/office/powerpoint/2010/main" val="318560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7562A845-4666-414D-91B8-A11C258887ED}" type="slidenum">
              <a:rPr lang="en-US" sz="1200" smtClean="0"/>
              <a:pPr algn="r" eaLnBrk="1" hangingPunct="1"/>
              <a:t>17</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37349B29-2250-4BDB-BC86-C00A5A1756DF}" type="slidenum">
              <a:rPr lang="en-US" sz="1200" smtClean="0"/>
              <a:pPr algn="r" eaLnBrk="1" hangingPunct="1"/>
              <a:t>26</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083E6C31-B3F3-4BD8-9695-E6579103FFC5}" type="slidenum">
              <a:rPr lang="en-US" sz="1200" smtClean="0"/>
              <a:pPr algn="r" eaLnBrk="1" hangingPunct="1"/>
              <a:t>27</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A7701E55-D6E8-4F7B-9023-526ED02FAB56}" type="slidenum">
              <a:rPr lang="en-US" sz="1200" smtClean="0"/>
              <a:pPr algn="r" eaLnBrk="1" hangingPunct="1"/>
              <a:t>28</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216BC5CB-64F5-425C-8DDC-CC5581C15E3B}" type="slidenum">
              <a:rPr lang="en-US" sz="1200" smtClean="0"/>
              <a:pPr algn="r" eaLnBrk="1" hangingPunct="1"/>
              <a:t>29</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A43F29EC-5B1D-4056-B312-53870C14B750}" type="slidenum">
              <a:rPr lang="en-US" sz="1200" smtClean="0"/>
              <a:pPr algn="r" eaLnBrk="1" hangingPunct="1"/>
              <a:t>30</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EE98B05A-CE3F-4FA4-9D61-6CB3E8A6DE75}" type="slidenum">
              <a:rPr lang="en-US" sz="1200" smtClean="0"/>
              <a:pPr algn="r" eaLnBrk="1" hangingPunct="1"/>
              <a:t>31</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19C7ECBF-4E2D-4757-ACFB-1E3E33B5A925}" type="slidenum">
              <a:rPr lang="en-US" sz="1200" smtClean="0"/>
              <a:pPr algn="r" eaLnBrk="1" hangingPunct="1"/>
              <a:t>32</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9B31DCE2-F868-4E2B-B521-8CEC1CAF9461}" type="slidenum">
              <a:rPr lang="en-US" sz="1200" smtClean="0"/>
              <a:pPr algn="r" eaLnBrk="1" hangingPunct="1"/>
              <a:t>33</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923AA6BC-EFBF-4070-8658-A325F57345EE}" type="slidenum">
              <a:rPr lang="en-US" sz="1200" smtClean="0"/>
              <a:pPr algn="r" eaLnBrk="1" hangingPunct="1"/>
              <a:t>34</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4C1ABA41-B3BB-48D1-83CA-70053A125222}" type="slidenum">
              <a:rPr lang="en-US" sz="1200" smtClean="0"/>
              <a:pPr algn="r" eaLnBrk="1" hangingPunct="1"/>
              <a:t>35</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6A1487C4-1521-4694-9F06-EB94D3F0A521}" type="slidenum">
              <a:rPr lang="en-US" sz="1200" smtClean="0"/>
              <a:pPr algn="r" eaLnBrk="1" hangingPunct="1"/>
              <a:t>18</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811CA025-B3BB-48AC-9039-9A5D63C0941E}" type="slidenum">
              <a:rPr lang="en-US" sz="1200" smtClean="0"/>
              <a:pPr algn="r" eaLnBrk="1" hangingPunct="1"/>
              <a:t>36</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811CA025-B3BB-48AC-9039-9A5D63C0941E}" type="slidenum">
              <a:rPr lang="en-US" sz="1200" smtClean="0"/>
              <a:pPr algn="r" eaLnBrk="1" hangingPunct="1"/>
              <a:t>37</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E6E3FC34-FB51-4947-81FC-31A35526E6C0}" type="slidenum">
              <a:rPr lang="en-US" sz="1200" smtClean="0"/>
              <a:pPr algn="r" eaLnBrk="1" hangingPunct="1"/>
              <a:t>38</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687817E7-ECF4-472A-8825-B215BEC385B7}" type="slidenum">
              <a:rPr lang="en-US" sz="1200" smtClean="0"/>
              <a:pPr algn="r" eaLnBrk="1" hangingPunct="1"/>
              <a:t>39</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3F0D8EF8-3224-4E84-B547-947CEF81D7E6}" type="slidenum">
              <a:rPr lang="en-US" sz="1200" smtClean="0"/>
              <a:pPr algn="r" eaLnBrk="1" hangingPunct="1"/>
              <a:t>40</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F20BD72D-0F81-4F68-9C3E-AC2D50546962}" type="slidenum">
              <a:rPr lang="en-US" sz="1200" smtClean="0"/>
              <a:pPr algn="r" eaLnBrk="1" hangingPunct="1"/>
              <a:t>41</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50BD8FB5-BFB7-457E-80BA-E54B76549BAC}" type="slidenum">
              <a:rPr lang="en-US" sz="1200" smtClean="0"/>
              <a:pPr algn="r" eaLnBrk="1" hangingPunct="1"/>
              <a:t>42</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0095EBB3-5E4E-484D-880A-18AAFFFA90F0}" type="slidenum">
              <a:rPr lang="en-US" sz="1200" smtClean="0"/>
              <a:pPr algn="r" eaLnBrk="1" hangingPunct="1"/>
              <a:t>19</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A409C0C3-D093-42B3-A30E-6D66AD830A19}" type="slidenum">
              <a:rPr lang="en-US" sz="1200" smtClean="0"/>
              <a:pPr algn="r" eaLnBrk="1" hangingPunct="1"/>
              <a:t>20</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AE7CA6EC-9ADB-4EDB-8338-7DD9D63A8101}" type="slidenum">
              <a:rPr lang="en-US" sz="1200" smtClean="0"/>
              <a:pPr algn="r" eaLnBrk="1" hangingPunct="1"/>
              <a:t>21</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521FC826-AE2D-4426-8321-DD8311D8B07B}" type="slidenum">
              <a:rPr lang="en-US" sz="1200" smtClean="0"/>
              <a:pPr algn="r" eaLnBrk="1" hangingPunct="1"/>
              <a:t>22</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Calibri" charset="0"/>
              <a:ea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615631FB-1B12-4710-835F-C6FDC19145D8}" type="slidenum">
              <a:rPr lang="en-US" sz="1200" smtClean="0"/>
              <a:pPr algn="r" eaLnBrk="1" hangingPunct="1"/>
              <a:t>24</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49DC1113-8429-452C-87C9-AA33F44B165F}" type="slidenum">
              <a:rPr lang="en-US" sz="1200" smtClean="0"/>
              <a:pPr algn="r" eaLnBrk="1" hangingPunct="1"/>
              <a:t>25</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D421DE02-1DA4-416A-B419-F7C7A4AC611E}" type="datetimeFigureOut">
              <a:rPr lang="en-US" smtClean="0"/>
              <a:t>7/21/2012</a:t>
            </a:fld>
            <a:endParaRPr lang="en-US"/>
          </a:p>
        </p:txBody>
      </p:sp>
      <p:sp>
        <p:nvSpPr>
          <p:cNvPr id="23" name="Slide Number Placeholder 22"/>
          <p:cNvSpPr>
            <a:spLocks noGrp="1"/>
          </p:cNvSpPr>
          <p:nvPr>
            <p:ph type="sldNum" sz="quarter" idx="11"/>
          </p:nvPr>
        </p:nvSpPr>
        <p:spPr/>
        <p:txBody>
          <a:bodyPr/>
          <a:lstStyle/>
          <a:p>
            <a:fld id="{62BB31CF-84B6-4115-A25D-2FB3CE12EA99}"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21DE02-1DA4-416A-B419-F7C7A4AC611E}" type="datetimeFigureOut">
              <a:rPr lang="en-US" smtClean="0"/>
              <a:t>7/21/2012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B31CF-84B6-4115-A25D-2FB3CE12EA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21DE02-1DA4-416A-B419-F7C7A4AC611E}" type="datetimeFigureOut">
              <a:rPr lang="en-US" smtClean="0"/>
              <a:t>7/21/2012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B31CF-84B6-4115-A25D-2FB3CE12EA9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D421DE02-1DA4-416A-B419-F7C7A4AC611E}" type="datetimeFigureOut">
              <a:rPr lang="en-US" smtClean="0"/>
              <a:t>7/21/2012</a:t>
            </a:fld>
            <a:endParaRPr lang="en-US"/>
          </a:p>
        </p:txBody>
      </p:sp>
      <p:sp>
        <p:nvSpPr>
          <p:cNvPr id="19" name="Slide Number Placeholder 18"/>
          <p:cNvSpPr>
            <a:spLocks noGrp="1"/>
          </p:cNvSpPr>
          <p:nvPr>
            <p:ph type="sldNum" sz="quarter" idx="15"/>
          </p:nvPr>
        </p:nvSpPr>
        <p:spPr/>
        <p:txBody>
          <a:bodyPr/>
          <a:lstStyle/>
          <a:p>
            <a:fld id="{62BB31CF-84B6-4115-A25D-2FB3CE12EA99}"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D421DE02-1DA4-416A-B419-F7C7A4AC611E}" type="datetimeFigureOut">
              <a:rPr lang="en-US" smtClean="0"/>
              <a:t>7/21/2012</a:t>
            </a:fld>
            <a:endParaRPr lang="en-US"/>
          </a:p>
        </p:txBody>
      </p:sp>
      <p:sp>
        <p:nvSpPr>
          <p:cNvPr id="20" name="Slide Number Placeholder 19"/>
          <p:cNvSpPr>
            <a:spLocks noGrp="1"/>
          </p:cNvSpPr>
          <p:nvPr>
            <p:ph type="sldNum" sz="quarter" idx="11"/>
          </p:nvPr>
        </p:nvSpPr>
        <p:spPr/>
        <p:txBody>
          <a:bodyPr/>
          <a:lstStyle/>
          <a:p>
            <a:fld id="{62BB31CF-84B6-4115-A25D-2FB3CE12EA99}"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D421DE02-1DA4-416A-B419-F7C7A4AC611E}" type="datetimeFigureOut">
              <a:rPr lang="en-US" smtClean="0"/>
              <a:t>7/21/2012</a:t>
            </a:fld>
            <a:endParaRPr lang="en-US"/>
          </a:p>
        </p:txBody>
      </p:sp>
      <p:sp>
        <p:nvSpPr>
          <p:cNvPr id="25" name="Slide Number Placeholder 24"/>
          <p:cNvSpPr>
            <a:spLocks noGrp="1"/>
          </p:cNvSpPr>
          <p:nvPr>
            <p:ph type="sldNum" sz="quarter" idx="16"/>
          </p:nvPr>
        </p:nvSpPr>
        <p:spPr/>
        <p:txBody>
          <a:bodyPr/>
          <a:lstStyle/>
          <a:p>
            <a:fld id="{62BB31CF-84B6-4115-A25D-2FB3CE12EA99}"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D421DE02-1DA4-416A-B419-F7C7A4AC611E}" type="datetimeFigureOut">
              <a:rPr lang="en-US" smtClean="0"/>
              <a:t>7/21/2012</a:t>
            </a:fld>
            <a:endParaRPr lang="en-US"/>
          </a:p>
        </p:txBody>
      </p:sp>
      <p:sp>
        <p:nvSpPr>
          <p:cNvPr id="24" name="Slide Number Placeholder 23"/>
          <p:cNvSpPr>
            <a:spLocks noGrp="1"/>
          </p:cNvSpPr>
          <p:nvPr>
            <p:ph type="sldNum" sz="quarter" idx="17"/>
          </p:nvPr>
        </p:nvSpPr>
        <p:spPr/>
        <p:txBody>
          <a:bodyPr/>
          <a:lstStyle/>
          <a:p>
            <a:fld id="{62BB31CF-84B6-4115-A25D-2FB3CE12EA99}"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D421DE02-1DA4-416A-B419-F7C7A4AC611E}" type="datetimeFigureOut">
              <a:rPr lang="en-US" smtClean="0"/>
              <a:t>7/21/2012</a:t>
            </a:fld>
            <a:endParaRPr lang="en-US"/>
          </a:p>
        </p:txBody>
      </p:sp>
      <p:sp>
        <p:nvSpPr>
          <p:cNvPr id="14" name="Slide Number Placeholder 13"/>
          <p:cNvSpPr>
            <a:spLocks noGrp="1"/>
          </p:cNvSpPr>
          <p:nvPr>
            <p:ph type="sldNum" sz="quarter" idx="11"/>
          </p:nvPr>
        </p:nvSpPr>
        <p:spPr/>
        <p:txBody>
          <a:bodyPr/>
          <a:lstStyle/>
          <a:p>
            <a:fld id="{62BB31CF-84B6-4115-A25D-2FB3CE12EA99}"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D421DE02-1DA4-416A-B419-F7C7A4AC611E}" type="datetimeFigureOut">
              <a:rPr lang="en-US" smtClean="0"/>
              <a:t>7/21/2012</a:t>
            </a:fld>
            <a:endParaRPr lang="en-US"/>
          </a:p>
        </p:txBody>
      </p:sp>
      <p:sp>
        <p:nvSpPr>
          <p:cNvPr id="12" name="Slide Number Placeholder 11"/>
          <p:cNvSpPr>
            <a:spLocks noGrp="1"/>
          </p:cNvSpPr>
          <p:nvPr>
            <p:ph type="sldNum" sz="quarter" idx="11"/>
          </p:nvPr>
        </p:nvSpPr>
        <p:spPr/>
        <p:txBody>
          <a:bodyPr/>
          <a:lstStyle/>
          <a:p>
            <a:fld id="{62BB31CF-84B6-4115-A25D-2FB3CE12EA99}"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D421DE02-1DA4-416A-B419-F7C7A4AC611E}" type="datetimeFigureOut">
              <a:rPr lang="en-US" smtClean="0"/>
              <a:t>7/21/2012</a:t>
            </a:fld>
            <a:endParaRPr lang="en-US"/>
          </a:p>
        </p:txBody>
      </p:sp>
      <p:sp>
        <p:nvSpPr>
          <p:cNvPr id="18" name="Slide Number Placeholder 17"/>
          <p:cNvSpPr>
            <a:spLocks noGrp="1"/>
          </p:cNvSpPr>
          <p:nvPr>
            <p:ph type="sldNum" sz="quarter" idx="16"/>
          </p:nvPr>
        </p:nvSpPr>
        <p:spPr/>
        <p:txBody>
          <a:bodyPr/>
          <a:lstStyle/>
          <a:p>
            <a:fld id="{62BB31CF-84B6-4115-A25D-2FB3CE12EA99}"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D421DE02-1DA4-416A-B419-F7C7A4AC611E}" type="datetimeFigureOut">
              <a:rPr lang="en-US" smtClean="0"/>
              <a:t>7/21/2012</a:t>
            </a:fld>
            <a:endParaRPr lang="en-US"/>
          </a:p>
        </p:txBody>
      </p:sp>
      <p:sp>
        <p:nvSpPr>
          <p:cNvPr id="20" name="Slide Number Placeholder 19"/>
          <p:cNvSpPr>
            <a:spLocks noGrp="1"/>
          </p:cNvSpPr>
          <p:nvPr>
            <p:ph type="sldNum" sz="quarter" idx="15"/>
          </p:nvPr>
        </p:nvSpPr>
        <p:spPr/>
        <p:txBody>
          <a:bodyPr/>
          <a:lstStyle/>
          <a:p>
            <a:fld id="{62BB31CF-84B6-4115-A25D-2FB3CE12EA99}"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D421DE02-1DA4-416A-B419-F7C7A4AC611E}" type="datetimeFigureOut">
              <a:rPr lang="en-US" smtClean="0"/>
              <a:t>7/21/2012</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62BB31CF-84B6-4115-A25D-2FB3CE12EA9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22.wmf"/><Relationship Id="rId4"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control" Target="../activeX/activeX4.xml"/><Relationship Id="rId7" Type="http://schemas.openxmlformats.org/officeDocument/2006/relationships/image" Target="../media/image22.wmf"/><Relationship Id="rId2" Type="http://schemas.openxmlformats.org/officeDocument/2006/relationships/control" Target="../activeX/activeX3.xml"/><Relationship Id="rId1" Type="http://schemas.openxmlformats.org/officeDocument/2006/relationships/vmlDrawing" Target="../drawings/vmlDrawing2.vml"/><Relationship Id="rId6" Type="http://schemas.openxmlformats.org/officeDocument/2006/relationships/slideLayout" Target="../slideLayouts/slideLayout7.xml"/><Relationship Id="rId5" Type="http://schemas.openxmlformats.org/officeDocument/2006/relationships/control" Target="../activeX/activeX6.xml"/><Relationship Id="rId4" Type="http://schemas.openxmlformats.org/officeDocument/2006/relationships/control" Target="../activeX/activeX5.xml"/></Relationships>
</file>

<file path=ppt/slides/_rels/slide56.xml.rels><?xml version="1.0" encoding="UTF-8" standalone="yes"?>
<Relationships xmlns="http://schemas.openxmlformats.org/package/2006/relationships"><Relationship Id="rId3" Type="http://schemas.openxmlformats.org/officeDocument/2006/relationships/control" Target="../activeX/activeX8.xml"/><Relationship Id="rId7" Type="http://schemas.openxmlformats.org/officeDocument/2006/relationships/image" Target="../media/image22.wmf"/><Relationship Id="rId2" Type="http://schemas.openxmlformats.org/officeDocument/2006/relationships/control" Target="../activeX/activeX7.xml"/><Relationship Id="rId1" Type="http://schemas.openxmlformats.org/officeDocument/2006/relationships/vmlDrawing" Target="../drawings/vmlDrawing3.vml"/><Relationship Id="rId6" Type="http://schemas.openxmlformats.org/officeDocument/2006/relationships/slideLayout" Target="../slideLayouts/slideLayout7.xml"/><Relationship Id="rId5" Type="http://schemas.openxmlformats.org/officeDocument/2006/relationships/control" Target="../activeX/activeX10.xml"/><Relationship Id="rId4" Type="http://schemas.openxmlformats.org/officeDocument/2006/relationships/control" Target="../activeX/activeX9.xml"/></Relationships>
</file>

<file path=ppt/slides/_rels/slide57.xml.rels><?xml version="1.0" encoding="UTF-8" standalone="yes"?>
<Relationships xmlns="http://schemas.openxmlformats.org/package/2006/relationships"><Relationship Id="rId3" Type="http://schemas.openxmlformats.org/officeDocument/2006/relationships/control" Target="../activeX/activeX12.xml"/><Relationship Id="rId7" Type="http://schemas.openxmlformats.org/officeDocument/2006/relationships/image" Target="../media/image22.wmf"/><Relationship Id="rId2" Type="http://schemas.openxmlformats.org/officeDocument/2006/relationships/control" Target="../activeX/activeX11.xml"/><Relationship Id="rId1" Type="http://schemas.openxmlformats.org/officeDocument/2006/relationships/vmlDrawing" Target="../drawings/vmlDrawing4.vml"/><Relationship Id="rId6" Type="http://schemas.openxmlformats.org/officeDocument/2006/relationships/slideLayout" Target="../slideLayouts/slideLayout7.xml"/><Relationship Id="rId5" Type="http://schemas.openxmlformats.org/officeDocument/2006/relationships/control" Target="../activeX/activeX14.xml"/><Relationship Id="rId4" Type="http://schemas.openxmlformats.org/officeDocument/2006/relationships/control" Target="../activeX/activeX13.xml"/></Relationships>
</file>

<file path=ppt/slides/_rels/slide58.xml.rels><?xml version="1.0" encoding="UTF-8" standalone="yes"?>
<Relationships xmlns="http://schemas.openxmlformats.org/package/2006/relationships"><Relationship Id="rId3" Type="http://schemas.openxmlformats.org/officeDocument/2006/relationships/control" Target="../activeX/activeX16.xml"/><Relationship Id="rId7" Type="http://schemas.openxmlformats.org/officeDocument/2006/relationships/image" Target="../media/image22.wmf"/><Relationship Id="rId2" Type="http://schemas.openxmlformats.org/officeDocument/2006/relationships/control" Target="../activeX/activeX15.xml"/><Relationship Id="rId1" Type="http://schemas.openxmlformats.org/officeDocument/2006/relationships/vmlDrawing" Target="../drawings/vmlDrawing5.vml"/><Relationship Id="rId6" Type="http://schemas.openxmlformats.org/officeDocument/2006/relationships/slideLayout" Target="../slideLayouts/slideLayout7.xml"/><Relationship Id="rId5" Type="http://schemas.openxmlformats.org/officeDocument/2006/relationships/control" Target="../activeX/activeX18.xml"/><Relationship Id="rId4" Type="http://schemas.openxmlformats.org/officeDocument/2006/relationships/control" Target="../activeX/activeX17.xml"/></Relationships>
</file>

<file path=ppt/slides/_rels/slide59.xml.rels><?xml version="1.0" encoding="UTF-8" standalone="yes"?>
<Relationships xmlns="http://schemas.openxmlformats.org/package/2006/relationships"><Relationship Id="rId3" Type="http://schemas.openxmlformats.org/officeDocument/2006/relationships/control" Target="../activeX/activeX20.xml"/><Relationship Id="rId7" Type="http://schemas.openxmlformats.org/officeDocument/2006/relationships/image" Target="../media/image22.wmf"/><Relationship Id="rId2" Type="http://schemas.openxmlformats.org/officeDocument/2006/relationships/control" Target="../activeX/activeX19.xml"/><Relationship Id="rId1" Type="http://schemas.openxmlformats.org/officeDocument/2006/relationships/vmlDrawing" Target="../drawings/vmlDrawing6.vml"/><Relationship Id="rId6" Type="http://schemas.openxmlformats.org/officeDocument/2006/relationships/slideLayout" Target="../slideLayouts/slideLayout7.xml"/><Relationship Id="rId5" Type="http://schemas.openxmlformats.org/officeDocument/2006/relationships/control" Target="../activeX/activeX22.xml"/><Relationship Id="rId4" Type="http://schemas.openxmlformats.org/officeDocument/2006/relationships/control" Target="../activeX/activeX2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ontrol" Target="../activeX/activeX24.xml"/><Relationship Id="rId7" Type="http://schemas.openxmlformats.org/officeDocument/2006/relationships/image" Target="../media/image22.wmf"/><Relationship Id="rId2" Type="http://schemas.openxmlformats.org/officeDocument/2006/relationships/control" Target="../activeX/activeX23.xml"/><Relationship Id="rId1" Type="http://schemas.openxmlformats.org/officeDocument/2006/relationships/vmlDrawing" Target="../drawings/vmlDrawing7.vml"/><Relationship Id="rId6" Type="http://schemas.openxmlformats.org/officeDocument/2006/relationships/slideLayout" Target="../slideLayouts/slideLayout7.xml"/><Relationship Id="rId5" Type="http://schemas.openxmlformats.org/officeDocument/2006/relationships/control" Target="../activeX/activeX26.xml"/><Relationship Id="rId4" Type="http://schemas.openxmlformats.org/officeDocument/2006/relationships/control" Target="../activeX/activeX25.xml"/></Relationships>
</file>

<file path=ppt/slides/_rels/slide61.xml.rels><?xml version="1.0" encoding="UTF-8" standalone="yes"?>
<Relationships xmlns="http://schemas.openxmlformats.org/package/2006/relationships"><Relationship Id="rId3" Type="http://schemas.openxmlformats.org/officeDocument/2006/relationships/control" Target="../activeX/activeX28.xml"/><Relationship Id="rId7" Type="http://schemas.openxmlformats.org/officeDocument/2006/relationships/image" Target="../media/image22.wmf"/><Relationship Id="rId2" Type="http://schemas.openxmlformats.org/officeDocument/2006/relationships/control" Target="../activeX/activeX27.xml"/><Relationship Id="rId1" Type="http://schemas.openxmlformats.org/officeDocument/2006/relationships/vmlDrawing" Target="../drawings/vmlDrawing8.vml"/><Relationship Id="rId6" Type="http://schemas.openxmlformats.org/officeDocument/2006/relationships/slideLayout" Target="../slideLayouts/slideLayout7.xml"/><Relationship Id="rId5" Type="http://schemas.openxmlformats.org/officeDocument/2006/relationships/control" Target="../activeX/activeX30.xml"/><Relationship Id="rId4" Type="http://schemas.openxmlformats.org/officeDocument/2006/relationships/control" Target="../activeX/activeX29.xml"/></Relationships>
</file>

<file path=ppt/slides/_rels/slide62.xml.rels><?xml version="1.0" encoding="UTF-8" standalone="yes"?>
<Relationships xmlns="http://schemas.openxmlformats.org/package/2006/relationships"><Relationship Id="rId3" Type="http://schemas.openxmlformats.org/officeDocument/2006/relationships/control" Target="../activeX/activeX32.xml"/><Relationship Id="rId7" Type="http://schemas.openxmlformats.org/officeDocument/2006/relationships/image" Target="../media/image22.wmf"/><Relationship Id="rId2" Type="http://schemas.openxmlformats.org/officeDocument/2006/relationships/control" Target="../activeX/activeX31.xml"/><Relationship Id="rId1" Type="http://schemas.openxmlformats.org/officeDocument/2006/relationships/vmlDrawing" Target="../drawings/vmlDrawing9.vml"/><Relationship Id="rId6" Type="http://schemas.openxmlformats.org/officeDocument/2006/relationships/slideLayout" Target="../slideLayouts/slideLayout7.xml"/><Relationship Id="rId5" Type="http://schemas.openxmlformats.org/officeDocument/2006/relationships/control" Target="../activeX/activeX34.xml"/><Relationship Id="rId4" Type="http://schemas.openxmlformats.org/officeDocument/2006/relationships/control" Target="../activeX/activeX33.xml"/></Relationships>
</file>

<file path=ppt/slides/_rels/slide63.xml.rels><?xml version="1.0" encoding="UTF-8" standalone="yes"?>
<Relationships xmlns="http://schemas.openxmlformats.org/package/2006/relationships"><Relationship Id="rId3" Type="http://schemas.openxmlformats.org/officeDocument/2006/relationships/control" Target="../activeX/activeX36.xml"/><Relationship Id="rId7" Type="http://schemas.openxmlformats.org/officeDocument/2006/relationships/image" Target="../media/image22.wmf"/><Relationship Id="rId2" Type="http://schemas.openxmlformats.org/officeDocument/2006/relationships/control" Target="../activeX/activeX35.xml"/><Relationship Id="rId1" Type="http://schemas.openxmlformats.org/officeDocument/2006/relationships/vmlDrawing" Target="../drawings/vmlDrawing10.vml"/><Relationship Id="rId6" Type="http://schemas.openxmlformats.org/officeDocument/2006/relationships/slideLayout" Target="../slideLayouts/slideLayout7.xml"/><Relationship Id="rId5" Type="http://schemas.openxmlformats.org/officeDocument/2006/relationships/control" Target="../activeX/activeX38.xml"/><Relationship Id="rId4" Type="http://schemas.openxmlformats.org/officeDocument/2006/relationships/control" Target="../activeX/activeX37.xml"/></Relationships>
</file>

<file path=ppt/slides/_rels/slide64.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control" Target="../activeX/activeX40.xml"/><Relationship Id="rId7" Type="http://schemas.openxmlformats.org/officeDocument/2006/relationships/image" Target="../media/image22.wmf"/><Relationship Id="rId2" Type="http://schemas.openxmlformats.org/officeDocument/2006/relationships/control" Target="../activeX/activeX39.xml"/><Relationship Id="rId1" Type="http://schemas.openxmlformats.org/officeDocument/2006/relationships/vmlDrawing" Target="../drawings/vmlDrawing11.vml"/><Relationship Id="rId6" Type="http://schemas.openxmlformats.org/officeDocument/2006/relationships/slideLayout" Target="../slideLayouts/slideLayout7.xml"/><Relationship Id="rId5" Type="http://schemas.openxmlformats.org/officeDocument/2006/relationships/control" Target="../activeX/activeX42.xml"/><Relationship Id="rId4" Type="http://schemas.openxmlformats.org/officeDocument/2006/relationships/control" Target="../activeX/activeX41.xml"/></Relationships>
</file>

<file path=ppt/slides/_rels/slide65.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control" Target="../activeX/activeX44.xml"/><Relationship Id="rId7" Type="http://schemas.openxmlformats.org/officeDocument/2006/relationships/image" Target="../media/image22.wmf"/><Relationship Id="rId2" Type="http://schemas.openxmlformats.org/officeDocument/2006/relationships/control" Target="../activeX/activeX43.xml"/><Relationship Id="rId1" Type="http://schemas.openxmlformats.org/officeDocument/2006/relationships/vmlDrawing" Target="../drawings/vmlDrawing12.vml"/><Relationship Id="rId6" Type="http://schemas.openxmlformats.org/officeDocument/2006/relationships/slideLayout" Target="../slideLayouts/slideLayout7.xml"/><Relationship Id="rId5" Type="http://schemas.openxmlformats.org/officeDocument/2006/relationships/control" Target="../activeX/activeX46.xml"/><Relationship Id="rId4" Type="http://schemas.openxmlformats.org/officeDocument/2006/relationships/control" Target="../activeX/activeX45.xml"/></Relationships>
</file>

<file path=ppt/slides/_rels/slide66.xml.rels><?xml version="1.0" encoding="UTF-8" standalone="yes"?>
<Relationships xmlns="http://schemas.openxmlformats.org/package/2006/relationships"><Relationship Id="rId3" Type="http://schemas.openxmlformats.org/officeDocument/2006/relationships/control" Target="../activeX/activeX48.xml"/><Relationship Id="rId7" Type="http://schemas.openxmlformats.org/officeDocument/2006/relationships/image" Target="../media/image22.wmf"/><Relationship Id="rId2" Type="http://schemas.openxmlformats.org/officeDocument/2006/relationships/control" Target="../activeX/activeX47.xml"/><Relationship Id="rId1" Type="http://schemas.openxmlformats.org/officeDocument/2006/relationships/vmlDrawing" Target="../drawings/vmlDrawing13.vml"/><Relationship Id="rId6" Type="http://schemas.openxmlformats.org/officeDocument/2006/relationships/slideLayout" Target="../slideLayouts/slideLayout7.xml"/><Relationship Id="rId5" Type="http://schemas.openxmlformats.org/officeDocument/2006/relationships/control" Target="../activeX/activeX50.xml"/><Relationship Id="rId4" Type="http://schemas.openxmlformats.org/officeDocument/2006/relationships/control" Target="../activeX/activeX49.xml"/></Relationships>
</file>

<file path=ppt/slides/_rels/slide67.xml.rels><?xml version="1.0" encoding="UTF-8" standalone="yes"?>
<Relationships xmlns="http://schemas.openxmlformats.org/package/2006/relationships"><Relationship Id="rId3" Type="http://schemas.openxmlformats.org/officeDocument/2006/relationships/control" Target="../activeX/activeX52.xml"/><Relationship Id="rId7" Type="http://schemas.openxmlformats.org/officeDocument/2006/relationships/image" Target="../media/image22.wmf"/><Relationship Id="rId2" Type="http://schemas.openxmlformats.org/officeDocument/2006/relationships/control" Target="../activeX/activeX51.xml"/><Relationship Id="rId1" Type="http://schemas.openxmlformats.org/officeDocument/2006/relationships/vmlDrawing" Target="../drawings/vmlDrawing14.vml"/><Relationship Id="rId6" Type="http://schemas.openxmlformats.org/officeDocument/2006/relationships/slideLayout" Target="../slideLayouts/slideLayout7.xml"/><Relationship Id="rId5" Type="http://schemas.openxmlformats.org/officeDocument/2006/relationships/control" Target="../activeX/activeX54.xml"/><Relationship Id="rId4" Type="http://schemas.openxmlformats.org/officeDocument/2006/relationships/control" Target="../activeX/activeX53.xml"/></Relationships>
</file>

<file path=ppt/slides/_rels/slide68.xml.rels><?xml version="1.0" encoding="UTF-8" standalone="yes"?>
<Relationships xmlns="http://schemas.openxmlformats.org/package/2006/relationships"><Relationship Id="rId3" Type="http://schemas.openxmlformats.org/officeDocument/2006/relationships/control" Target="../activeX/activeX56.xml"/><Relationship Id="rId7" Type="http://schemas.openxmlformats.org/officeDocument/2006/relationships/image" Target="../media/image22.wmf"/><Relationship Id="rId2" Type="http://schemas.openxmlformats.org/officeDocument/2006/relationships/control" Target="../activeX/activeX55.xml"/><Relationship Id="rId1" Type="http://schemas.openxmlformats.org/officeDocument/2006/relationships/vmlDrawing" Target="../drawings/vmlDrawing15.vml"/><Relationship Id="rId6" Type="http://schemas.openxmlformats.org/officeDocument/2006/relationships/slideLayout" Target="../slideLayouts/slideLayout7.xml"/><Relationship Id="rId5" Type="http://schemas.openxmlformats.org/officeDocument/2006/relationships/control" Target="../activeX/activeX58.xml"/><Relationship Id="rId4" Type="http://schemas.openxmlformats.org/officeDocument/2006/relationships/control" Target="../activeX/activeX57.xml"/></Relationships>
</file>

<file path=ppt/slides/_rels/slide69.xml.rels><?xml version="1.0" encoding="UTF-8" standalone="yes"?>
<Relationships xmlns="http://schemas.openxmlformats.org/package/2006/relationships"><Relationship Id="rId3" Type="http://schemas.openxmlformats.org/officeDocument/2006/relationships/control" Target="../activeX/activeX60.xml"/><Relationship Id="rId7" Type="http://schemas.openxmlformats.org/officeDocument/2006/relationships/image" Target="../media/image22.wmf"/><Relationship Id="rId2" Type="http://schemas.openxmlformats.org/officeDocument/2006/relationships/control" Target="../activeX/activeX59.xml"/><Relationship Id="rId1" Type="http://schemas.openxmlformats.org/officeDocument/2006/relationships/vmlDrawing" Target="../drawings/vmlDrawing16.vml"/><Relationship Id="rId6" Type="http://schemas.openxmlformats.org/officeDocument/2006/relationships/slideLayout" Target="../slideLayouts/slideLayout7.xml"/><Relationship Id="rId5" Type="http://schemas.openxmlformats.org/officeDocument/2006/relationships/control" Target="../activeX/activeX62.xml"/><Relationship Id="rId4" Type="http://schemas.openxmlformats.org/officeDocument/2006/relationships/control" Target="../activeX/activeX6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ontrol" Target="../activeX/activeX64.xml"/><Relationship Id="rId7" Type="http://schemas.openxmlformats.org/officeDocument/2006/relationships/image" Target="../media/image22.wmf"/><Relationship Id="rId2" Type="http://schemas.openxmlformats.org/officeDocument/2006/relationships/control" Target="../activeX/activeX63.xml"/><Relationship Id="rId1" Type="http://schemas.openxmlformats.org/officeDocument/2006/relationships/vmlDrawing" Target="../drawings/vmlDrawing17.vml"/><Relationship Id="rId6" Type="http://schemas.openxmlformats.org/officeDocument/2006/relationships/slideLayout" Target="../slideLayouts/slideLayout7.xml"/><Relationship Id="rId5" Type="http://schemas.openxmlformats.org/officeDocument/2006/relationships/control" Target="../activeX/activeX66.xml"/><Relationship Id="rId4" Type="http://schemas.openxmlformats.org/officeDocument/2006/relationships/control" Target="../activeX/activeX65.xml"/></Relationships>
</file>

<file path=ppt/slides/_rels/slide71.xml.rels><?xml version="1.0" encoding="UTF-8" standalone="yes"?>
<Relationships xmlns="http://schemas.openxmlformats.org/package/2006/relationships"><Relationship Id="rId3" Type="http://schemas.openxmlformats.org/officeDocument/2006/relationships/control" Target="../activeX/activeX68.xml"/><Relationship Id="rId7" Type="http://schemas.openxmlformats.org/officeDocument/2006/relationships/image" Target="../media/image22.wmf"/><Relationship Id="rId2" Type="http://schemas.openxmlformats.org/officeDocument/2006/relationships/control" Target="../activeX/activeX67.xml"/><Relationship Id="rId1" Type="http://schemas.openxmlformats.org/officeDocument/2006/relationships/vmlDrawing" Target="../drawings/vmlDrawing18.vml"/><Relationship Id="rId6" Type="http://schemas.openxmlformats.org/officeDocument/2006/relationships/slideLayout" Target="../slideLayouts/slideLayout7.xml"/><Relationship Id="rId5" Type="http://schemas.openxmlformats.org/officeDocument/2006/relationships/control" Target="../activeX/activeX70.xml"/><Relationship Id="rId4" Type="http://schemas.openxmlformats.org/officeDocument/2006/relationships/control" Target="../activeX/activeX69.xml"/></Relationships>
</file>

<file path=ppt/slides/_rels/slide72.xml.rels><?xml version="1.0" encoding="UTF-8" standalone="yes"?>
<Relationships xmlns="http://schemas.openxmlformats.org/package/2006/relationships"><Relationship Id="rId3" Type="http://schemas.openxmlformats.org/officeDocument/2006/relationships/control" Target="../activeX/activeX72.xml"/><Relationship Id="rId7" Type="http://schemas.openxmlformats.org/officeDocument/2006/relationships/image" Target="../media/image22.wmf"/><Relationship Id="rId2" Type="http://schemas.openxmlformats.org/officeDocument/2006/relationships/control" Target="../activeX/activeX71.xml"/><Relationship Id="rId1" Type="http://schemas.openxmlformats.org/officeDocument/2006/relationships/vmlDrawing" Target="../drawings/vmlDrawing19.vml"/><Relationship Id="rId6" Type="http://schemas.openxmlformats.org/officeDocument/2006/relationships/slideLayout" Target="../slideLayouts/slideLayout7.xml"/><Relationship Id="rId5" Type="http://schemas.openxmlformats.org/officeDocument/2006/relationships/control" Target="../activeX/activeX74.xml"/><Relationship Id="rId4" Type="http://schemas.openxmlformats.org/officeDocument/2006/relationships/control" Target="../activeX/activeX73.xml"/></Relationships>
</file>

<file path=ppt/slides/_rels/slide73.xml.rels><?xml version="1.0" encoding="UTF-8" standalone="yes"?>
<Relationships xmlns="http://schemas.openxmlformats.org/package/2006/relationships"><Relationship Id="rId3" Type="http://schemas.openxmlformats.org/officeDocument/2006/relationships/control" Target="../activeX/activeX76.xml"/><Relationship Id="rId7" Type="http://schemas.openxmlformats.org/officeDocument/2006/relationships/image" Target="../media/image22.wmf"/><Relationship Id="rId2" Type="http://schemas.openxmlformats.org/officeDocument/2006/relationships/control" Target="../activeX/activeX75.xml"/><Relationship Id="rId1" Type="http://schemas.openxmlformats.org/officeDocument/2006/relationships/vmlDrawing" Target="../drawings/vmlDrawing20.vml"/><Relationship Id="rId6" Type="http://schemas.openxmlformats.org/officeDocument/2006/relationships/slideLayout" Target="../slideLayouts/slideLayout7.xml"/><Relationship Id="rId5" Type="http://schemas.openxmlformats.org/officeDocument/2006/relationships/control" Target="../activeX/activeX78.xml"/><Relationship Id="rId4" Type="http://schemas.openxmlformats.org/officeDocument/2006/relationships/control" Target="../activeX/activeX7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886200"/>
            <a:ext cx="8305800" cy="1752600"/>
          </a:xfrm>
        </p:spPr>
        <p:txBody>
          <a:bodyPr/>
          <a:lstStyle/>
          <a:p>
            <a:r>
              <a:rPr lang="en-US" dirty="0" smtClean="0"/>
              <a:t>Christina A </a:t>
            </a:r>
            <a:r>
              <a:rPr lang="en-US" dirty="0" err="1" smtClean="0"/>
              <a:t>Nevel</a:t>
            </a:r>
            <a:r>
              <a:rPr lang="en-US" dirty="0" smtClean="0"/>
              <a:t>-McGarvey, PhD, MS, MT(ASCP)</a:t>
            </a:r>
            <a:endParaRPr lang="en-US" dirty="0"/>
          </a:p>
        </p:txBody>
      </p:sp>
      <p:sp>
        <p:nvSpPr>
          <p:cNvPr id="2" name="Title 1"/>
          <p:cNvSpPr>
            <a:spLocks noGrp="1"/>
          </p:cNvSpPr>
          <p:nvPr>
            <p:ph type="title"/>
          </p:nvPr>
        </p:nvSpPr>
        <p:spPr/>
        <p:txBody>
          <a:bodyPr/>
          <a:lstStyle/>
          <a:p>
            <a:r>
              <a:rPr lang="en-US" dirty="0" smtClean="0"/>
              <a:t>Immunology/Serology Seminar Week 3 </a:t>
            </a:r>
            <a:endParaRPr lang="en-US" dirty="0"/>
          </a:p>
        </p:txBody>
      </p:sp>
    </p:spTree>
    <p:extLst>
      <p:ext uri="{BB962C8B-B14F-4D97-AF65-F5344CB8AC3E}">
        <p14:creationId xmlns:p14="http://schemas.microsoft.com/office/powerpoint/2010/main" val="2610065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425" y="1666838"/>
            <a:ext cx="7680325" cy="431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647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425" y="1666838"/>
            <a:ext cx="7680325" cy="431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852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425" y="1666838"/>
            <a:ext cx="7680325" cy="431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998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425" y="1666838"/>
            <a:ext cx="7680325" cy="431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448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425" y="1666838"/>
            <a:ext cx="7680325" cy="431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855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p:txBody>
          <a:bodyPr/>
          <a:lstStyle/>
          <a:p>
            <a:r>
              <a:rPr lang="en-US" dirty="0" smtClean="0"/>
              <a:t>REVIEW</a:t>
            </a:r>
            <a:endParaRPr lang="en-US" dirty="0"/>
          </a:p>
        </p:txBody>
      </p:sp>
      <p:sp>
        <p:nvSpPr>
          <p:cNvPr id="4" name="Title 3"/>
          <p:cNvSpPr>
            <a:spLocks noGrp="1"/>
          </p:cNvSpPr>
          <p:nvPr>
            <p:ph type="title"/>
          </p:nvPr>
        </p:nvSpPr>
        <p:spPr/>
        <p:txBody>
          <a:bodyPr/>
          <a:lstStyle/>
          <a:p>
            <a:r>
              <a:rPr lang="en-US" dirty="0" smtClean="0"/>
              <a:t>Chapter 5 Vocabulary</a:t>
            </a:r>
            <a:endParaRPr lang="en-US" dirty="0"/>
          </a:p>
        </p:txBody>
      </p:sp>
    </p:spTree>
    <p:extLst>
      <p:ext uri="{BB962C8B-B14F-4D97-AF65-F5344CB8AC3E}">
        <p14:creationId xmlns:p14="http://schemas.microsoft.com/office/powerpoint/2010/main" val="1033442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p:txBody>
          <a:bodyPr/>
          <a:lstStyle/>
          <a:p>
            <a:r>
              <a:rPr lang="en-US" dirty="0" smtClean="0"/>
              <a:t>CHAPTER 5 REVIEW</a:t>
            </a:r>
            <a:endParaRPr lang="en-US" dirty="0"/>
          </a:p>
        </p:txBody>
      </p:sp>
      <p:sp>
        <p:nvSpPr>
          <p:cNvPr id="2" name="Title 1"/>
          <p:cNvSpPr>
            <a:spLocks noGrp="1"/>
          </p:cNvSpPr>
          <p:nvPr>
            <p:ph type="title"/>
          </p:nvPr>
        </p:nvSpPr>
        <p:spPr/>
        <p:txBody>
          <a:bodyPr/>
          <a:lstStyle/>
          <a:p>
            <a:r>
              <a:rPr lang="en-US" dirty="0" smtClean="0"/>
              <a:t>Soluble Mediators of the Immune system</a:t>
            </a:r>
            <a:endParaRPr lang="en-US" dirty="0"/>
          </a:p>
        </p:txBody>
      </p:sp>
    </p:spTree>
    <p:extLst>
      <p:ext uri="{BB962C8B-B14F-4D97-AF65-F5344CB8AC3E}">
        <p14:creationId xmlns:p14="http://schemas.microsoft.com/office/powerpoint/2010/main" val="882161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274638"/>
            <a:ext cx="8229600" cy="1143000"/>
          </a:xfrm>
        </p:spPr>
        <p:txBody>
          <a:bodyPr lIns="91440" tIns="45720" rIns="91440" bIns="45720"/>
          <a:lstStyle/>
          <a:p>
            <a:r>
              <a:rPr lang="en-US"/>
              <a:t>Complement System</a:t>
            </a:r>
          </a:p>
        </p:txBody>
      </p:sp>
      <p:sp>
        <p:nvSpPr>
          <p:cNvPr id="3075" name="Rectangle 3"/>
          <p:cNvSpPr>
            <a:spLocks noGrp="1" noChangeArrowheads="1"/>
          </p:cNvSpPr>
          <p:nvPr>
            <p:ph type="body" idx="4294967295"/>
          </p:nvPr>
        </p:nvSpPr>
        <p:spPr>
          <a:xfrm>
            <a:off x="0" y="1600200"/>
            <a:ext cx="8229600" cy="4525963"/>
          </a:xfrm>
        </p:spPr>
        <p:txBody>
          <a:bodyPr/>
          <a:lstStyle/>
          <a:p>
            <a:pPr>
              <a:spcBef>
                <a:spcPct val="0"/>
              </a:spcBef>
              <a:buFont typeface="Wingdings 2" pitchFamily="18" charset="2"/>
              <a:buNone/>
            </a:pPr>
            <a:r>
              <a:rPr lang="en-US"/>
              <a:t>Three main physiologic activities of the complement system:</a:t>
            </a:r>
          </a:p>
          <a:p>
            <a:pPr marL="800100" lvl="1" indent="-342900">
              <a:spcBef>
                <a:spcPct val="0"/>
              </a:spcBef>
              <a:buFontTx/>
              <a:buAutoNum type="arabicPeriod"/>
            </a:pPr>
            <a:r>
              <a:rPr lang="en-US"/>
              <a:t>Host defense against infection</a:t>
            </a:r>
          </a:p>
          <a:p>
            <a:pPr marL="800100" lvl="1" indent="-342900">
              <a:spcBef>
                <a:spcPct val="0"/>
              </a:spcBef>
              <a:buFontTx/>
              <a:buAutoNum type="arabicPeriod"/>
            </a:pPr>
            <a:r>
              <a:rPr lang="en-US"/>
              <a:t>Interface between innate and adaptive immunity</a:t>
            </a:r>
          </a:p>
          <a:p>
            <a:pPr marL="800100" lvl="1" indent="-342900">
              <a:spcBef>
                <a:spcPct val="0"/>
              </a:spcBef>
              <a:buFontTx/>
              <a:buAutoNum type="arabicPeriod"/>
            </a:pPr>
            <a:r>
              <a:rPr lang="en-US"/>
              <a:t>Disposal of waste</a:t>
            </a:r>
          </a:p>
        </p:txBody>
      </p:sp>
    </p:spTree>
    <p:extLst>
      <p:ext uri="{BB962C8B-B14F-4D97-AF65-F5344CB8AC3E}">
        <p14:creationId xmlns:p14="http://schemas.microsoft.com/office/powerpoint/2010/main" val="4038996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274638"/>
            <a:ext cx="8229600" cy="1143000"/>
          </a:xfrm>
        </p:spPr>
        <p:txBody>
          <a:bodyPr lIns="91440" tIns="45720" rIns="91440" bIns="45720"/>
          <a:lstStyle/>
          <a:p>
            <a:r>
              <a:rPr lang="en-US"/>
              <a:t>The Complement System</a:t>
            </a:r>
          </a:p>
        </p:txBody>
      </p:sp>
      <p:sp>
        <p:nvSpPr>
          <p:cNvPr id="4099" name="Rectangle 3"/>
          <p:cNvSpPr>
            <a:spLocks noGrp="1" noChangeArrowheads="1"/>
          </p:cNvSpPr>
          <p:nvPr>
            <p:ph type="body" idx="4294967295"/>
          </p:nvPr>
        </p:nvSpPr>
        <p:spPr>
          <a:xfrm>
            <a:off x="0" y="1600200"/>
            <a:ext cx="8229600" cy="4525963"/>
          </a:xfrm>
        </p:spPr>
        <p:txBody>
          <a:bodyPr/>
          <a:lstStyle/>
          <a:p>
            <a:pPr>
              <a:spcBef>
                <a:spcPct val="0"/>
              </a:spcBef>
            </a:pPr>
            <a:r>
              <a:rPr lang="en-US"/>
              <a:t>Classic Pathway</a:t>
            </a:r>
          </a:p>
          <a:p>
            <a:pPr>
              <a:spcBef>
                <a:spcPct val="0"/>
              </a:spcBef>
            </a:pPr>
            <a:r>
              <a:rPr lang="en-US"/>
              <a:t>Alternate Pathway</a:t>
            </a:r>
          </a:p>
          <a:p>
            <a:pPr>
              <a:spcBef>
                <a:spcPct val="0"/>
              </a:spcBef>
            </a:pPr>
            <a:r>
              <a:rPr lang="en-US"/>
              <a:t>Mannose-Binding Lectin Pathway</a:t>
            </a:r>
          </a:p>
        </p:txBody>
      </p:sp>
    </p:spTree>
    <p:extLst>
      <p:ext uri="{BB962C8B-B14F-4D97-AF65-F5344CB8AC3E}">
        <p14:creationId xmlns:p14="http://schemas.microsoft.com/office/powerpoint/2010/main" val="1311719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274638"/>
            <a:ext cx="8229600" cy="1143000"/>
          </a:xfrm>
        </p:spPr>
        <p:txBody>
          <a:bodyPr lIns="91440" tIns="45720" rIns="91440" bIns="45720">
            <a:normAutofit fontScale="90000"/>
          </a:bodyPr>
          <a:lstStyle/>
          <a:p>
            <a:r>
              <a:rPr lang="en-US" sz="3600"/>
              <a:t>Initiators of the Three Activation Pathways of Complement</a:t>
            </a:r>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63" y="1676400"/>
            <a:ext cx="7178675" cy="407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34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REVIEW</a:t>
            </a:r>
            <a:endParaRPr lang="en-US" dirty="0"/>
          </a:p>
        </p:txBody>
      </p:sp>
      <p:sp>
        <p:nvSpPr>
          <p:cNvPr id="3" name="Title 2"/>
          <p:cNvSpPr>
            <a:spLocks noGrp="1"/>
          </p:cNvSpPr>
          <p:nvPr>
            <p:ph type="title"/>
          </p:nvPr>
        </p:nvSpPr>
        <p:spPr/>
        <p:txBody>
          <a:bodyPr/>
          <a:lstStyle/>
          <a:p>
            <a:r>
              <a:rPr lang="en-US" u="sng" dirty="0" smtClean="0"/>
              <a:t>YOUR</a:t>
            </a:r>
            <a:r>
              <a:rPr lang="en-US" dirty="0" smtClean="0"/>
              <a:t> Week </a:t>
            </a:r>
            <a:r>
              <a:rPr lang="en-US" dirty="0"/>
              <a:t>1</a:t>
            </a:r>
            <a:r>
              <a:rPr lang="en-US" dirty="0" smtClean="0"/>
              <a:t> Quiz</a:t>
            </a:r>
            <a:endParaRPr lang="en-US" dirty="0"/>
          </a:p>
        </p:txBody>
      </p:sp>
    </p:spTree>
    <p:extLst>
      <p:ext uri="{BB962C8B-B14F-4D97-AF65-F5344CB8AC3E}">
        <p14:creationId xmlns:p14="http://schemas.microsoft.com/office/powerpoint/2010/main" val="1148878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274638"/>
            <a:ext cx="8229600" cy="1143000"/>
          </a:xfrm>
        </p:spPr>
        <p:txBody>
          <a:bodyPr lIns="91440" tIns="45720" rIns="91440" bIns="45720"/>
          <a:lstStyle/>
          <a:p>
            <a:r>
              <a:rPr lang="en-US"/>
              <a:t>The Complement System</a:t>
            </a:r>
          </a:p>
        </p:txBody>
      </p:sp>
      <p:sp>
        <p:nvSpPr>
          <p:cNvPr id="6147" name="Rectangle 3"/>
          <p:cNvSpPr>
            <a:spLocks noGrp="1" noChangeArrowheads="1"/>
          </p:cNvSpPr>
          <p:nvPr>
            <p:ph type="body" idx="4294967295"/>
          </p:nvPr>
        </p:nvSpPr>
        <p:spPr>
          <a:xfrm>
            <a:off x="0" y="1600200"/>
            <a:ext cx="8229600" cy="4525963"/>
          </a:xfrm>
        </p:spPr>
        <p:txBody>
          <a:bodyPr/>
          <a:lstStyle/>
          <a:p>
            <a:pPr>
              <a:spcBef>
                <a:spcPct val="0"/>
              </a:spcBef>
              <a:buFont typeface="Wingdings 2" pitchFamily="18" charset="2"/>
              <a:buNone/>
            </a:pPr>
            <a:r>
              <a:rPr lang="en-US"/>
              <a:t>Activation of Complement</a:t>
            </a:r>
          </a:p>
          <a:p>
            <a:pPr>
              <a:spcBef>
                <a:spcPct val="0"/>
              </a:spcBef>
            </a:pPr>
            <a:r>
              <a:rPr lang="en-US" sz="2400"/>
              <a:t>Normally, complement components are present in the circulation in an inactive form.</a:t>
            </a:r>
          </a:p>
        </p:txBody>
      </p:sp>
    </p:spTree>
    <p:extLst>
      <p:ext uri="{BB962C8B-B14F-4D97-AF65-F5344CB8AC3E}">
        <p14:creationId xmlns:p14="http://schemas.microsoft.com/office/powerpoint/2010/main" val="3833019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274638"/>
            <a:ext cx="8229600" cy="1143000"/>
          </a:xfrm>
        </p:spPr>
        <p:txBody>
          <a:bodyPr lIns="91440" tIns="45720" rIns="91440" bIns="45720">
            <a:normAutofit fontScale="90000"/>
          </a:bodyPr>
          <a:lstStyle/>
          <a:p>
            <a:r>
              <a:rPr lang="en-US" sz="3600"/>
              <a:t>Three Activation Pathways of Complement</a:t>
            </a:r>
          </a:p>
        </p:txBody>
      </p:sp>
      <p:sp>
        <p:nvSpPr>
          <p:cNvPr id="7171" name="Rectangle 3"/>
          <p:cNvSpPr>
            <a:spLocks noGrp="1" noChangeArrowheads="1"/>
          </p:cNvSpPr>
          <p:nvPr>
            <p:ph type="body" idx="4294967295"/>
          </p:nvPr>
        </p:nvSpPr>
        <p:spPr>
          <a:xfrm>
            <a:off x="0" y="5791200"/>
            <a:ext cx="3048000" cy="609600"/>
          </a:xfrm>
        </p:spPr>
        <p:txBody>
          <a:bodyPr/>
          <a:lstStyle/>
          <a:p>
            <a:pPr marL="0" indent="0">
              <a:spcBef>
                <a:spcPct val="0"/>
              </a:spcBef>
              <a:buFont typeface="Wingdings 2" pitchFamily="18" charset="2"/>
              <a:buNone/>
            </a:pPr>
            <a:r>
              <a:rPr lang="en-US" sz="1200"/>
              <a:t>(Redrawn from Walport MJ: Complement, </a:t>
            </a:r>
            <a:r>
              <a:rPr lang="en-US" sz="1200" i="1"/>
              <a:t>N Engl J Med</a:t>
            </a:r>
            <a:r>
              <a:rPr lang="en-US" sz="1200"/>
              <a:t> 344[14]:1058, 2001.)</a:t>
            </a:r>
          </a:p>
        </p:txBody>
      </p:sp>
      <p:pic>
        <p:nvPicPr>
          <p:cNvPr id="7173" name="Picture 5" descr="005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650" y="1676399"/>
            <a:ext cx="3740150" cy="499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71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0" y="1600200"/>
            <a:ext cx="8229600" cy="4525963"/>
          </a:xfrm>
        </p:spPr>
        <p:txBody>
          <a:bodyPr/>
          <a:lstStyle/>
          <a:p>
            <a:pPr>
              <a:spcBef>
                <a:spcPct val="0"/>
              </a:spcBef>
            </a:pPr>
            <a:r>
              <a:rPr lang="en-US" dirty="0"/>
              <a:t>Enzyme activation occurs after complement is initially activated; </a:t>
            </a:r>
            <a:endParaRPr lang="en-US" dirty="0" smtClean="0"/>
          </a:p>
          <a:p>
            <a:pPr>
              <a:spcBef>
                <a:spcPct val="0"/>
              </a:spcBef>
            </a:pPr>
            <a:endParaRPr lang="en-US" dirty="0"/>
          </a:p>
          <a:p>
            <a:pPr>
              <a:spcBef>
                <a:spcPct val="0"/>
              </a:spcBef>
            </a:pPr>
            <a:r>
              <a:rPr lang="en-US" dirty="0"/>
              <a:t>E</a:t>
            </a:r>
            <a:r>
              <a:rPr lang="en-US" dirty="0" smtClean="0"/>
              <a:t>ach </a:t>
            </a:r>
            <a:r>
              <a:rPr lang="en-US" dirty="0"/>
              <a:t>enzyme precursor is activated by the previous complement component or complex.</a:t>
            </a:r>
          </a:p>
          <a:p>
            <a:pPr>
              <a:spcBef>
                <a:spcPct val="0"/>
              </a:spcBef>
            </a:pPr>
            <a:endParaRPr lang="en-US" dirty="0" smtClean="0"/>
          </a:p>
          <a:p>
            <a:pPr>
              <a:spcBef>
                <a:spcPct val="0"/>
              </a:spcBef>
            </a:pPr>
            <a:r>
              <a:rPr lang="en-US" dirty="0" smtClean="0"/>
              <a:t>The </a:t>
            </a:r>
            <a:r>
              <a:rPr lang="en-US" dirty="0"/>
              <a:t>pathways leading to the cleavage of C3 are triggered enzyme cascades.</a:t>
            </a:r>
          </a:p>
        </p:txBody>
      </p:sp>
    </p:spTree>
    <p:extLst>
      <p:ext uri="{BB962C8B-B14F-4D97-AF65-F5344CB8AC3E}">
        <p14:creationId xmlns:p14="http://schemas.microsoft.com/office/powerpoint/2010/main" val="2207872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8" name="Picture 8" descr="figure_16_09_labeled"/>
          <p:cNvPicPr>
            <a:picLocks noChangeAspect="1" noChangeArrowheads="1"/>
          </p:cNvPicPr>
          <p:nvPr/>
        </p:nvPicPr>
        <p:blipFill>
          <a:blip r:embed="rId3">
            <a:extLst>
              <a:ext uri="{28A0092B-C50C-407E-A947-70E740481C1C}">
                <a14:useLocalDpi xmlns:a14="http://schemas.microsoft.com/office/drawing/2010/main" val="0"/>
              </a:ext>
            </a:extLst>
          </a:blip>
          <a:srcRect b="2724"/>
          <a:stretch>
            <a:fillRect/>
          </a:stretch>
        </p:blipFill>
        <p:spPr bwMode="auto">
          <a:xfrm>
            <a:off x="914400" y="850747"/>
            <a:ext cx="7215188" cy="5814649"/>
          </a:xfrm>
          <a:prstGeom prst="rect">
            <a:avLst/>
          </a:prstGeom>
          <a:noFill/>
          <a:extLst>
            <a:ext uri="{909E8E84-426E-40DD-AFC4-6F175D3DCCD1}">
              <a14:hiddenFill xmlns:a14="http://schemas.microsoft.com/office/drawing/2010/main">
                <a:solidFill>
                  <a:srgbClr val="FFFFFF"/>
                </a:solidFill>
              </a14:hiddenFill>
            </a:ext>
          </a:extLst>
        </p:spPr>
      </p:pic>
      <p:sp>
        <p:nvSpPr>
          <p:cNvPr id="209922" name="Rectangle 6"/>
          <p:cNvSpPr>
            <a:spLocks noGrp="1" noChangeArrowheads="1"/>
          </p:cNvSpPr>
          <p:nvPr>
            <p:ph type="title"/>
          </p:nvPr>
        </p:nvSpPr>
        <p:spPr>
          <a:xfrm>
            <a:off x="153988" y="57150"/>
            <a:ext cx="8683625" cy="836613"/>
          </a:xfrm>
        </p:spPr>
        <p:txBody>
          <a:bodyPr lIns="91440" tIns="45720" rIns="91440" bIns="45720" anchor="ctr"/>
          <a:lstStyle/>
          <a:p>
            <a:r>
              <a:rPr lang="en-US"/>
              <a:t>The Complement System</a:t>
            </a:r>
          </a:p>
        </p:txBody>
      </p:sp>
      <p:sp>
        <p:nvSpPr>
          <p:cNvPr id="209924" name="Text Box 8"/>
          <p:cNvSpPr txBox="1">
            <a:spLocks noChangeArrowheads="1"/>
          </p:cNvSpPr>
          <p:nvPr/>
        </p:nvSpPr>
        <p:spPr bwMode="auto">
          <a:xfrm>
            <a:off x="7543800" y="644525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r>
              <a:rPr lang="en-US" sz="1200"/>
              <a:t>Figure 16.9</a:t>
            </a:r>
          </a:p>
        </p:txBody>
      </p:sp>
    </p:spTree>
    <p:extLst>
      <p:ext uri="{BB962C8B-B14F-4D97-AF65-F5344CB8AC3E}">
        <p14:creationId xmlns:p14="http://schemas.microsoft.com/office/powerpoint/2010/main" val="3213766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a:xfrm>
            <a:off x="0" y="1600200"/>
            <a:ext cx="8229600" cy="4525963"/>
          </a:xfrm>
        </p:spPr>
        <p:txBody>
          <a:bodyPr/>
          <a:lstStyle/>
          <a:p>
            <a:pPr>
              <a:spcBef>
                <a:spcPct val="0"/>
              </a:spcBef>
            </a:pPr>
            <a:r>
              <a:rPr lang="en-US" dirty="0"/>
              <a:t>Complement receptors: various cell types express surface membrane glycoproteins that react with one or more of the fragments of C3 produced during complement activation and degradation</a:t>
            </a:r>
            <a:r>
              <a:rPr lang="en-US" dirty="0" smtClean="0"/>
              <a:t>.</a:t>
            </a:r>
          </a:p>
          <a:p>
            <a:pPr>
              <a:spcBef>
                <a:spcPct val="0"/>
              </a:spcBef>
            </a:pPr>
            <a:endParaRPr lang="en-US" dirty="0"/>
          </a:p>
          <a:p>
            <a:pPr>
              <a:spcBef>
                <a:spcPct val="0"/>
              </a:spcBef>
            </a:pPr>
            <a:r>
              <a:rPr lang="en-US" dirty="0"/>
              <a:t>Effects of Complement Activation:</a:t>
            </a:r>
          </a:p>
          <a:p>
            <a:pPr lvl="1">
              <a:spcBef>
                <a:spcPct val="0"/>
              </a:spcBef>
            </a:pPr>
            <a:r>
              <a:rPr lang="en-US" dirty="0"/>
              <a:t>Production of inflammatory mediators</a:t>
            </a:r>
          </a:p>
          <a:p>
            <a:pPr lvl="1">
              <a:spcBef>
                <a:spcPct val="0"/>
              </a:spcBef>
            </a:pPr>
            <a:r>
              <a:rPr lang="en-US" dirty="0"/>
              <a:t>Cell membrane </a:t>
            </a:r>
            <a:r>
              <a:rPr lang="en-US" dirty="0" err="1"/>
              <a:t>lysis</a:t>
            </a:r>
            <a:r>
              <a:rPr lang="en-US" dirty="0"/>
              <a:t> of antibody-coated </a:t>
            </a:r>
            <a:r>
              <a:rPr lang="en-US" dirty="0" smtClean="0"/>
              <a:t>targets</a:t>
            </a:r>
          </a:p>
          <a:p>
            <a:pPr lvl="1">
              <a:spcBef>
                <a:spcPct val="0"/>
              </a:spcBef>
            </a:pPr>
            <a:r>
              <a:rPr lang="en-US" dirty="0" err="1" smtClean="0"/>
              <a:t>Opsonization</a:t>
            </a:r>
            <a:endParaRPr lang="en-US" dirty="0"/>
          </a:p>
        </p:txBody>
      </p:sp>
    </p:spTree>
    <p:extLst>
      <p:ext uri="{BB962C8B-B14F-4D97-AF65-F5344CB8AC3E}">
        <p14:creationId xmlns:p14="http://schemas.microsoft.com/office/powerpoint/2010/main" val="119272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274638"/>
            <a:ext cx="8229600" cy="1143000"/>
          </a:xfrm>
        </p:spPr>
        <p:txBody>
          <a:bodyPr lIns="91440" tIns="45720" rIns="91440" bIns="45720"/>
          <a:lstStyle/>
          <a:p>
            <a:r>
              <a:rPr lang="en-US"/>
              <a:t>Classic Pathway</a:t>
            </a:r>
          </a:p>
        </p:txBody>
      </p:sp>
      <p:sp>
        <p:nvSpPr>
          <p:cNvPr id="10243" name="Rectangle 3"/>
          <p:cNvSpPr>
            <a:spLocks noGrp="1" noChangeArrowheads="1"/>
          </p:cNvSpPr>
          <p:nvPr>
            <p:ph type="body" idx="4294967295"/>
          </p:nvPr>
        </p:nvSpPr>
        <p:spPr>
          <a:xfrm>
            <a:off x="0" y="1600200"/>
            <a:ext cx="8229600" cy="4525963"/>
          </a:xfrm>
        </p:spPr>
        <p:txBody>
          <a:bodyPr/>
          <a:lstStyle/>
          <a:p>
            <a:pPr>
              <a:spcBef>
                <a:spcPct val="0"/>
              </a:spcBef>
            </a:pPr>
            <a:r>
              <a:rPr lang="en-US"/>
              <a:t>Recognition</a:t>
            </a:r>
          </a:p>
          <a:p>
            <a:pPr>
              <a:spcBef>
                <a:spcPct val="0"/>
              </a:spcBef>
            </a:pPr>
            <a:r>
              <a:rPr lang="en-US"/>
              <a:t>Amplification of Proteolytic Complement Cascade</a:t>
            </a:r>
          </a:p>
          <a:p>
            <a:pPr>
              <a:spcBef>
                <a:spcPct val="0"/>
              </a:spcBef>
            </a:pPr>
            <a:r>
              <a:rPr lang="en-US"/>
              <a:t>Membrane Attack Complex</a:t>
            </a:r>
          </a:p>
        </p:txBody>
      </p:sp>
    </p:spTree>
    <p:extLst>
      <p:ext uri="{BB962C8B-B14F-4D97-AF65-F5344CB8AC3E}">
        <p14:creationId xmlns:p14="http://schemas.microsoft.com/office/powerpoint/2010/main" val="1845706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274638"/>
            <a:ext cx="8229600" cy="1143000"/>
          </a:xfrm>
        </p:spPr>
        <p:txBody>
          <a:bodyPr lIns="91440" tIns="45720" rIns="91440" bIns="45720"/>
          <a:lstStyle/>
          <a:p>
            <a:r>
              <a:rPr lang="en-US"/>
              <a:t>Alternate Pathway</a:t>
            </a:r>
          </a:p>
        </p:txBody>
      </p:sp>
    </p:spTree>
    <p:extLst>
      <p:ext uri="{BB962C8B-B14F-4D97-AF65-F5344CB8AC3E}">
        <p14:creationId xmlns:p14="http://schemas.microsoft.com/office/powerpoint/2010/main" val="2964903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274638"/>
            <a:ext cx="8229600" cy="1143000"/>
          </a:xfrm>
        </p:spPr>
        <p:txBody>
          <a:bodyPr lIns="91440" tIns="45720" rIns="91440" bIns="45720"/>
          <a:lstStyle/>
          <a:p>
            <a:r>
              <a:rPr lang="en-US" sz="3600"/>
              <a:t>Mannose-Binding Lectin Pathway</a:t>
            </a:r>
          </a:p>
        </p:txBody>
      </p:sp>
    </p:spTree>
    <p:extLst>
      <p:ext uri="{BB962C8B-B14F-4D97-AF65-F5344CB8AC3E}">
        <p14:creationId xmlns:p14="http://schemas.microsoft.com/office/powerpoint/2010/main" val="670343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274638"/>
            <a:ext cx="8229600" cy="1143000"/>
          </a:xfrm>
        </p:spPr>
        <p:txBody>
          <a:bodyPr lIns="91440" tIns="45720" rIns="91440" bIns="45720">
            <a:normAutofit fontScale="90000"/>
          </a:bodyPr>
          <a:lstStyle/>
          <a:p>
            <a:r>
              <a:rPr lang="en-US" sz="3600"/>
              <a:t>Biologic Functions of Complement Proteins</a:t>
            </a:r>
          </a:p>
        </p:txBody>
      </p:sp>
      <p:sp>
        <p:nvSpPr>
          <p:cNvPr id="13315" name="Rectangle 3"/>
          <p:cNvSpPr>
            <a:spLocks noGrp="1" noChangeArrowheads="1"/>
          </p:cNvSpPr>
          <p:nvPr>
            <p:ph type="body" idx="4294967295"/>
          </p:nvPr>
        </p:nvSpPr>
        <p:spPr>
          <a:xfrm>
            <a:off x="0" y="1600200"/>
            <a:ext cx="8229600" cy="4525963"/>
          </a:xfrm>
        </p:spPr>
        <p:txBody>
          <a:bodyPr/>
          <a:lstStyle/>
          <a:p>
            <a:pPr>
              <a:buFont typeface="Wingdings 2" pitchFamily="18" charset="2"/>
              <a:buNone/>
            </a:pPr>
            <a:r>
              <a:rPr lang="en-US"/>
              <a:t>Two categories:</a:t>
            </a:r>
          </a:p>
          <a:p>
            <a:pPr>
              <a:spcBef>
                <a:spcPct val="0"/>
              </a:spcBef>
              <a:buFont typeface="Wingdings 2" pitchFamily="18" charset="2"/>
              <a:buAutoNum type="arabicPeriod"/>
            </a:pPr>
            <a:r>
              <a:rPr lang="en-US" sz="2400"/>
              <a:t>Cell lysis by the membrane attack complex (MAC)</a:t>
            </a:r>
          </a:p>
          <a:p>
            <a:pPr>
              <a:spcBef>
                <a:spcPct val="0"/>
              </a:spcBef>
              <a:buFont typeface="Wingdings 2" pitchFamily="18" charset="2"/>
              <a:buAutoNum type="arabicPeriod"/>
            </a:pPr>
            <a:r>
              <a:rPr lang="en-US" sz="2400"/>
              <a:t>Biologic effects of proteolytic fragments of complement</a:t>
            </a:r>
          </a:p>
          <a:p>
            <a:pPr>
              <a:spcBef>
                <a:spcPct val="0"/>
              </a:spcBef>
              <a:buFont typeface="Wingdings 2" pitchFamily="18" charset="2"/>
              <a:buAutoNum type="arabicPeriod"/>
            </a:pPr>
            <a:endParaRPr lang="en-US" sz="2400"/>
          </a:p>
        </p:txBody>
      </p:sp>
    </p:spTree>
    <p:extLst>
      <p:ext uri="{BB962C8B-B14F-4D97-AF65-F5344CB8AC3E}">
        <p14:creationId xmlns:p14="http://schemas.microsoft.com/office/powerpoint/2010/main" val="3009787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275" y="1682750"/>
            <a:ext cx="6775450" cy="38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58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425" y="1666838"/>
            <a:ext cx="7680325" cy="431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495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304800"/>
            <a:ext cx="7315200" cy="1066800"/>
          </a:xfrm>
        </p:spPr>
        <p:txBody>
          <a:bodyPr lIns="91440" tIns="45720" rIns="91440" bIns="45720">
            <a:normAutofit fontScale="90000"/>
          </a:bodyPr>
          <a:lstStyle/>
          <a:p>
            <a:r>
              <a:rPr lang="en-US" sz="2400"/>
              <a:t/>
            </a:r>
            <a:br>
              <a:rPr lang="en-US" sz="2400"/>
            </a:br>
            <a:r>
              <a:rPr lang="en-US" sz="2400"/>
              <a:t/>
            </a:r>
            <a:br>
              <a:rPr lang="en-US" sz="2400"/>
            </a:br>
            <a:r>
              <a:rPr lang="en-US" sz="2400"/>
              <a:t/>
            </a:r>
            <a:br>
              <a:rPr lang="en-US" sz="2400"/>
            </a:br>
            <a:r>
              <a:rPr lang="en-US" sz="3600"/>
              <a:t>Alterations in Complement Proteins</a:t>
            </a:r>
            <a:br>
              <a:rPr lang="en-US" sz="3600"/>
            </a:br>
            <a:r>
              <a:rPr lang="en-US" sz="2400"/>
              <a:t/>
            </a:r>
            <a:br>
              <a:rPr lang="en-US" sz="2400"/>
            </a:br>
            <a:endParaRPr lang="en-US" sz="2400"/>
          </a:p>
        </p:txBody>
      </p:sp>
      <p:sp>
        <p:nvSpPr>
          <p:cNvPr id="15363" name="Rectangle 3"/>
          <p:cNvSpPr>
            <a:spLocks noGrp="1" noChangeArrowheads="1"/>
          </p:cNvSpPr>
          <p:nvPr>
            <p:ph type="body" idx="4294967295"/>
          </p:nvPr>
        </p:nvSpPr>
        <p:spPr>
          <a:xfrm>
            <a:off x="0" y="1600200"/>
            <a:ext cx="8229600" cy="4525963"/>
          </a:xfrm>
        </p:spPr>
        <p:txBody>
          <a:bodyPr/>
          <a:lstStyle/>
          <a:p>
            <a:pPr>
              <a:spcBef>
                <a:spcPct val="0"/>
              </a:spcBef>
            </a:pPr>
            <a:r>
              <a:rPr lang="en-US"/>
              <a:t>Elevated Complement Levels</a:t>
            </a:r>
          </a:p>
          <a:p>
            <a:pPr lvl="1">
              <a:spcBef>
                <a:spcPct val="0"/>
              </a:spcBef>
            </a:pPr>
            <a:r>
              <a:rPr lang="en-US"/>
              <a:t>Increased in many inflammatory conditions.  Limited clinical significance because separate complement components are acute-phase proteins.</a:t>
            </a:r>
          </a:p>
          <a:p>
            <a:pPr>
              <a:spcBef>
                <a:spcPct val="0"/>
              </a:spcBef>
            </a:pPr>
            <a:r>
              <a:rPr lang="en-US"/>
              <a:t>Decreased Complement Levels</a:t>
            </a:r>
          </a:p>
          <a:p>
            <a:pPr lvl="1">
              <a:spcBef>
                <a:spcPct val="0"/>
              </a:spcBef>
            </a:pPr>
            <a:r>
              <a:rPr lang="en-US"/>
              <a:t>Decreased because of excessive activation, currently being consumed, or a single complement component is absent because of a genetic defect.</a:t>
            </a:r>
          </a:p>
        </p:txBody>
      </p:sp>
    </p:spTree>
    <p:extLst>
      <p:ext uri="{BB962C8B-B14F-4D97-AF65-F5344CB8AC3E}">
        <p14:creationId xmlns:p14="http://schemas.microsoft.com/office/powerpoint/2010/main" val="939111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0" y="1676400"/>
            <a:ext cx="7315200" cy="4343400"/>
          </a:xfrm>
        </p:spPr>
        <p:txBody>
          <a:bodyPr/>
          <a:lstStyle/>
          <a:p>
            <a:pPr>
              <a:spcBef>
                <a:spcPct val="0"/>
              </a:spcBef>
              <a:buFont typeface="Wingdings 2" pitchFamily="18" charset="2"/>
              <a:buNone/>
            </a:pPr>
            <a:r>
              <a:rPr lang="en-US"/>
              <a:t>Three types of complement deficiency can cause increased susceptibility to pyogenic infections:</a:t>
            </a:r>
          </a:p>
          <a:p>
            <a:pPr>
              <a:spcBef>
                <a:spcPct val="0"/>
              </a:spcBef>
              <a:buFontTx/>
              <a:buAutoNum type="arabicPeriod"/>
            </a:pPr>
            <a:r>
              <a:rPr lang="en-US" sz="2400"/>
              <a:t>Deficiency of opsonic activities of complement.</a:t>
            </a:r>
          </a:p>
          <a:p>
            <a:pPr>
              <a:spcBef>
                <a:spcPct val="0"/>
              </a:spcBef>
              <a:buFontTx/>
              <a:buAutoNum type="arabicPeriod"/>
            </a:pPr>
            <a:r>
              <a:rPr lang="en-US" sz="2400"/>
              <a:t>Any deficiency that compromises the lytic activity of complement.</a:t>
            </a:r>
          </a:p>
          <a:p>
            <a:pPr>
              <a:spcBef>
                <a:spcPct val="0"/>
              </a:spcBef>
              <a:buFontTx/>
              <a:buAutoNum type="arabicPeriod"/>
            </a:pPr>
            <a:r>
              <a:rPr lang="en-US" sz="2400"/>
              <a:t>Deficient function of mannose-binding lectin pathway.</a:t>
            </a:r>
          </a:p>
        </p:txBody>
      </p:sp>
    </p:spTree>
    <p:extLst>
      <p:ext uri="{BB962C8B-B14F-4D97-AF65-F5344CB8AC3E}">
        <p14:creationId xmlns:p14="http://schemas.microsoft.com/office/powerpoint/2010/main" val="3219035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274638"/>
            <a:ext cx="8229600" cy="1143000"/>
          </a:xfrm>
        </p:spPr>
        <p:txBody>
          <a:bodyPr lIns="91440" tIns="45720" rIns="91440" bIns="45720"/>
          <a:lstStyle/>
          <a:p>
            <a:r>
              <a:rPr lang="en-US"/>
              <a:t>Diagnostic Evaluation</a:t>
            </a:r>
          </a:p>
        </p:txBody>
      </p:sp>
      <p:sp>
        <p:nvSpPr>
          <p:cNvPr id="17411" name="Rectangle 3"/>
          <p:cNvSpPr>
            <a:spLocks noGrp="1" noChangeArrowheads="1"/>
          </p:cNvSpPr>
          <p:nvPr>
            <p:ph type="body" idx="4294967295"/>
          </p:nvPr>
        </p:nvSpPr>
        <p:spPr>
          <a:xfrm>
            <a:off x="0" y="1600200"/>
            <a:ext cx="8229600" cy="4525963"/>
          </a:xfrm>
        </p:spPr>
        <p:txBody>
          <a:bodyPr/>
          <a:lstStyle/>
          <a:p>
            <a:pPr>
              <a:spcBef>
                <a:spcPct val="0"/>
              </a:spcBef>
              <a:buFont typeface="Wingdings 2" pitchFamily="18" charset="2"/>
              <a:buNone/>
            </a:pPr>
            <a:r>
              <a:rPr lang="en-US"/>
              <a:t>Assessment of Complement</a:t>
            </a:r>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75" y="2917825"/>
            <a:ext cx="728345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037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274638"/>
            <a:ext cx="8229600" cy="1143000"/>
          </a:xfrm>
        </p:spPr>
        <p:txBody>
          <a:bodyPr lIns="91440" tIns="45720" rIns="91440" bIns="45720">
            <a:normAutofit fontScale="90000"/>
          </a:bodyPr>
          <a:lstStyle/>
          <a:p>
            <a:r>
              <a:rPr lang="en-US" sz="3600"/>
              <a:t>Other Soluble Mediators of Immune Response</a:t>
            </a:r>
          </a:p>
        </p:txBody>
      </p:sp>
      <p:sp>
        <p:nvSpPr>
          <p:cNvPr id="18435" name="Rectangle 3"/>
          <p:cNvSpPr>
            <a:spLocks noGrp="1" noChangeArrowheads="1"/>
          </p:cNvSpPr>
          <p:nvPr>
            <p:ph type="body" idx="4294967295"/>
          </p:nvPr>
        </p:nvSpPr>
        <p:spPr>
          <a:xfrm>
            <a:off x="0" y="1600200"/>
            <a:ext cx="8229600" cy="4525963"/>
          </a:xfrm>
        </p:spPr>
        <p:txBody>
          <a:bodyPr/>
          <a:lstStyle/>
          <a:p>
            <a:pPr>
              <a:spcBef>
                <a:spcPct val="0"/>
              </a:spcBef>
            </a:pPr>
            <a:r>
              <a:rPr lang="en-US"/>
              <a:t>Cytokines are made and acted on by leukocytes.</a:t>
            </a:r>
          </a:p>
          <a:p>
            <a:pPr>
              <a:spcBef>
                <a:spcPct val="0"/>
              </a:spcBef>
            </a:pPr>
            <a:r>
              <a:rPr lang="en-US"/>
              <a:t>Interleukins is alternate term for cytokines.</a:t>
            </a:r>
          </a:p>
        </p:txBody>
      </p:sp>
    </p:spTree>
    <p:extLst>
      <p:ext uri="{BB962C8B-B14F-4D97-AF65-F5344CB8AC3E}">
        <p14:creationId xmlns:p14="http://schemas.microsoft.com/office/powerpoint/2010/main" val="2791742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274638"/>
            <a:ext cx="8229600" cy="1143000"/>
          </a:xfrm>
        </p:spPr>
        <p:txBody>
          <a:bodyPr lIns="91440" tIns="45720" rIns="91440" bIns="45720"/>
          <a:lstStyle/>
          <a:p>
            <a:r>
              <a:rPr lang="en-US" sz="3600"/>
              <a:t>Common Properties of Cytokines</a:t>
            </a:r>
            <a:endParaRPr lang="en-GB" sz="3600"/>
          </a:p>
        </p:txBody>
      </p:sp>
      <p:sp>
        <p:nvSpPr>
          <p:cNvPr id="19459" name="Rectangle 3"/>
          <p:cNvSpPr>
            <a:spLocks noGrp="1" noChangeArrowheads="1"/>
          </p:cNvSpPr>
          <p:nvPr>
            <p:ph type="body" idx="4294967295"/>
          </p:nvPr>
        </p:nvSpPr>
        <p:spPr>
          <a:xfrm>
            <a:off x="0" y="1600200"/>
            <a:ext cx="8229600" cy="4525963"/>
          </a:xfrm>
        </p:spPr>
        <p:txBody>
          <a:bodyPr/>
          <a:lstStyle/>
          <a:p>
            <a:pPr>
              <a:spcBef>
                <a:spcPct val="0"/>
              </a:spcBef>
              <a:buFontTx/>
              <a:buAutoNum type="arabicPeriod"/>
            </a:pPr>
            <a:r>
              <a:rPr lang="en-US" sz="2400"/>
              <a:t>Secrete in response to cell activation.</a:t>
            </a:r>
          </a:p>
          <a:p>
            <a:pPr>
              <a:spcBef>
                <a:spcPct val="0"/>
              </a:spcBef>
              <a:buFontTx/>
              <a:buAutoNum type="arabicPeriod"/>
            </a:pPr>
            <a:r>
              <a:rPr lang="en-US" sz="2400"/>
              <a:t>Bind to specific membrane receptors on target cells.</a:t>
            </a:r>
          </a:p>
          <a:p>
            <a:pPr>
              <a:spcBef>
                <a:spcPct val="0"/>
              </a:spcBef>
              <a:buFontTx/>
              <a:buAutoNum type="arabicPeriod"/>
            </a:pPr>
            <a:r>
              <a:rPr lang="en-US" sz="2400"/>
              <a:t>Regulate receptor expression in T and B cells.</a:t>
            </a:r>
          </a:p>
          <a:p>
            <a:pPr>
              <a:spcBef>
                <a:spcPct val="0"/>
              </a:spcBef>
              <a:buFontTx/>
              <a:buAutoNum type="arabicPeriod"/>
            </a:pPr>
            <a:r>
              <a:rPr lang="en-US" sz="2400"/>
              <a:t>Act on different cell types</a:t>
            </a:r>
          </a:p>
          <a:p>
            <a:pPr>
              <a:spcBef>
                <a:spcPct val="0"/>
              </a:spcBef>
              <a:buFontTx/>
              <a:buAutoNum type="arabicPeriod"/>
            </a:pPr>
            <a:r>
              <a:rPr lang="en-US" sz="2400"/>
              <a:t>Excite same functional effects with multiple cytokines.</a:t>
            </a:r>
          </a:p>
          <a:p>
            <a:pPr>
              <a:spcBef>
                <a:spcPct val="0"/>
              </a:spcBef>
              <a:buFontTx/>
              <a:buAutoNum type="arabicPeriod"/>
            </a:pPr>
            <a:r>
              <a:rPr lang="en-US" sz="2400"/>
              <a:t>Act close to the site of synthesis.</a:t>
            </a:r>
          </a:p>
          <a:p>
            <a:pPr>
              <a:spcBef>
                <a:spcPct val="0"/>
              </a:spcBef>
              <a:buFontTx/>
              <a:buAutoNum type="arabicPeriod"/>
            </a:pPr>
            <a:r>
              <a:rPr lang="en-US" sz="2400"/>
              <a:t>Influence synthesis and actions of other cytokines.</a:t>
            </a:r>
            <a:endParaRPr lang="en-GB" sz="2400"/>
          </a:p>
        </p:txBody>
      </p:sp>
    </p:spTree>
    <p:extLst>
      <p:ext uri="{BB962C8B-B14F-4D97-AF65-F5344CB8AC3E}">
        <p14:creationId xmlns:p14="http://schemas.microsoft.com/office/powerpoint/2010/main" val="175044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274638"/>
            <a:ext cx="8229600" cy="1143000"/>
          </a:xfrm>
        </p:spPr>
        <p:txBody>
          <a:bodyPr lIns="91440" tIns="45720" rIns="91440" bIns="45720">
            <a:normAutofit fontScale="90000"/>
          </a:bodyPr>
          <a:lstStyle/>
          <a:p>
            <a:r>
              <a:rPr lang="en-US" sz="3600"/>
              <a:t>Immunoregulatory Activity of Other Cytokines</a:t>
            </a:r>
          </a:p>
        </p:txBody>
      </p:sp>
      <p:sp>
        <p:nvSpPr>
          <p:cNvPr id="20483" name="Rectangle 3"/>
          <p:cNvSpPr>
            <a:spLocks noGrp="1" noChangeArrowheads="1"/>
          </p:cNvSpPr>
          <p:nvPr>
            <p:ph type="body" idx="4294967295"/>
          </p:nvPr>
        </p:nvSpPr>
        <p:spPr>
          <a:xfrm>
            <a:off x="0" y="1600200"/>
            <a:ext cx="8229600" cy="4525963"/>
          </a:xfrm>
        </p:spPr>
        <p:txBody>
          <a:bodyPr/>
          <a:lstStyle/>
          <a:p>
            <a:pPr>
              <a:spcBef>
                <a:spcPct val="0"/>
              </a:spcBef>
            </a:pPr>
            <a:r>
              <a:rPr lang="en-US" sz="2400" dirty="0" err="1"/>
              <a:t>Interferons</a:t>
            </a:r>
            <a:r>
              <a:rPr lang="en-US" sz="2400" dirty="0"/>
              <a:t>: group of cytokines discovered in virally infected cultured cells; name derived from interference with viral replication</a:t>
            </a:r>
            <a:r>
              <a:rPr lang="en-US" sz="2400" dirty="0" smtClean="0"/>
              <a:t>.</a:t>
            </a:r>
          </a:p>
          <a:p>
            <a:pPr>
              <a:spcBef>
                <a:spcPct val="0"/>
              </a:spcBef>
            </a:pPr>
            <a:endParaRPr lang="en-US" sz="2400" dirty="0"/>
          </a:p>
          <a:p>
            <a:pPr>
              <a:spcBef>
                <a:spcPct val="0"/>
              </a:spcBef>
            </a:pPr>
            <a:r>
              <a:rPr lang="en-US" sz="2400" dirty="0"/>
              <a:t>Tumor necrosis factor (TNF): principal mediator of acute inflammatory response to gram-negative bacteria and other infectious microbes.</a:t>
            </a:r>
          </a:p>
          <a:p>
            <a:pPr lvl="1">
              <a:spcBef>
                <a:spcPct val="0"/>
              </a:spcBef>
            </a:pPr>
            <a:r>
              <a:rPr lang="en-US" sz="2000" dirty="0"/>
              <a:t>Stimulates recruitment of neutrophils and monocytes to sites of infection.</a:t>
            </a:r>
          </a:p>
          <a:p>
            <a:pPr lvl="1">
              <a:spcBef>
                <a:spcPct val="0"/>
              </a:spcBef>
            </a:pPr>
            <a:r>
              <a:rPr lang="en-US" sz="2000" dirty="0"/>
              <a:t>Activates neutrophils and monocytes to eradicate microbes.</a:t>
            </a:r>
          </a:p>
        </p:txBody>
      </p:sp>
    </p:spTree>
    <p:extLst>
      <p:ext uri="{BB962C8B-B14F-4D97-AF65-F5344CB8AC3E}">
        <p14:creationId xmlns:p14="http://schemas.microsoft.com/office/powerpoint/2010/main" val="1670229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274638"/>
            <a:ext cx="8229600" cy="1143000"/>
          </a:xfrm>
        </p:spPr>
        <p:txBody>
          <a:bodyPr lIns="91440" tIns="45720" rIns="91440" bIns="45720"/>
          <a:lstStyle/>
          <a:p>
            <a:r>
              <a:rPr lang="en-US"/>
              <a:t>Hematopoietic Stimulators</a:t>
            </a:r>
          </a:p>
        </p:txBody>
      </p:sp>
      <p:sp>
        <p:nvSpPr>
          <p:cNvPr id="21507" name="Rectangle 3"/>
          <p:cNvSpPr>
            <a:spLocks noGrp="1" noChangeArrowheads="1"/>
          </p:cNvSpPr>
          <p:nvPr>
            <p:ph type="body" idx="4294967295"/>
          </p:nvPr>
        </p:nvSpPr>
        <p:spPr>
          <a:xfrm>
            <a:off x="0" y="1600200"/>
            <a:ext cx="8229600" cy="4525963"/>
          </a:xfrm>
        </p:spPr>
        <p:txBody>
          <a:bodyPr/>
          <a:lstStyle/>
          <a:p>
            <a:pPr>
              <a:spcBef>
                <a:spcPct val="0"/>
              </a:spcBef>
            </a:pPr>
            <a:r>
              <a:rPr lang="en-US"/>
              <a:t>Stem cell factor (</a:t>
            </a:r>
            <a:r>
              <a:rPr lang="en-US" i="1"/>
              <a:t>c-kit</a:t>
            </a:r>
            <a:r>
              <a:rPr lang="en-US"/>
              <a:t> ligand)</a:t>
            </a:r>
          </a:p>
          <a:p>
            <a:pPr>
              <a:spcBef>
                <a:spcPct val="0"/>
              </a:spcBef>
            </a:pPr>
            <a:r>
              <a:rPr lang="en-US"/>
              <a:t>Colony-stimulating factors</a:t>
            </a:r>
          </a:p>
          <a:p>
            <a:pPr>
              <a:spcBef>
                <a:spcPct val="0"/>
              </a:spcBef>
            </a:pPr>
            <a:r>
              <a:rPr lang="en-US"/>
              <a:t>Transforming growth factor beta (TGF-</a:t>
            </a:r>
            <a:r>
              <a:rPr lang="en-US">
                <a:sym typeface="Symbol" pitchFamily="18" charset="2"/>
              </a:rPr>
              <a:t>)</a:t>
            </a:r>
          </a:p>
          <a:p>
            <a:pPr>
              <a:spcBef>
                <a:spcPct val="0"/>
              </a:spcBef>
            </a:pPr>
            <a:r>
              <a:rPr lang="en-US">
                <a:sym typeface="Symbol" pitchFamily="18" charset="2"/>
              </a:rPr>
              <a:t>Chemokines</a:t>
            </a:r>
          </a:p>
        </p:txBody>
      </p:sp>
    </p:spTree>
    <p:extLst>
      <p:ext uri="{BB962C8B-B14F-4D97-AF65-F5344CB8AC3E}">
        <p14:creationId xmlns:p14="http://schemas.microsoft.com/office/powerpoint/2010/main" val="993066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274638"/>
            <a:ext cx="8229600" cy="1143000"/>
          </a:xfrm>
        </p:spPr>
        <p:txBody>
          <a:bodyPr lIns="91440" tIns="45720" rIns="91440" bIns="45720"/>
          <a:lstStyle/>
          <a:p>
            <a:r>
              <a:rPr lang="en-US"/>
              <a:t>Hematopoietic Stimulators</a:t>
            </a:r>
          </a:p>
        </p:txBody>
      </p:sp>
      <p:sp>
        <p:nvSpPr>
          <p:cNvPr id="21507" name="Rectangle 3"/>
          <p:cNvSpPr>
            <a:spLocks noGrp="1" noChangeArrowheads="1"/>
          </p:cNvSpPr>
          <p:nvPr>
            <p:ph type="body" idx="4294967295"/>
          </p:nvPr>
        </p:nvSpPr>
        <p:spPr>
          <a:xfrm>
            <a:off x="0" y="1600200"/>
            <a:ext cx="8229600" cy="4525963"/>
          </a:xfrm>
        </p:spPr>
        <p:txBody>
          <a:bodyPr/>
          <a:lstStyle/>
          <a:p>
            <a:pPr>
              <a:spcBef>
                <a:spcPct val="0"/>
              </a:spcBef>
            </a:pPr>
            <a:r>
              <a:rPr lang="en-US"/>
              <a:t>Stem cell factor (</a:t>
            </a:r>
            <a:r>
              <a:rPr lang="en-US" i="1"/>
              <a:t>c-kit</a:t>
            </a:r>
            <a:r>
              <a:rPr lang="en-US"/>
              <a:t> ligand)</a:t>
            </a:r>
          </a:p>
          <a:p>
            <a:pPr>
              <a:spcBef>
                <a:spcPct val="0"/>
              </a:spcBef>
            </a:pPr>
            <a:r>
              <a:rPr lang="en-US"/>
              <a:t>Colony-stimulating factors</a:t>
            </a:r>
          </a:p>
          <a:p>
            <a:pPr>
              <a:spcBef>
                <a:spcPct val="0"/>
              </a:spcBef>
            </a:pPr>
            <a:r>
              <a:rPr lang="en-US"/>
              <a:t>Transforming growth factor beta (TGF-</a:t>
            </a:r>
            <a:r>
              <a:rPr lang="en-US">
                <a:sym typeface="Symbol" pitchFamily="18" charset="2"/>
              </a:rPr>
              <a:t>)</a:t>
            </a:r>
          </a:p>
          <a:p>
            <a:pPr>
              <a:spcBef>
                <a:spcPct val="0"/>
              </a:spcBef>
            </a:pPr>
            <a:r>
              <a:rPr lang="en-US">
                <a:sym typeface="Symbol" pitchFamily="18" charset="2"/>
              </a:rPr>
              <a:t>Chemokines</a:t>
            </a:r>
          </a:p>
        </p:txBody>
      </p:sp>
    </p:spTree>
    <p:extLst>
      <p:ext uri="{BB962C8B-B14F-4D97-AF65-F5344CB8AC3E}">
        <p14:creationId xmlns:p14="http://schemas.microsoft.com/office/powerpoint/2010/main" val="3218154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0" y="381000"/>
            <a:ext cx="7315200" cy="6019800"/>
          </a:xfrm>
        </p:spPr>
        <p:txBody>
          <a:bodyPr/>
          <a:lstStyle/>
          <a:p>
            <a:pPr algn="ctr">
              <a:spcBef>
                <a:spcPct val="0"/>
              </a:spcBef>
              <a:buFont typeface="Wingdings 2" pitchFamily="18" charset="2"/>
              <a:buNone/>
            </a:pPr>
            <a:r>
              <a:rPr lang="en-US" sz="2800" u="sng" dirty="0">
                <a:sym typeface="Symbol" pitchFamily="18" charset="2"/>
              </a:rPr>
              <a:t>Assessment of Cytokines</a:t>
            </a:r>
          </a:p>
          <a:p>
            <a:pPr>
              <a:spcBef>
                <a:spcPct val="0"/>
              </a:spcBef>
            </a:pPr>
            <a:r>
              <a:rPr lang="en-US" sz="2400" u="sng" dirty="0">
                <a:sym typeface="Symbol" pitchFamily="18" charset="2"/>
              </a:rPr>
              <a:t>Traditional</a:t>
            </a:r>
            <a:r>
              <a:rPr lang="en-US" sz="2400" u="sng" dirty="0" smtClean="0">
                <a:sym typeface="Symbol" pitchFamily="18" charset="2"/>
              </a:rPr>
              <a:t>:</a:t>
            </a:r>
          </a:p>
          <a:p>
            <a:pPr>
              <a:spcBef>
                <a:spcPct val="0"/>
              </a:spcBef>
            </a:pPr>
            <a:r>
              <a:rPr lang="en-US" sz="2400" dirty="0" smtClean="0">
                <a:sym typeface="Symbol" pitchFamily="18" charset="2"/>
              </a:rPr>
              <a:t> </a:t>
            </a:r>
            <a:r>
              <a:rPr lang="en-US" sz="2400" dirty="0">
                <a:sym typeface="Symbol" pitchFamily="18" charset="2"/>
              </a:rPr>
              <a:t>bioassays, </a:t>
            </a:r>
            <a:endParaRPr lang="en-US" sz="2400" dirty="0" smtClean="0">
              <a:sym typeface="Symbol" pitchFamily="18" charset="2"/>
            </a:endParaRPr>
          </a:p>
          <a:p>
            <a:pPr>
              <a:spcBef>
                <a:spcPct val="0"/>
              </a:spcBef>
            </a:pPr>
            <a:r>
              <a:rPr lang="en-US" sz="2400" dirty="0" smtClean="0">
                <a:sym typeface="Symbol" pitchFamily="18" charset="2"/>
              </a:rPr>
              <a:t>enzyme-linked </a:t>
            </a:r>
            <a:r>
              <a:rPr lang="en-US" sz="2400" dirty="0" err="1">
                <a:sym typeface="Symbol" pitchFamily="18" charset="2"/>
              </a:rPr>
              <a:t>immunosorbent</a:t>
            </a:r>
            <a:r>
              <a:rPr lang="en-US" sz="2400" dirty="0">
                <a:sym typeface="Symbol" pitchFamily="18" charset="2"/>
              </a:rPr>
              <a:t> assay (ELISA), intracellular staining, </a:t>
            </a:r>
            <a:endParaRPr lang="en-US" sz="2400" dirty="0" smtClean="0">
              <a:sym typeface="Symbol" pitchFamily="18" charset="2"/>
            </a:endParaRPr>
          </a:p>
          <a:p>
            <a:pPr>
              <a:spcBef>
                <a:spcPct val="0"/>
              </a:spcBef>
            </a:pPr>
            <a:r>
              <a:rPr lang="en-US" sz="2400" dirty="0" err="1" smtClean="0">
                <a:sym typeface="Symbol" pitchFamily="18" charset="2"/>
              </a:rPr>
              <a:t>ribonuclease</a:t>
            </a:r>
            <a:r>
              <a:rPr lang="en-US" sz="2400" dirty="0" smtClean="0">
                <a:sym typeface="Symbol" pitchFamily="18" charset="2"/>
              </a:rPr>
              <a:t> </a:t>
            </a:r>
            <a:r>
              <a:rPr lang="en-US" sz="2400" dirty="0">
                <a:sym typeface="Symbol" pitchFamily="18" charset="2"/>
              </a:rPr>
              <a:t>protection assay, </a:t>
            </a:r>
            <a:endParaRPr lang="en-US" sz="2400" dirty="0" smtClean="0">
              <a:sym typeface="Symbol" pitchFamily="18" charset="2"/>
            </a:endParaRPr>
          </a:p>
          <a:p>
            <a:pPr>
              <a:spcBef>
                <a:spcPct val="0"/>
              </a:spcBef>
            </a:pPr>
            <a:r>
              <a:rPr lang="en-US" sz="2400" dirty="0" smtClean="0">
                <a:sym typeface="Symbol" pitchFamily="18" charset="2"/>
              </a:rPr>
              <a:t>polymerase </a:t>
            </a:r>
            <a:r>
              <a:rPr lang="en-US" sz="2400" dirty="0">
                <a:sym typeface="Symbol" pitchFamily="18" charset="2"/>
              </a:rPr>
              <a:t>chain reaction (PCR</a:t>
            </a:r>
            <a:r>
              <a:rPr lang="en-US" sz="2400" dirty="0" smtClean="0">
                <a:sym typeface="Symbol" pitchFamily="18" charset="2"/>
              </a:rPr>
              <a:t>)</a:t>
            </a:r>
          </a:p>
          <a:p>
            <a:pPr>
              <a:spcBef>
                <a:spcPct val="0"/>
              </a:spcBef>
            </a:pPr>
            <a:endParaRPr lang="en-US" sz="2400" dirty="0">
              <a:sym typeface="Symbol" pitchFamily="18" charset="2"/>
            </a:endParaRPr>
          </a:p>
          <a:p>
            <a:pPr>
              <a:spcBef>
                <a:spcPct val="0"/>
              </a:spcBef>
            </a:pPr>
            <a:r>
              <a:rPr lang="en-US" sz="2400" u="sng" dirty="0">
                <a:sym typeface="Symbol" pitchFamily="18" charset="2"/>
              </a:rPr>
              <a:t>Newer methods: </a:t>
            </a:r>
            <a:endParaRPr lang="en-US" sz="2400" u="sng" dirty="0" smtClean="0">
              <a:sym typeface="Symbol" pitchFamily="18" charset="2"/>
            </a:endParaRPr>
          </a:p>
          <a:p>
            <a:pPr>
              <a:spcBef>
                <a:spcPct val="0"/>
              </a:spcBef>
            </a:pPr>
            <a:r>
              <a:rPr lang="en-US" sz="2400" dirty="0" smtClean="0"/>
              <a:t>multiplexed </a:t>
            </a:r>
            <a:r>
              <a:rPr lang="en-US" sz="2400" dirty="0"/>
              <a:t>assay, </a:t>
            </a:r>
            <a:endParaRPr lang="en-US" sz="2400" dirty="0" smtClean="0"/>
          </a:p>
          <a:p>
            <a:pPr>
              <a:spcBef>
                <a:spcPct val="0"/>
              </a:spcBef>
            </a:pPr>
            <a:r>
              <a:rPr lang="en-US" sz="2400" dirty="0" smtClean="0"/>
              <a:t>flow </a:t>
            </a:r>
            <a:r>
              <a:rPr lang="en-US" sz="2400" dirty="0" err="1"/>
              <a:t>cytometry</a:t>
            </a:r>
            <a:r>
              <a:rPr lang="en-US" sz="2400" dirty="0"/>
              <a:t>, </a:t>
            </a:r>
            <a:endParaRPr lang="en-US" sz="2400" dirty="0" smtClean="0"/>
          </a:p>
          <a:p>
            <a:pPr>
              <a:spcBef>
                <a:spcPct val="0"/>
              </a:spcBef>
            </a:pPr>
            <a:r>
              <a:rPr lang="en-US" sz="2400" dirty="0" smtClean="0"/>
              <a:t>cord </a:t>
            </a:r>
            <a:r>
              <a:rPr lang="en-US" sz="2400" dirty="0"/>
              <a:t>blood cell stimulation, </a:t>
            </a:r>
            <a:endParaRPr lang="en-US" sz="2400" dirty="0" smtClean="0"/>
          </a:p>
          <a:p>
            <a:pPr>
              <a:spcBef>
                <a:spcPct val="0"/>
              </a:spcBef>
            </a:pPr>
            <a:r>
              <a:rPr lang="en-US" sz="2400" dirty="0" smtClean="0"/>
              <a:t>real-time </a:t>
            </a:r>
            <a:r>
              <a:rPr lang="en-US" sz="2400" dirty="0"/>
              <a:t>PCR, </a:t>
            </a:r>
            <a:endParaRPr lang="en-US" sz="2400" dirty="0" smtClean="0"/>
          </a:p>
          <a:p>
            <a:pPr>
              <a:spcBef>
                <a:spcPct val="0"/>
              </a:spcBef>
            </a:pPr>
            <a:r>
              <a:rPr lang="en-US" sz="2400" dirty="0" smtClean="0"/>
              <a:t>Eli </a:t>
            </a:r>
            <a:r>
              <a:rPr lang="en-US" sz="2400" dirty="0"/>
              <a:t>spot assays, </a:t>
            </a:r>
            <a:endParaRPr lang="en-US" sz="2400" dirty="0" smtClean="0"/>
          </a:p>
          <a:p>
            <a:pPr>
              <a:spcBef>
                <a:spcPct val="0"/>
              </a:spcBef>
            </a:pPr>
            <a:r>
              <a:rPr lang="en-US" sz="2400" dirty="0" smtClean="0"/>
              <a:t>enhanced </a:t>
            </a:r>
            <a:r>
              <a:rPr lang="en-US" sz="2400" dirty="0"/>
              <a:t>immunoassays for cytokines, </a:t>
            </a:r>
            <a:endParaRPr lang="en-US" sz="2400" dirty="0" smtClean="0"/>
          </a:p>
          <a:p>
            <a:pPr>
              <a:spcBef>
                <a:spcPct val="0"/>
              </a:spcBef>
            </a:pPr>
            <a:r>
              <a:rPr lang="en-US" sz="2400" dirty="0" smtClean="0"/>
              <a:t>high-sensitivity </a:t>
            </a:r>
            <a:r>
              <a:rPr lang="en-US" sz="2400" dirty="0"/>
              <a:t>ELISA</a:t>
            </a:r>
          </a:p>
        </p:txBody>
      </p:sp>
    </p:spTree>
    <p:extLst>
      <p:ext uri="{BB962C8B-B14F-4D97-AF65-F5344CB8AC3E}">
        <p14:creationId xmlns:p14="http://schemas.microsoft.com/office/powerpoint/2010/main" val="2211612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274638"/>
            <a:ext cx="8229600" cy="1143000"/>
          </a:xfrm>
        </p:spPr>
        <p:txBody>
          <a:bodyPr lIns="91440" tIns="45720" rIns="91440" bIns="45720"/>
          <a:lstStyle/>
          <a:p>
            <a:r>
              <a:rPr lang="en-US"/>
              <a:t>Acute-Phase Proteins</a:t>
            </a:r>
          </a:p>
        </p:txBody>
      </p:sp>
      <p:sp>
        <p:nvSpPr>
          <p:cNvPr id="23555" name="Rectangle 3"/>
          <p:cNvSpPr>
            <a:spLocks noGrp="1" noChangeArrowheads="1"/>
          </p:cNvSpPr>
          <p:nvPr>
            <p:ph type="body" idx="4294967295"/>
          </p:nvPr>
        </p:nvSpPr>
        <p:spPr>
          <a:xfrm>
            <a:off x="0" y="1600200"/>
            <a:ext cx="8229600" cy="4525963"/>
          </a:xfrm>
        </p:spPr>
        <p:txBody>
          <a:bodyPr/>
          <a:lstStyle/>
          <a:p>
            <a:pPr>
              <a:spcBef>
                <a:spcPct val="0"/>
              </a:spcBef>
            </a:pPr>
            <a:r>
              <a:rPr lang="en-US"/>
              <a:t>Overview of Acute-Phase Proteins</a:t>
            </a:r>
          </a:p>
          <a:p>
            <a:pPr>
              <a:spcBef>
                <a:spcPct val="0"/>
              </a:spcBef>
              <a:buFont typeface="Wingdings 2" pitchFamily="18" charset="2"/>
              <a:buNone/>
            </a:pPr>
            <a:endParaRPr lang="en-US"/>
          </a:p>
        </p:txBody>
      </p:sp>
    </p:spTree>
    <p:extLst>
      <p:ext uri="{BB962C8B-B14F-4D97-AF65-F5344CB8AC3E}">
        <p14:creationId xmlns:p14="http://schemas.microsoft.com/office/powerpoint/2010/main" val="259167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425" y="1666838"/>
            <a:ext cx="7680325" cy="431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262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1676400"/>
            <a:ext cx="7318375"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049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71" y="381000"/>
            <a:ext cx="5481618" cy="598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65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0" y="1600200"/>
            <a:ext cx="8229600" cy="4525963"/>
          </a:xfrm>
        </p:spPr>
        <p:txBody>
          <a:bodyPr/>
          <a:lstStyle/>
          <a:p>
            <a:pPr>
              <a:spcBef>
                <a:spcPct val="0"/>
              </a:spcBef>
            </a:pPr>
            <a:r>
              <a:rPr lang="en-US"/>
              <a:t>Synthesis and Catabolism of Acute-Phase Proteins</a:t>
            </a:r>
          </a:p>
          <a:p>
            <a:pPr>
              <a:spcBef>
                <a:spcPct val="0"/>
              </a:spcBef>
            </a:pPr>
            <a:r>
              <a:rPr lang="en-US"/>
              <a:t>C-Reactive Protein</a:t>
            </a:r>
          </a:p>
          <a:p>
            <a:pPr>
              <a:spcBef>
                <a:spcPct val="0"/>
              </a:spcBef>
            </a:pPr>
            <a:r>
              <a:rPr lang="en-US"/>
              <a:t>Significance of Other Acute-Phase Reactants</a:t>
            </a:r>
          </a:p>
          <a:p>
            <a:pPr>
              <a:spcBef>
                <a:spcPct val="0"/>
              </a:spcBef>
            </a:pPr>
            <a:r>
              <a:rPr lang="en-US"/>
              <a:t>Acute-Phase Reactant Assessment Methods</a:t>
            </a:r>
          </a:p>
        </p:txBody>
      </p:sp>
    </p:spTree>
    <p:extLst>
      <p:ext uri="{BB962C8B-B14F-4D97-AF65-F5344CB8AC3E}">
        <p14:creationId xmlns:p14="http://schemas.microsoft.com/office/powerpoint/2010/main" val="203163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p:txBody>
          <a:bodyPr/>
          <a:lstStyle/>
          <a:p>
            <a:endParaRPr lang="en-US"/>
          </a:p>
        </p:txBody>
      </p:sp>
      <p:sp>
        <p:nvSpPr>
          <p:cNvPr id="2" name="Title 1"/>
          <p:cNvSpPr>
            <a:spLocks noGrp="1"/>
          </p:cNvSpPr>
          <p:nvPr>
            <p:ph type="title"/>
          </p:nvPr>
        </p:nvSpPr>
        <p:spPr/>
        <p:txBody>
          <a:bodyPr/>
          <a:lstStyle/>
          <a:p>
            <a:r>
              <a:rPr lang="en-US" dirty="0" smtClean="0"/>
              <a:t>Case study</a:t>
            </a:r>
            <a:endParaRPr lang="en-US" dirty="0"/>
          </a:p>
        </p:txBody>
      </p:sp>
    </p:spTree>
    <p:extLst>
      <p:ext uri="{BB962C8B-B14F-4D97-AF65-F5344CB8AC3E}">
        <p14:creationId xmlns:p14="http://schemas.microsoft.com/office/powerpoint/2010/main" val="4048227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412081"/>
            <a:ext cx="7924800" cy="3693319"/>
          </a:xfrm>
          <a:prstGeom prst="rect">
            <a:avLst/>
          </a:prstGeom>
        </p:spPr>
        <p:txBody>
          <a:bodyPr wrap="square">
            <a:spAutoFit/>
          </a:bodyPr>
          <a:lstStyle/>
          <a:p>
            <a:r>
              <a:rPr lang="en-US" b="1" u="sng" dirty="0"/>
              <a:t>History and Physical Examination</a:t>
            </a:r>
          </a:p>
          <a:p>
            <a:r>
              <a:rPr lang="en-US" dirty="0"/>
              <a:t>M.P. is a 2-year-old girl who came to the United States from India with her parents when she was a baby. Recently, her appetite has been poor, and she has been losing weight. Her mother has noticed that she is not as active as usual.</a:t>
            </a:r>
          </a:p>
          <a:p>
            <a:r>
              <a:rPr lang="en-US" dirty="0"/>
              <a:t> </a:t>
            </a:r>
          </a:p>
          <a:p>
            <a:r>
              <a:rPr lang="en-US" dirty="0"/>
              <a:t>Physical examination revealed that the girl was underweight for her age. She had a slight cough, and her physician heard wheezes in her left lung.</a:t>
            </a:r>
          </a:p>
          <a:p>
            <a:r>
              <a:rPr lang="en-US" dirty="0"/>
              <a:t> </a:t>
            </a:r>
          </a:p>
          <a:p>
            <a:r>
              <a:rPr lang="en-US" dirty="0"/>
              <a:t>A chest radiograph, </a:t>
            </a:r>
            <a:r>
              <a:rPr lang="en-US" cap="all" dirty="0"/>
              <a:t>g</a:t>
            </a:r>
            <a:r>
              <a:rPr lang="en-US" dirty="0"/>
              <a:t>ram stain, and sputum culture were ordered. The chest radiograph revealed an abnormality of the upper lobe of the left lung.</a:t>
            </a:r>
          </a:p>
          <a:p>
            <a:r>
              <a:rPr lang="en-US" dirty="0"/>
              <a:t> </a:t>
            </a:r>
          </a:p>
          <a:p>
            <a:r>
              <a:rPr lang="en-US" b="1" u="sng" dirty="0"/>
              <a:t>Laboratory Data</a:t>
            </a:r>
          </a:p>
          <a:p>
            <a:r>
              <a:rPr lang="en-US" dirty="0"/>
              <a:t>Sputum smear: positive for </a:t>
            </a:r>
            <a:r>
              <a:rPr lang="en-US" i="1" dirty="0"/>
              <a:t>Mycobacterium tuberculosis</a:t>
            </a:r>
            <a:endParaRPr lang="en-US" dirty="0"/>
          </a:p>
        </p:txBody>
      </p:sp>
    </p:spTree>
    <p:extLst>
      <p:ext uri="{BB962C8B-B14F-4D97-AF65-F5344CB8AC3E}">
        <p14:creationId xmlns:p14="http://schemas.microsoft.com/office/powerpoint/2010/main" val="2191479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551837"/>
            <a:ext cx="4572000" cy="1754326"/>
          </a:xfrm>
          <a:prstGeom prst="rect">
            <a:avLst/>
          </a:prstGeom>
        </p:spPr>
        <p:txBody>
          <a:bodyPr>
            <a:spAutoFit/>
          </a:bodyPr>
          <a:lstStyle/>
          <a:p>
            <a:r>
              <a:rPr lang="en-US" dirty="0"/>
              <a:t>1. What types of cells of the immune system are active in an </a:t>
            </a:r>
            <a:r>
              <a:rPr lang="en-US" i="1" dirty="0"/>
              <a:t>M. tuberculosis </a:t>
            </a:r>
            <a:r>
              <a:rPr lang="en-US" dirty="0"/>
              <a:t>infection?</a:t>
            </a:r>
          </a:p>
          <a:p>
            <a:r>
              <a:rPr lang="en-US" dirty="0"/>
              <a:t>	a. Neutrophils</a:t>
            </a:r>
          </a:p>
          <a:p>
            <a:r>
              <a:rPr lang="en-US" dirty="0"/>
              <a:t>	b. Lymphocytes</a:t>
            </a:r>
          </a:p>
          <a:p>
            <a:r>
              <a:rPr lang="en-US" dirty="0"/>
              <a:t>	c. Monocytes</a:t>
            </a:r>
          </a:p>
          <a:p>
            <a:r>
              <a:rPr lang="en-US" dirty="0"/>
              <a:t>	d. Alveolar macrophages</a:t>
            </a:r>
          </a:p>
        </p:txBody>
      </p:sp>
    </p:spTree>
    <p:extLst>
      <p:ext uri="{BB962C8B-B14F-4D97-AF65-F5344CB8AC3E}">
        <p14:creationId xmlns:p14="http://schemas.microsoft.com/office/powerpoint/2010/main" val="1512119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551837"/>
            <a:ext cx="4572000" cy="1754326"/>
          </a:xfrm>
          <a:prstGeom prst="rect">
            <a:avLst/>
          </a:prstGeom>
        </p:spPr>
        <p:txBody>
          <a:bodyPr>
            <a:spAutoFit/>
          </a:bodyPr>
          <a:lstStyle/>
          <a:p>
            <a:r>
              <a:rPr lang="en-US" dirty="0"/>
              <a:t>1. What types of cells of the immune system are active in an </a:t>
            </a:r>
            <a:r>
              <a:rPr lang="en-US" i="1" dirty="0"/>
              <a:t>M. tuberculosis </a:t>
            </a:r>
            <a:r>
              <a:rPr lang="en-US" dirty="0"/>
              <a:t>infection?</a:t>
            </a:r>
          </a:p>
          <a:p>
            <a:r>
              <a:rPr lang="en-US" dirty="0"/>
              <a:t>	a. Neutrophils</a:t>
            </a:r>
          </a:p>
          <a:p>
            <a:r>
              <a:rPr lang="en-US" dirty="0"/>
              <a:t>	b. Lymphocytes</a:t>
            </a:r>
          </a:p>
          <a:p>
            <a:r>
              <a:rPr lang="en-US" dirty="0"/>
              <a:t>	</a:t>
            </a:r>
            <a:r>
              <a:rPr lang="en-US" b="1" dirty="0">
                <a:solidFill>
                  <a:srgbClr val="FFFF00"/>
                </a:solidFill>
              </a:rPr>
              <a:t>c. Monocytes</a:t>
            </a:r>
          </a:p>
          <a:p>
            <a:r>
              <a:rPr lang="en-US" dirty="0"/>
              <a:t>	d. Alveolar macrophages</a:t>
            </a:r>
          </a:p>
        </p:txBody>
      </p:sp>
    </p:spTree>
    <p:extLst>
      <p:ext uri="{BB962C8B-B14F-4D97-AF65-F5344CB8AC3E}">
        <p14:creationId xmlns:p14="http://schemas.microsoft.com/office/powerpoint/2010/main" val="3675163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274838"/>
            <a:ext cx="7315200" cy="1477328"/>
          </a:xfrm>
          <a:prstGeom prst="rect">
            <a:avLst/>
          </a:prstGeom>
        </p:spPr>
        <p:txBody>
          <a:bodyPr wrap="square">
            <a:spAutoFit/>
          </a:bodyPr>
          <a:lstStyle/>
          <a:p>
            <a:r>
              <a:rPr lang="en-US" dirty="0"/>
              <a:t>2. Why does </a:t>
            </a:r>
            <a:r>
              <a:rPr lang="en-US" i="1" dirty="0"/>
              <a:t>M. tuberculosis </a:t>
            </a:r>
            <a:r>
              <a:rPr lang="en-US" dirty="0"/>
              <a:t>survive phagocytic destruction?</a:t>
            </a:r>
          </a:p>
          <a:p>
            <a:r>
              <a:rPr lang="en-US" dirty="0"/>
              <a:t>	a. Overcomes the action of oxygen and nitrogen radicals</a:t>
            </a:r>
          </a:p>
          <a:p>
            <a:r>
              <a:rPr lang="en-US" dirty="0"/>
              <a:t>	b. Overcomes the action of </a:t>
            </a:r>
            <a:r>
              <a:rPr lang="en-US" dirty="0" err="1"/>
              <a:t>lysosomal</a:t>
            </a:r>
            <a:r>
              <a:rPr lang="en-US" dirty="0"/>
              <a:t> enzymes</a:t>
            </a:r>
          </a:p>
          <a:p>
            <a:r>
              <a:rPr lang="en-US" dirty="0"/>
              <a:t>	c. Inhibits </a:t>
            </a:r>
            <a:r>
              <a:rPr lang="en-US" dirty="0" err="1"/>
              <a:t>lysosomal</a:t>
            </a:r>
            <a:r>
              <a:rPr lang="en-US" dirty="0"/>
              <a:t> fusion</a:t>
            </a:r>
          </a:p>
          <a:p>
            <a:r>
              <a:rPr lang="en-US" dirty="0"/>
              <a:t>	d. All of above</a:t>
            </a:r>
          </a:p>
        </p:txBody>
      </p:sp>
    </p:spTree>
    <p:extLst>
      <p:ext uri="{BB962C8B-B14F-4D97-AF65-F5344CB8AC3E}">
        <p14:creationId xmlns:p14="http://schemas.microsoft.com/office/powerpoint/2010/main" val="5376516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274838"/>
            <a:ext cx="7315200" cy="1477328"/>
          </a:xfrm>
          <a:prstGeom prst="rect">
            <a:avLst/>
          </a:prstGeom>
        </p:spPr>
        <p:txBody>
          <a:bodyPr wrap="square">
            <a:spAutoFit/>
          </a:bodyPr>
          <a:lstStyle/>
          <a:p>
            <a:r>
              <a:rPr lang="en-US" dirty="0"/>
              <a:t>2. Why does </a:t>
            </a:r>
            <a:r>
              <a:rPr lang="en-US" i="1" dirty="0"/>
              <a:t>M. tuberculosis </a:t>
            </a:r>
            <a:r>
              <a:rPr lang="en-US" dirty="0"/>
              <a:t>survive phagocytic destruction?</a:t>
            </a:r>
          </a:p>
          <a:p>
            <a:r>
              <a:rPr lang="en-US" dirty="0"/>
              <a:t>	a. Overcomes the action of oxygen and nitrogen radicals</a:t>
            </a:r>
          </a:p>
          <a:p>
            <a:r>
              <a:rPr lang="en-US" dirty="0"/>
              <a:t>	b. Overcomes the action of </a:t>
            </a:r>
            <a:r>
              <a:rPr lang="en-US" dirty="0" err="1"/>
              <a:t>lysosomal</a:t>
            </a:r>
            <a:r>
              <a:rPr lang="en-US" dirty="0"/>
              <a:t> enzymes</a:t>
            </a:r>
          </a:p>
          <a:p>
            <a:r>
              <a:rPr lang="en-US" dirty="0"/>
              <a:t>	c. Inhibits </a:t>
            </a:r>
            <a:r>
              <a:rPr lang="en-US" dirty="0" err="1"/>
              <a:t>lysosomal</a:t>
            </a:r>
            <a:r>
              <a:rPr lang="en-US" dirty="0"/>
              <a:t> fusion</a:t>
            </a:r>
          </a:p>
          <a:p>
            <a:r>
              <a:rPr lang="en-US" dirty="0"/>
              <a:t>	</a:t>
            </a:r>
            <a:r>
              <a:rPr lang="en-US" b="1" dirty="0">
                <a:solidFill>
                  <a:srgbClr val="FFFF00"/>
                </a:solidFill>
              </a:rPr>
              <a:t>d. All of above</a:t>
            </a:r>
          </a:p>
        </p:txBody>
      </p:sp>
    </p:spTree>
    <p:extLst>
      <p:ext uri="{BB962C8B-B14F-4D97-AF65-F5344CB8AC3E}">
        <p14:creationId xmlns:p14="http://schemas.microsoft.com/office/powerpoint/2010/main" val="465252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274838"/>
            <a:ext cx="5410200" cy="1754326"/>
          </a:xfrm>
          <a:prstGeom prst="rect">
            <a:avLst/>
          </a:prstGeom>
        </p:spPr>
        <p:txBody>
          <a:bodyPr wrap="square">
            <a:spAutoFit/>
          </a:bodyPr>
          <a:lstStyle/>
          <a:p>
            <a:r>
              <a:rPr lang="en-US" dirty="0"/>
              <a:t>3. Cytotoxic T lymphocytes trigger _____________ in the pulmonary lesion of bacteria.</a:t>
            </a:r>
          </a:p>
          <a:p>
            <a:r>
              <a:rPr lang="en-US" dirty="0"/>
              <a:t>	a. necrosis</a:t>
            </a:r>
          </a:p>
          <a:p>
            <a:r>
              <a:rPr lang="en-US" dirty="0"/>
              <a:t>	b. bacterial multiplication</a:t>
            </a:r>
          </a:p>
          <a:p>
            <a:r>
              <a:rPr lang="en-US" dirty="0"/>
              <a:t>	c. phagocytosis by alveolar macrophages</a:t>
            </a:r>
          </a:p>
          <a:p>
            <a:r>
              <a:rPr lang="en-US" dirty="0"/>
              <a:t>	d. destruction</a:t>
            </a:r>
          </a:p>
        </p:txBody>
      </p:sp>
    </p:spTree>
    <p:extLst>
      <p:ext uri="{BB962C8B-B14F-4D97-AF65-F5344CB8AC3E}">
        <p14:creationId xmlns:p14="http://schemas.microsoft.com/office/powerpoint/2010/main" val="4210052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425" y="1666838"/>
            <a:ext cx="7680325" cy="431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327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274838"/>
            <a:ext cx="5410200" cy="1754326"/>
          </a:xfrm>
          <a:prstGeom prst="rect">
            <a:avLst/>
          </a:prstGeom>
        </p:spPr>
        <p:txBody>
          <a:bodyPr wrap="square">
            <a:spAutoFit/>
          </a:bodyPr>
          <a:lstStyle/>
          <a:p>
            <a:r>
              <a:rPr lang="en-US" dirty="0"/>
              <a:t>3. Cytotoxic T lymphocytes trigger _____________ in the pulmonary lesion of bacteria.</a:t>
            </a:r>
          </a:p>
          <a:p>
            <a:r>
              <a:rPr lang="en-US" dirty="0"/>
              <a:t>	</a:t>
            </a:r>
            <a:r>
              <a:rPr lang="en-US" b="1" dirty="0">
                <a:solidFill>
                  <a:srgbClr val="FFFF00"/>
                </a:solidFill>
              </a:rPr>
              <a:t>a. necrosis</a:t>
            </a:r>
          </a:p>
          <a:p>
            <a:r>
              <a:rPr lang="en-US" dirty="0"/>
              <a:t>	b. bacterial multiplication</a:t>
            </a:r>
          </a:p>
          <a:p>
            <a:r>
              <a:rPr lang="en-US" dirty="0"/>
              <a:t>	c. phagocytosis by alveolar macrophages</a:t>
            </a:r>
          </a:p>
          <a:p>
            <a:r>
              <a:rPr lang="en-US" dirty="0"/>
              <a:t>	d. destruction</a:t>
            </a:r>
          </a:p>
        </p:txBody>
      </p:sp>
    </p:spTree>
    <p:extLst>
      <p:ext uri="{BB962C8B-B14F-4D97-AF65-F5344CB8AC3E}">
        <p14:creationId xmlns:p14="http://schemas.microsoft.com/office/powerpoint/2010/main" val="1200972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faculty.une.edu/com/abell/histo/monocy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1562099"/>
            <a:ext cx="4914900" cy="382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225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1.bp.blogspot.com/_LkjzM3-fbyE/TTHjmgsbY0I/AAAAAAAAAFM/EcjkLsV6ylg/s1600/pulmonary_tuberculosis_chronic_inflammation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1190625"/>
            <a:ext cx="5629275"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125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p:txBody>
          <a:bodyPr/>
          <a:lstStyle/>
          <a:p>
            <a:r>
              <a:rPr lang="en-US" dirty="0" smtClean="0"/>
              <a:t>FUN</a:t>
            </a:r>
            <a:endParaRPr lang="en-US" dirty="0"/>
          </a:p>
        </p:txBody>
      </p:sp>
      <p:sp>
        <p:nvSpPr>
          <p:cNvPr id="2" name="Title 1"/>
          <p:cNvSpPr>
            <a:spLocks noGrp="1"/>
          </p:cNvSpPr>
          <p:nvPr>
            <p:ph type="title"/>
          </p:nvPr>
        </p:nvSpPr>
        <p:spPr/>
        <p:txBody>
          <a:bodyPr/>
          <a:lstStyle/>
          <a:p>
            <a:r>
              <a:rPr lang="en-US" dirty="0" smtClean="0"/>
              <a:t>Quiz bowl!</a:t>
            </a:r>
            <a:endParaRPr lang="en-US" dirty="0"/>
          </a:p>
        </p:txBody>
      </p:sp>
    </p:spTree>
    <p:extLst>
      <p:ext uri="{BB962C8B-B14F-4D97-AF65-F5344CB8AC3E}">
        <p14:creationId xmlns:p14="http://schemas.microsoft.com/office/powerpoint/2010/main" val="1820833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371600" y="2637472"/>
            <a:ext cx="6199133"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Complement is characterized by all the following </a:t>
            </a:r>
            <a:r>
              <a:rPr kumimoji="0" lang="en-US" sz="1800" b="0" i="1" u="none" strike="noStrike" cap="none" normalizeH="0" baseline="0" dirty="0" smtClean="0">
                <a:ln>
                  <a:noFill/>
                </a:ln>
                <a:solidFill>
                  <a:srgbClr val="333333"/>
                </a:solidFill>
                <a:effectLst/>
                <a:latin typeface="Arial" pitchFamily="34" charset="0"/>
                <a:cs typeface="Arial" pitchFamily="34" charset="0"/>
              </a:rPr>
              <a:t>except:</a:t>
            </a:r>
            <a:endParaRPr kumimoji="0" lang="en-US" sz="18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Collection of proteins synthesized in the liver.</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Heat-labile series of 18 plasma proteins.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Normally present in the circulation in an inactive form.</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Normally present in the circulation as an active enzyme.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1030" name="DefaultOcx" r:id="rId2" imgW="1371600" imgH="304920"/>
        </mc:Choice>
        <mc:Fallback>
          <p:control name="DefaultOcx" r:id="rId2" imgW="1371600" imgH="304920">
            <p:pic>
              <p:nvPicPr>
                <p:cNvPr id="0" name="DefaultOcx"/>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31" name="HTMLOption1" r:id="rId3" imgW="1295280" imgH="228600"/>
        </mc:Choice>
        <mc:Fallback>
          <p:control name="HTMLOption1" r:id="rId3" imgW="1295280" imgH="228600">
            <p:pic>
              <p:nvPicPr>
                <p:cNvPr id="0" name="HTMLOptio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908417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371600" y="2637472"/>
            <a:ext cx="6635150"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Complement is characterized by all the following </a:t>
            </a:r>
            <a:r>
              <a:rPr kumimoji="0" lang="en-US" sz="1800" b="0" i="1" u="none" strike="noStrike" cap="none" normalizeH="0" baseline="0" dirty="0" smtClean="0">
                <a:ln>
                  <a:noFill/>
                </a:ln>
                <a:solidFill>
                  <a:srgbClr val="333333"/>
                </a:solidFill>
                <a:effectLst/>
                <a:latin typeface="Arial" pitchFamily="34" charset="0"/>
                <a:cs typeface="Arial" pitchFamily="34" charset="0"/>
              </a:rPr>
              <a:t>except:</a:t>
            </a:r>
            <a:endParaRPr kumimoji="0" lang="en-US" sz="18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Collection of proteins synthesized in the liver.</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Heat-labile series of 18 plasma proteins.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Normally present in the circulation in an inactive form.</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1" i="0" u="none" strike="noStrike" cap="none" normalizeH="0" baseline="0" dirty="0" smtClean="0">
                <a:ln>
                  <a:noFill/>
                </a:ln>
                <a:solidFill>
                  <a:srgbClr val="7030A0"/>
                </a:solidFill>
                <a:effectLst/>
                <a:latin typeface="Arial" pitchFamily="34" charset="0"/>
                <a:cs typeface="Arial" pitchFamily="34" charset="0"/>
              </a:rPr>
              <a:t>D) Normally present in the circulation as an active enzyme</a:t>
            </a:r>
            <a:r>
              <a:rPr kumimoji="0" lang="en-US" sz="1800" b="1" i="0" u="none" strike="noStrike" cap="none" normalizeH="0" baseline="0" dirty="0" smtClean="0">
                <a:ln>
                  <a:noFill/>
                </a:ln>
                <a:solidFill>
                  <a:srgbClr val="333333"/>
                </a:solidFill>
                <a:effectLst/>
                <a:latin typeface="Arial" pitchFamily="34" charset="0"/>
                <a:cs typeface="Arial" pitchFamily="34" charset="0"/>
              </a:rPr>
              <a:t>.</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2286000" y="4771072"/>
            <a:ext cx="4572000" cy="1477328"/>
          </a:xfrm>
          <a:prstGeom prst="rect">
            <a:avLst/>
          </a:prstGeom>
        </p:spPr>
        <p:txBody>
          <a:bodyPr>
            <a:spAutoFit/>
          </a:bodyPr>
          <a:lstStyle/>
          <a:p>
            <a:r>
              <a:rPr lang="en-US" dirty="0"/>
              <a:t>Complement is a heat-labile series of 18 plasma proteins, many of which are enzymes or proteinases. Normally, complement components are present in the circulation in an inactive form.</a:t>
            </a:r>
          </a:p>
        </p:txBody>
      </p:sp>
    </p:spTree>
    <p:controls>
      <mc:AlternateContent xmlns:mc="http://schemas.openxmlformats.org/markup-compatibility/2006">
        <mc:Choice xmlns:v="urn:schemas-microsoft-com:vml" Requires="v">
          <p:control spid="53258" name="DefaultOcx" r:id="rId2" imgW="257040" imgH="304920"/>
        </mc:Choice>
        <mc:Fallback>
          <p:control name="DefaultOcx" r:id="rId2" imgW="25704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259" name="HTMLOption1" r:id="rId3" imgW="257040" imgH="304920"/>
        </mc:Choice>
        <mc:Fallback>
          <p:control name="HTMLOption1" r:id="rId3" imgW="25704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260" name="HTMLOption2" r:id="rId4" imgW="257040" imgH="304920"/>
        </mc:Choice>
        <mc:Fallback>
          <p:control name="HTMLOption2" r:id="rId4" imgW="25704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261" name="HTMLOption3" r:id="rId5" imgW="257040" imgH="304920"/>
        </mc:Choice>
        <mc:Fallback>
          <p:control name="HTMLOption3" r:id="rId5" imgW="25704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1940310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47800" y="2362200"/>
            <a:ext cx="5788764"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Functions of the complement system include: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Host defense against infection, such as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chemotaxis</a:t>
            </a:r>
            <a:r>
              <a:rPr kumimoji="0" lang="en-US" sz="1800" b="0" i="0" u="none" strike="noStrike" cap="none" normalizeH="0" baseline="0" dirty="0" smtClean="0">
                <a:ln>
                  <a:noFill/>
                </a:ln>
                <a:solidFill>
                  <a:srgbClr val="333333"/>
                </a:solidFill>
                <a:effectLst/>
                <a:latin typeface="Arial" pitchFamily="34" charset="0"/>
                <a:cs typeface="Arial" pitchFamily="34" charset="0"/>
              </a:rPr>
              <a: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Clearance of apoptotic cells.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Clearance of immune complexes from the tissues.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All the above.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54282" name="DefaultOcx" r:id="rId2" imgW="1371600" imgH="304920"/>
        </mc:Choice>
        <mc:Fallback>
          <p:control name="DefaultOcx" r:id="rId2" imgW="137160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4283" name="HTMLOption1" r:id="rId3" imgW="1371600" imgH="304920"/>
        </mc:Choice>
        <mc:Fallback>
          <p:control name="HTMLOption1" r:id="rId3" imgW="137160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4284" name="HTMLOption2" r:id="rId4" imgW="1371600" imgH="304920"/>
        </mc:Choice>
        <mc:Fallback>
          <p:control name="HTMLOption2" r:id="rId4" imgW="137160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4285" name="HTMLOption3" r:id="rId5" imgW="1371600" imgH="304920"/>
        </mc:Choice>
        <mc:Fallback>
          <p:control name="HTMLOption3" r:id="rId5" imgW="137160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8220153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47800" y="152400"/>
            <a:ext cx="5788764"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Functions of the complement system include: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Host defense against infection, such as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chemotaxis</a:t>
            </a:r>
            <a:r>
              <a:rPr kumimoji="0" lang="en-US" sz="1800" b="0" i="0" u="none" strike="noStrike" cap="none" normalizeH="0" baseline="0" dirty="0" smtClean="0">
                <a:ln>
                  <a:noFill/>
                </a:ln>
                <a:solidFill>
                  <a:srgbClr val="333333"/>
                </a:solidFill>
                <a:effectLst/>
                <a:latin typeface="Arial" pitchFamily="34" charset="0"/>
                <a:cs typeface="Arial" pitchFamily="34" charset="0"/>
              </a:rPr>
              <a: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Clearance of apoptotic cells.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Clearance of immune complexes from the tissues.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1" i="0" u="none" strike="noStrike" cap="none" normalizeH="0" baseline="0" dirty="0" smtClean="0">
                <a:ln>
                  <a:noFill/>
                </a:ln>
                <a:solidFill>
                  <a:srgbClr val="7030A0"/>
                </a:solidFill>
                <a:effectLst/>
                <a:latin typeface="Arial" pitchFamily="34" charset="0"/>
                <a:cs typeface="Arial" pitchFamily="34" charset="0"/>
              </a:rPr>
              <a:t>D) All the above</a:t>
            </a:r>
            <a:r>
              <a:rPr kumimoji="0" lang="en-US" sz="1800" b="0" i="0" u="none" strike="noStrike" cap="none" normalizeH="0" baseline="0" dirty="0" smtClean="0">
                <a:ln>
                  <a:noFill/>
                </a:ln>
                <a:solidFill>
                  <a:srgbClr val="7030A0"/>
                </a:solidFill>
                <a:effectLst/>
                <a:latin typeface="Arial" pitchFamily="34" charset="0"/>
                <a:cs typeface="Arial" pitchFamily="34" charset="0"/>
              </a:rPr>
              <a:t>.</a:t>
            </a:r>
          </a:p>
        </p:txBody>
      </p:sp>
      <p:graphicFrame>
        <p:nvGraphicFramePr>
          <p:cNvPr id="3" name="Table 2"/>
          <p:cNvGraphicFramePr>
            <a:graphicFrameLocks noGrp="1"/>
          </p:cNvGraphicFramePr>
          <p:nvPr/>
        </p:nvGraphicFramePr>
        <p:xfrm>
          <a:off x="1885950" y="1771936"/>
          <a:ext cx="5372100" cy="4182491"/>
        </p:xfrm>
        <a:graphic>
          <a:graphicData uri="http://schemas.openxmlformats.org/drawingml/2006/table">
            <a:tbl>
              <a:tblPr>
                <a:tableStyleId>{5C22544A-7EE6-4342-B048-85BDC9FD1C3A}</a:tableStyleId>
              </a:tblPr>
              <a:tblGrid>
                <a:gridCol w="2686050"/>
                <a:gridCol w="2686050"/>
              </a:tblGrid>
              <a:tr h="0">
                <a:tc>
                  <a:txBody>
                    <a:bodyPr/>
                    <a:lstStyle/>
                    <a:p>
                      <a:pPr marL="0" marR="0">
                        <a:lnSpc>
                          <a:spcPct val="115000"/>
                        </a:lnSpc>
                        <a:spcBef>
                          <a:spcPts val="0"/>
                        </a:spcBef>
                        <a:spcAft>
                          <a:spcPts val="0"/>
                        </a:spcAft>
                      </a:pPr>
                      <a:r>
                        <a:rPr lang="en-US" sz="1200">
                          <a:effectLst/>
                        </a:rPr>
                        <a:t>Activity</a:t>
                      </a:r>
                      <a:endParaRPr lang="en-US" sz="1200">
                        <a:effectLst/>
                        <a:latin typeface="Times New Roman"/>
                        <a:ea typeface="Times New Roman"/>
                      </a:endParaRPr>
                    </a:p>
                  </a:txBody>
                  <a:tcPr marL="57150" marR="57150" marT="0" marB="0"/>
                </a:tc>
                <a:tc>
                  <a:txBody>
                    <a:bodyPr/>
                    <a:lstStyle/>
                    <a:p>
                      <a:pPr marL="0" marR="0">
                        <a:lnSpc>
                          <a:spcPct val="115000"/>
                        </a:lnSpc>
                        <a:spcBef>
                          <a:spcPts val="0"/>
                        </a:spcBef>
                        <a:spcAft>
                          <a:spcPts val="0"/>
                        </a:spcAft>
                      </a:pPr>
                      <a:r>
                        <a:rPr lang="en-US" sz="1200">
                          <a:effectLst/>
                        </a:rPr>
                        <a:t>Responsible Complement Protein</a:t>
                      </a:r>
                      <a:endParaRPr lang="en-US" sz="1200">
                        <a:effectLst/>
                        <a:latin typeface="Times New Roman"/>
                        <a:ea typeface="Times New Roman"/>
                      </a:endParaRPr>
                    </a:p>
                  </a:txBody>
                  <a:tcPr marL="57150" marR="57150" marT="0" marB="0"/>
                </a:tc>
              </a:tr>
              <a:tr h="0">
                <a:tc gridSpan="2">
                  <a:txBody>
                    <a:bodyPr/>
                    <a:lstStyle/>
                    <a:p>
                      <a:pPr marL="0" marR="0">
                        <a:lnSpc>
                          <a:spcPct val="115000"/>
                        </a:lnSpc>
                        <a:spcBef>
                          <a:spcPts val="0"/>
                        </a:spcBef>
                        <a:spcAft>
                          <a:spcPts val="0"/>
                        </a:spcAft>
                      </a:pPr>
                      <a:r>
                        <a:rPr lang="en-US" sz="1200">
                          <a:effectLst/>
                        </a:rPr>
                        <a:t>Host Defense against Infection</a:t>
                      </a:r>
                      <a:endParaRPr lang="en-US" sz="1200">
                        <a:effectLst/>
                        <a:latin typeface="Times New Roman"/>
                        <a:ea typeface="Times New Roman"/>
                      </a:endParaRPr>
                    </a:p>
                  </a:txBody>
                  <a:tcPr marL="57150" marR="57150" marT="0" marB="0"/>
                </a:tc>
                <a:tc hMerge="1">
                  <a:txBody>
                    <a:bodyPr/>
                    <a:lstStyle/>
                    <a:p>
                      <a:endParaRPr lang="en-US"/>
                    </a:p>
                  </a:txBody>
                  <a:tcPr/>
                </a:tc>
              </a:tr>
              <a:tr h="0">
                <a:tc>
                  <a:txBody>
                    <a:bodyPr/>
                    <a:lstStyle/>
                    <a:p>
                      <a:pPr marL="0" marR="0">
                        <a:lnSpc>
                          <a:spcPct val="115000"/>
                        </a:lnSpc>
                        <a:spcBef>
                          <a:spcPts val="0"/>
                        </a:spcBef>
                        <a:spcAft>
                          <a:spcPts val="0"/>
                        </a:spcAft>
                      </a:pPr>
                      <a:r>
                        <a:rPr lang="en-US" sz="1200">
                          <a:effectLst/>
                        </a:rPr>
                        <a:t>Opsonization</a:t>
                      </a:r>
                      <a:endParaRPr lang="en-US" sz="1200">
                        <a:effectLst/>
                        <a:latin typeface="Times New Roman"/>
                        <a:ea typeface="Times New Roman"/>
                      </a:endParaRPr>
                    </a:p>
                  </a:txBody>
                  <a:tcPr marL="57150" marR="57150" marT="0" marB="0"/>
                </a:tc>
                <a:tc>
                  <a:txBody>
                    <a:bodyPr/>
                    <a:lstStyle/>
                    <a:p>
                      <a:pPr marL="0" marR="0">
                        <a:lnSpc>
                          <a:spcPct val="115000"/>
                        </a:lnSpc>
                        <a:spcBef>
                          <a:spcPts val="0"/>
                        </a:spcBef>
                        <a:spcAft>
                          <a:spcPts val="0"/>
                        </a:spcAft>
                      </a:pPr>
                      <a:r>
                        <a:rPr lang="en-US" sz="1200">
                          <a:effectLst/>
                        </a:rPr>
                        <a:t>Covalently bonded fragments of C3 and C4</a:t>
                      </a:r>
                      <a:endParaRPr lang="en-US" sz="1200">
                        <a:effectLst/>
                        <a:latin typeface="Times New Roman"/>
                        <a:ea typeface="Times New Roman"/>
                      </a:endParaRPr>
                    </a:p>
                  </a:txBody>
                  <a:tcPr marL="57150" marR="57150" marT="0" marB="0"/>
                </a:tc>
              </a:tr>
              <a:tr h="0">
                <a:tc>
                  <a:txBody>
                    <a:bodyPr/>
                    <a:lstStyle/>
                    <a:p>
                      <a:pPr marL="0" marR="0">
                        <a:lnSpc>
                          <a:spcPct val="115000"/>
                        </a:lnSpc>
                        <a:spcBef>
                          <a:spcPts val="0"/>
                        </a:spcBef>
                        <a:spcAft>
                          <a:spcPts val="0"/>
                        </a:spcAft>
                      </a:pPr>
                      <a:r>
                        <a:rPr lang="en-US" sz="1200">
                          <a:effectLst/>
                        </a:rPr>
                        <a:t>Chemotaxis and leukocyte activation</a:t>
                      </a:r>
                      <a:endParaRPr lang="en-US" sz="1200">
                        <a:effectLst/>
                        <a:latin typeface="Times New Roman"/>
                        <a:ea typeface="Times New Roman"/>
                      </a:endParaRPr>
                    </a:p>
                  </a:txBody>
                  <a:tcPr marL="57150" marR="57150" marT="0" marB="0"/>
                </a:tc>
                <a:tc>
                  <a:txBody>
                    <a:bodyPr/>
                    <a:lstStyle/>
                    <a:p>
                      <a:pPr marL="0" marR="0">
                        <a:lnSpc>
                          <a:spcPct val="115000"/>
                        </a:lnSpc>
                        <a:spcBef>
                          <a:spcPts val="0"/>
                        </a:spcBef>
                        <a:spcAft>
                          <a:spcPts val="0"/>
                        </a:spcAft>
                      </a:pPr>
                      <a:r>
                        <a:rPr lang="en-US" sz="1200">
                          <a:effectLst/>
                        </a:rPr>
                        <a:t>C5a, C3a, and C4a; anaphylatoxin leukocyte receptors</a:t>
                      </a:r>
                      <a:endParaRPr lang="en-US" sz="1200">
                        <a:effectLst/>
                        <a:latin typeface="Times New Roman"/>
                        <a:ea typeface="Times New Roman"/>
                      </a:endParaRPr>
                    </a:p>
                  </a:txBody>
                  <a:tcPr marL="57150" marR="57150" marT="0" marB="0"/>
                </a:tc>
              </a:tr>
              <a:tr h="0">
                <a:tc>
                  <a:txBody>
                    <a:bodyPr/>
                    <a:lstStyle/>
                    <a:p>
                      <a:pPr marL="0" marR="0">
                        <a:lnSpc>
                          <a:spcPct val="115000"/>
                        </a:lnSpc>
                        <a:spcBef>
                          <a:spcPts val="0"/>
                        </a:spcBef>
                        <a:spcAft>
                          <a:spcPts val="0"/>
                        </a:spcAft>
                      </a:pPr>
                      <a:r>
                        <a:rPr lang="en-US" sz="1200">
                          <a:effectLst/>
                        </a:rPr>
                        <a:t>Lysis of bacterial and mammalian cells</a:t>
                      </a:r>
                      <a:endParaRPr lang="en-US" sz="1200">
                        <a:effectLst/>
                        <a:latin typeface="Times New Roman"/>
                        <a:ea typeface="Times New Roman"/>
                      </a:endParaRPr>
                    </a:p>
                  </a:txBody>
                  <a:tcPr marL="57150" marR="57150" marT="0" marB="0"/>
                </a:tc>
                <a:tc>
                  <a:txBody>
                    <a:bodyPr/>
                    <a:lstStyle/>
                    <a:p>
                      <a:pPr marL="0" marR="0">
                        <a:lnSpc>
                          <a:spcPct val="115000"/>
                        </a:lnSpc>
                        <a:spcBef>
                          <a:spcPts val="0"/>
                        </a:spcBef>
                        <a:spcAft>
                          <a:spcPts val="0"/>
                        </a:spcAft>
                      </a:pPr>
                      <a:r>
                        <a:rPr lang="en-US" sz="1200">
                          <a:effectLst/>
                        </a:rPr>
                        <a:t>C5-C9 membrane attack complex</a:t>
                      </a:r>
                      <a:endParaRPr lang="en-US" sz="1200">
                        <a:effectLst/>
                        <a:latin typeface="Times New Roman"/>
                        <a:ea typeface="Times New Roman"/>
                      </a:endParaRPr>
                    </a:p>
                  </a:txBody>
                  <a:tcPr marL="57150" marR="57150" marT="0" marB="0"/>
                </a:tc>
              </a:tr>
              <a:tr h="123825">
                <a:tc gridSpan="2">
                  <a:txBody>
                    <a:bodyPr/>
                    <a:lstStyle/>
                    <a:p>
                      <a:pPr marL="0" marR="0">
                        <a:lnSpc>
                          <a:spcPct val="115000"/>
                        </a:lnSpc>
                        <a:spcBef>
                          <a:spcPts val="0"/>
                        </a:spcBef>
                        <a:spcAft>
                          <a:spcPts val="0"/>
                        </a:spcAft>
                      </a:pPr>
                      <a:r>
                        <a:rPr lang="en-US" sz="1200">
                          <a:effectLst/>
                        </a:rPr>
                        <a:t>Interface between Innate and Adaptive Immunity</a:t>
                      </a:r>
                      <a:endParaRPr lang="en-US" sz="1200">
                        <a:effectLst/>
                        <a:latin typeface="Times New Roman"/>
                        <a:ea typeface="Times New Roman"/>
                      </a:endParaRPr>
                    </a:p>
                  </a:txBody>
                  <a:tcPr marL="57150" marR="57150" marT="0" marB="0"/>
                </a:tc>
                <a:tc hMerge="1">
                  <a:txBody>
                    <a:bodyPr/>
                    <a:lstStyle/>
                    <a:p>
                      <a:endParaRPr lang="en-US"/>
                    </a:p>
                  </a:txBody>
                  <a:tcPr/>
                </a:tc>
              </a:tr>
              <a:tr h="0">
                <a:tc>
                  <a:txBody>
                    <a:bodyPr/>
                    <a:lstStyle/>
                    <a:p>
                      <a:pPr marL="0" marR="0">
                        <a:lnSpc>
                          <a:spcPct val="115000"/>
                        </a:lnSpc>
                        <a:spcBef>
                          <a:spcPts val="0"/>
                        </a:spcBef>
                        <a:spcAft>
                          <a:spcPts val="0"/>
                        </a:spcAft>
                      </a:pPr>
                      <a:r>
                        <a:rPr lang="en-US" sz="1200">
                          <a:effectLst/>
                        </a:rPr>
                        <a:t>Augmentation of antibody</a:t>
                      </a:r>
                      <a:endParaRPr lang="en-US" sz="1200">
                        <a:effectLst/>
                        <a:latin typeface="Times New Roman"/>
                        <a:ea typeface="Times New Roman"/>
                      </a:endParaRPr>
                    </a:p>
                  </a:txBody>
                  <a:tcPr marL="57150" marR="57150" marT="0" marB="0"/>
                </a:tc>
                <a:tc>
                  <a:txBody>
                    <a:bodyPr/>
                    <a:lstStyle/>
                    <a:p>
                      <a:pPr marL="0" marR="0">
                        <a:lnSpc>
                          <a:spcPct val="115000"/>
                        </a:lnSpc>
                        <a:spcBef>
                          <a:spcPts val="0"/>
                        </a:spcBef>
                        <a:spcAft>
                          <a:spcPts val="0"/>
                        </a:spcAft>
                      </a:pPr>
                      <a:r>
                        <a:rPr lang="en-US" sz="1200">
                          <a:effectLst/>
                        </a:rPr>
                        <a:t>C3b and C4b bound to immune complexes and to antigen</a:t>
                      </a:r>
                      <a:endParaRPr lang="en-US" sz="1200">
                        <a:effectLst/>
                        <a:latin typeface="Times New Roman"/>
                        <a:ea typeface="Times New Roman"/>
                      </a:endParaRPr>
                    </a:p>
                  </a:txBody>
                  <a:tcPr marL="57150" marR="57150" marT="0" marB="0"/>
                </a:tc>
              </a:tr>
              <a:tr h="0">
                <a:tc>
                  <a:txBody>
                    <a:bodyPr/>
                    <a:lstStyle/>
                    <a:p>
                      <a:pPr marL="0" marR="0">
                        <a:lnSpc>
                          <a:spcPct val="115000"/>
                        </a:lnSpc>
                        <a:spcBef>
                          <a:spcPts val="0"/>
                        </a:spcBef>
                        <a:spcAft>
                          <a:spcPts val="0"/>
                        </a:spcAft>
                      </a:pPr>
                      <a:r>
                        <a:rPr lang="en-US" sz="1200">
                          <a:effectLst/>
                        </a:rPr>
                        <a:t>Responses</a:t>
                      </a:r>
                      <a:endParaRPr lang="en-US" sz="1200">
                        <a:effectLst/>
                        <a:latin typeface="Times New Roman"/>
                        <a:ea typeface="Times New Roman"/>
                      </a:endParaRPr>
                    </a:p>
                  </a:txBody>
                  <a:tcPr marL="57150" marR="57150" marT="0" marB="0"/>
                </a:tc>
                <a:tc>
                  <a:txBody>
                    <a:bodyPr/>
                    <a:lstStyle/>
                    <a:p>
                      <a:pPr marL="0" marR="0">
                        <a:lnSpc>
                          <a:spcPct val="115000"/>
                        </a:lnSpc>
                        <a:spcBef>
                          <a:spcPts val="0"/>
                        </a:spcBef>
                        <a:spcAft>
                          <a:spcPts val="0"/>
                        </a:spcAft>
                      </a:pPr>
                      <a:r>
                        <a:rPr lang="en-US" sz="1200">
                          <a:effectLst/>
                        </a:rPr>
                        <a:t>C3 receptors on B cells and antigen-presenting cells</a:t>
                      </a:r>
                      <a:endParaRPr lang="en-US" sz="1200">
                        <a:effectLst/>
                        <a:latin typeface="Times New Roman"/>
                        <a:ea typeface="Times New Roman"/>
                      </a:endParaRPr>
                    </a:p>
                  </a:txBody>
                  <a:tcPr marL="57150" marR="57150" marT="0" marB="0"/>
                </a:tc>
              </a:tr>
              <a:tr h="0">
                <a:tc>
                  <a:txBody>
                    <a:bodyPr/>
                    <a:lstStyle/>
                    <a:p>
                      <a:pPr marL="0" marR="0">
                        <a:lnSpc>
                          <a:spcPct val="115000"/>
                        </a:lnSpc>
                        <a:spcBef>
                          <a:spcPts val="0"/>
                        </a:spcBef>
                        <a:spcAft>
                          <a:spcPts val="0"/>
                        </a:spcAft>
                      </a:pPr>
                      <a:r>
                        <a:rPr lang="en-US" sz="1200">
                          <a:effectLst/>
                        </a:rPr>
                        <a:t>Enhancement of immunologic memory</a:t>
                      </a:r>
                      <a:endParaRPr lang="en-US" sz="1200">
                        <a:effectLst/>
                        <a:latin typeface="Times New Roman"/>
                        <a:ea typeface="Times New Roman"/>
                      </a:endParaRPr>
                    </a:p>
                  </a:txBody>
                  <a:tcPr marL="57150" marR="57150" marT="0" marB="0"/>
                </a:tc>
                <a:tc>
                  <a:txBody>
                    <a:bodyPr/>
                    <a:lstStyle/>
                    <a:p>
                      <a:pPr marL="0" marR="0">
                        <a:lnSpc>
                          <a:spcPct val="115000"/>
                        </a:lnSpc>
                        <a:spcBef>
                          <a:spcPts val="0"/>
                        </a:spcBef>
                        <a:spcAft>
                          <a:spcPts val="0"/>
                        </a:spcAft>
                      </a:pPr>
                      <a:r>
                        <a:rPr lang="en-US" sz="1200">
                          <a:effectLst/>
                        </a:rPr>
                        <a:t>C3b and C4b bound to immune complexes and to antigen; C3 receptors on follicular dendritic cells</a:t>
                      </a:r>
                      <a:endParaRPr lang="en-US" sz="1200">
                        <a:effectLst/>
                        <a:latin typeface="Times New Roman"/>
                        <a:ea typeface="Times New Roman"/>
                      </a:endParaRPr>
                    </a:p>
                  </a:txBody>
                  <a:tcPr marL="57150" marR="57150" marT="0" marB="0"/>
                </a:tc>
              </a:tr>
              <a:tr h="0">
                <a:tc gridSpan="2">
                  <a:txBody>
                    <a:bodyPr/>
                    <a:lstStyle/>
                    <a:p>
                      <a:pPr marL="0" marR="0">
                        <a:lnSpc>
                          <a:spcPct val="115000"/>
                        </a:lnSpc>
                        <a:spcBef>
                          <a:spcPts val="0"/>
                        </a:spcBef>
                        <a:spcAft>
                          <a:spcPts val="0"/>
                        </a:spcAft>
                      </a:pPr>
                      <a:r>
                        <a:rPr lang="en-US" sz="1200">
                          <a:effectLst/>
                        </a:rPr>
                        <a:t>Disposal of Waste</a:t>
                      </a:r>
                      <a:endParaRPr lang="en-US" sz="1200">
                        <a:effectLst/>
                        <a:latin typeface="Times New Roman"/>
                        <a:ea typeface="Times New Roman"/>
                      </a:endParaRPr>
                    </a:p>
                  </a:txBody>
                  <a:tcPr marL="57150" marR="57150" marT="0" marB="0"/>
                </a:tc>
                <a:tc hMerge="1">
                  <a:txBody>
                    <a:bodyPr/>
                    <a:lstStyle/>
                    <a:p>
                      <a:endParaRPr lang="en-US"/>
                    </a:p>
                  </a:txBody>
                  <a:tcPr/>
                </a:tc>
              </a:tr>
              <a:tr h="0">
                <a:tc>
                  <a:txBody>
                    <a:bodyPr/>
                    <a:lstStyle/>
                    <a:p>
                      <a:pPr marL="0" marR="0">
                        <a:lnSpc>
                          <a:spcPct val="166000"/>
                        </a:lnSpc>
                        <a:spcBef>
                          <a:spcPts val="0"/>
                        </a:spcBef>
                        <a:spcAft>
                          <a:spcPts val="0"/>
                        </a:spcAft>
                      </a:pPr>
                      <a:r>
                        <a:rPr lang="en-US" sz="1200">
                          <a:effectLst/>
                        </a:rPr>
                        <a:t>Clearance of immune complexes from tissues</a:t>
                      </a:r>
                    </a:p>
                    <a:p>
                      <a:pPr marL="0" marR="0">
                        <a:lnSpc>
                          <a:spcPct val="115000"/>
                        </a:lnSpc>
                        <a:spcBef>
                          <a:spcPts val="0"/>
                        </a:spcBef>
                        <a:spcAft>
                          <a:spcPts val="0"/>
                        </a:spcAft>
                      </a:pPr>
                      <a:r>
                        <a:rPr lang="en-US" sz="1200">
                          <a:effectLst/>
                        </a:rPr>
                        <a:t>Clearance of apoptotic cells</a:t>
                      </a:r>
                      <a:endParaRPr lang="en-US" sz="1200">
                        <a:effectLst/>
                        <a:latin typeface="Times New Roman"/>
                        <a:ea typeface="Times New Roman"/>
                      </a:endParaRPr>
                    </a:p>
                  </a:txBody>
                  <a:tcPr marL="57150" marR="57150" marT="0" marB="0"/>
                </a:tc>
                <a:tc>
                  <a:txBody>
                    <a:bodyPr/>
                    <a:lstStyle/>
                    <a:p>
                      <a:pPr marL="0" marR="0">
                        <a:lnSpc>
                          <a:spcPct val="115000"/>
                        </a:lnSpc>
                        <a:spcBef>
                          <a:spcPts val="0"/>
                        </a:spcBef>
                        <a:spcAft>
                          <a:spcPts val="0"/>
                        </a:spcAft>
                      </a:pPr>
                      <a:r>
                        <a:rPr lang="en-US" sz="1200" dirty="0">
                          <a:effectLst/>
                        </a:rPr>
                        <a:t>C1q; covalently bonded fragments of C3 and C4</a:t>
                      </a:r>
                      <a:endParaRPr lang="en-US" sz="1200" dirty="0">
                        <a:effectLst/>
                        <a:latin typeface="Times New Roman"/>
                        <a:ea typeface="Times New Roman"/>
                      </a:endParaRPr>
                    </a:p>
                  </a:txBody>
                  <a:tcPr marL="57150" marR="57150" marT="0" marB="0"/>
                </a:tc>
              </a:tr>
            </a:tbl>
          </a:graphicData>
        </a:graphic>
      </p:graphicFrame>
      <p:sp>
        <p:nvSpPr>
          <p:cNvPr id="4" name="Rectangle 6"/>
          <p:cNvSpPr>
            <a:spLocks noChangeArrowheads="1"/>
          </p:cNvSpPr>
          <p:nvPr/>
        </p:nvSpPr>
        <p:spPr bwMode="auto">
          <a:xfrm>
            <a:off x="1885950" y="6019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Three Main Physiologic Activities of the Complement System</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Modified from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Walport</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MJ: </a:t>
            </a:r>
            <a:r>
              <a:rPr kumimoji="0" lang="en-US" sz="12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 </a:t>
            </a:r>
            <a:r>
              <a:rPr kumimoji="0" lang="en-US" sz="12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Engl</a:t>
            </a:r>
            <a:r>
              <a:rPr kumimoji="0" lang="en-US" sz="12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J Med</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344(14):1058, 2001.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55306" name="DefaultOcx" r:id="rId2" imgW="257040" imgH="304920"/>
        </mc:Choice>
        <mc:Fallback>
          <p:control name="DefaultOcx" r:id="rId2" imgW="25704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5307" name="HTMLOption1" r:id="rId3" imgW="257040" imgH="304920"/>
        </mc:Choice>
        <mc:Fallback>
          <p:control name="HTMLOption1" r:id="rId3" imgW="25704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5308" name="HTMLOption2" r:id="rId4" imgW="257040" imgH="304920"/>
        </mc:Choice>
        <mc:Fallback>
          <p:control name="HTMLOption2" r:id="rId4" imgW="25704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5309" name="HTMLOption3" r:id="rId5" imgW="257040" imgH="304920"/>
        </mc:Choice>
        <mc:Fallback>
          <p:control name="HTMLOption3" r:id="rId5" imgW="25704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3214476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28800" y="2408872"/>
            <a:ext cx="5173211"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The classic complement pathway is activated by: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Platelet factor 2.</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C3B.</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Factor B.</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Factor 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56330" name="DefaultOcx" r:id="rId2" imgW="1371600" imgH="304920"/>
        </mc:Choice>
        <mc:Fallback>
          <p:control name="DefaultOcx" r:id="rId2" imgW="137160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6331" name="HTMLOption1" r:id="rId3" imgW="1371600" imgH="304920"/>
        </mc:Choice>
        <mc:Fallback>
          <p:control name="HTMLOption1" r:id="rId3" imgW="137160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6332" name="HTMLOption2" r:id="rId4" imgW="1371600" imgH="304920"/>
        </mc:Choice>
        <mc:Fallback>
          <p:control name="HTMLOption2" r:id="rId4" imgW="137160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6333" name="HTMLOption3" r:id="rId5" imgW="1371600" imgH="304920"/>
        </mc:Choice>
        <mc:Fallback>
          <p:control name="HTMLOption3" r:id="rId5" imgW="137160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2635155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28800" y="2408872"/>
            <a:ext cx="5173211"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The classic complement pathway is activated by: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Platelet factor 2.</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C3B.</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1" i="0" u="none" strike="noStrike" cap="none" normalizeH="0" baseline="0" dirty="0" smtClean="0">
                <a:ln>
                  <a:noFill/>
                </a:ln>
                <a:solidFill>
                  <a:srgbClr val="7030A0"/>
                </a:solidFill>
                <a:effectLst/>
                <a:latin typeface="Arial" pitchFamily="34" charset="0"/>
                <a:cs typeface="Arial" pitchFamily="34" charset="0"/>
              </a:rPr>
              <a:t>C) Factor B.</a:t>
            </a:r>
            <a:r>
              <a:rPr kumimoji="0" lang="en-US" sz="1800" b="0" i="0" u="none" strike="noStrike" cap="none" normalizeH="0" baseline="0" dirty="0" smtClean="0">
                <a:ln>
                  <a:noFill/>
                </a:ln>
                <a:solidFill>
                  <a:srgbClr val="333333"/>
                </a:solidFill>
                <a:effectLst/>
                <a:latin typeface="Arial" pitchFamily="34" charset="0"/>
                <a:cs typeface="Arial" pitchFamily="34" charset="0"/>
              </a:rPr>
              <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Factor 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286000" y="4667071"/>
            <a:ext cx="4572000" cy="1200329"/>
          </a:xfrm>
          <a:prstGeom prst="rect">
            <a:avLst/>
          </a:prstGeom>
        </p:spPr>
        <p:txBody>
          <a:bodyPr>
            <a:spAutoFit/>
          </a:bodyPr>
          <a:lstStyle/>
          <a:p>
            <a:r>
              <a:rPr lang="en-US" dirty="0"/>
              <a:t>The classic pathway is initiated by the bonding of the C1 complex, consisting of C1q, C1r, and C1s, to antibodies bound to an antigen on the surface of a bacterial cell.</a:t>
            </a:r>
          </a:p>
        </p:txBody>
      </p:sp>
    </p:spTree>
    <p:controls>
      <mc:AlternateContent xmlns:mc="http://schemas.openxmlformats.org/markup-compatibility/2006">
        <mc:Choice xmlns:v="urn:schemas-microsoft-com:vml" Requires="v">
          <p:control spid="57354" name="DefaultOcx" r:id="rId2" imgW="257040" imgH="304920"/>
        </mc:Choice>
        <mc:Fallback>
          <p:control name="DefaultOcx" r:id="rId2" imgW="25704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7355" name="HTMLOption1" r:id="rId3" imgW="257040" imgH="304920"/>
        </mc:Choice>
        <mc:Fallback>
          <p:control name="HTMLOption1" r:id="rId3" imgW="25704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7356" name="HTMLOption2" r:id="rId4" imgW="257040" imgH="304920"/>
        </mc:Choice>
        <mc:Fallback>
          <p:control name="HTMLOption2" r:id="rId4" imgW="25704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7357" name="HTMLOption3" r:id="rId5" imgW="257040" imgH="304920"/>
        </mc:Choice>
        <mc:Fallback>
          <p:control name="HTMLOption3" r:id="rId5" imgW="25704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63356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425" y="1666838"/>
            <a:ext cx="7680325" cy="431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8706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60605" y="2819400"/>
            <a:ext cx="5378395"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The alternate complement pathway is activated by: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Bacterial exotoxins.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Viruses.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Antigen-antibody complexes.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Haptens</a:t>
            </a:r>
            <a:r>
              <a:rPr kumimoji="0" lang="en-US" sz="1800" b="0" i="0" u="none" strike="noStrike" cap="none" normalizeH="0" baseline="0" dirty="0" smtClean="0">
                <a:ln>
                  <a:noFill/>
                </a:ln>
                <a:solidFill>
                  <a:srgbClr val="333333"/>
                </a:solidFill>
                <a:effectLst/>
                <a:latin typeface="Arial" pitchFamily="34" charset="0"/>
                <a:cs typeface="Arial" pitchFamily="34" charset="0"/>
              </a:rPr>
              <a:t/>
            </a:r>
            <a:br>
              <a:rPr kumimoji="0" lang="en-US" sz="1800" b="0" i="0" u="none" strike="noStrike" cap="none" normalizeH="0" baseline="0" dirty="0" smtClean="0">
                <a:ln>
                  <a:noFill/>
                </a:ln>
                <a:solidFill>
                  <a:srgbClr val="333333"/>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58378" name="DefaultOcx" r:id="rId2" imgW="1371600" imgH="304920"/>
        </mc:Choice>
        <mc:Fallback>
          <p:control name="DefaultOcx" r:id="rId2" imgW="137160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8379" name="HTMLOption1" r:id="rId3" imgW="1371600" imgH="304920"/>
        </mc:Choice>
        <mc:Fallback>
          <p:control name="HTMLOption1" r:id="rId3" imgW="137160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8380" name="HTMLOption2" r:id="rId4" imgW="1371600" imgH="304920"/>
        </mc:Choice>
        <mc:Fallback>
          <p:control name="HTMLOption2" r:id="rId4" imgW="137160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8381" name="HTMLOption3" r:id="rId5" imgW="1371600" imgH="304920"/>
        </mc:Choice>
        <mc:Fallback>
          <p:control name="HTMLOption3" r:id="rId5" imgW="137160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2743961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60605" y="1981200"/>
            <a:ext cx="5378395"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The alternate complement pathway is activated by: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7030A0"/>
                </a:solidFill>
                <a:effectLst/>
                <a:latin typeface="Arial" pitchFamily="34" charset="0"/>
                <a:cs typeface="Arial" pitchFamily="34" charset="0"/>
              </a:rPr>
              <a:t>A) Bacterial exotoxins.</a:t>
            </a:r>
            <a:r>
              <a:rPr kumimoji="0" lang="en-US" sz="1800" b="0" i="0" u="none" strike="noStrike" cap="none" normalizeH="0" baseline="0" dirty="0" smtClean="0">
                <a:ln>
                  <a:noFill/>
                </a:ln>
                <a:solidFill>
                  <a:srgbClr val="333333"/>
                </a:solidFill>
                <a:effectLst/>
                <a:latin typeface="Arial" pitchFamily="34" charset="0"/>
                <a:cs typeface="Arial" pitchFamily="34" charset="0"/>
              </a:rPr>
              <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Viruses.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Antigen-antibody complexes.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Haptens</a:t>
            </a:r>
            <a:r>
              <a:rPr kumimoji="0" lang="en-US" sz="1800" b="0" i="0" u="none" strike="noStrike" cap="none" normalizeH="0" baseline="0" dirty="0" smtClean="0">
                <a:ln>
                  <a:noFill/>
                </a:ln>
                <a:solidFill>
                  <a:srgbClr val="333333"/>
                </a:solidFill>
                <a:effectLst/>
                <a:latin typeface="Arial" pitchFamily="34" charset="0"/>
                <a:cs typeface="Arial" pitchFamily="34" charset="0"/>
              </a:rPr>
              <a:t/>
            </a:r>
            <a:br>
              <a:rPr kumimoji="0" lang="en-US" sz="1800" b="0" i="0" u="none" strike="noStrike" cap="none" normalizeH="0" baseline="0" dirty="0" smtClean="0">
                <a:ln>
                  <a:noFill/>
                </a:ln>
                <a:solidFill>
                  <a:srgbClr val="333333"/>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286000" y="4092476"/>
            <a:ext cx="4572000" cy="2308324"/>
          </a:xfrm>
          <a:prstGeom prst="rect">
            <a:avLst/>
          </a:prstGeom>
        </p:spPr>
        <p:txBody>
          <a:bodyPr>
            <a:spAutoFit/>
          </a:bodyPr>
          <a:lstStyle/>
          <a:p>
            <a:r>
              <a:rPr lang="en-US" dirty="0"/>
              <a:t>The alternate pathway is initiated by contact with a foreign surface such as the polysaccharide coating of a microorganism and the covalent binding of a small amount of C3b to hydroxyl groups on cell surface carbohydrates and proteins. The pathway is activated by low-grade cleavage of C3 in plasma.</a:t>
            </a:r>
          </a:p>
        </p:txBody>
      </p:sp>
    </p:spTree>
    <p:controls>
      <mc:AlternateContent xmlns:mc="http://schemas.openxmlformats.org/markup-compatibility/2006">
        <mc:Choice xmlns:v="urn:schemas-microsoft-com:vml" Requires="v">
          <p:control spid="59402" name="DefaultOcx" r:id="rId2" imgW="257040" imgH="304920"/>
        </mc:Choice>
        <mc:Fallback>
          <p:control name="DefaultOcx" r:id="rId2" imgW="25704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9403" name="HTMLOption1" r:id="rId3" imgW="257040" imgH="304920"/>
        </mc:Choice>
        <mc:Fallback>
          <p:control name="HTMLOption1" r:id="rId3" imgW="25704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9404" name="HTMLOption2" r:id="rId4" imgW="257040" imgH="304920"/>
        </mc:Choice>
        <mc:Fallback>
          <p:control name="HTMLOption2" r:id="rId4" imgW="25704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9405" name="HTMLOption3" r:id="rId5" imgW="257040" imgH="304920"/>
        </mc:Choice>
        <mc:Fallback>
          <p:control name="HTMLOption3" r:id="rId5" imgW="25704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9231188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71703" y="2514600"/>
            <a:ext cx="8315097"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The physiologic or cellular consequences of complement activation can include: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Production of inflammatory mediators.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Cytolysis or hemolysis.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Opsonization</a:t>
            </a:r>
            <a:r>
              <a:rPr kumimoji="0" lang="en-US" sz="1800" b="0" i="0" u="none" strike="noStrike" cap="none" normalizeH="0" baseline="0" dirty="0" smtClean="0">
                <a:ln>
                  <a:noFill/>
                </a:ln>
                <a:solidFill>
                  <a:srgbClr val="333333"/>
                </a:solidFill>
                <a:effectLst/>
                <a:latin typeface="Arial" pitchFamily="34" charset="0"/>
                <a:cs typeface="Arial" pitchFamily="34" charset="0"/>
              </a:rPr>
              <a: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All the above.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60426" name="DefaultOcx" r:id="rId2" imgW="1371600" imgH="304920"/>
        </mc:Choice>
        <mc:Fallback>
          <p:control name="DefaultOcx" r:id="rId2" imgW="137160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0427" name="HTMLOption1" r:id="rId3" imgW="1371600" imgH="304920"/>
        </mc:Choice>
        <mc:Fallback>
          <p:control name="HTMLOption1" r:id="rId3" imgW="137160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0428" name="HTMLOption2" r:id="rId4" imgW="1371600" imgH="304920"/>
        </mc:Choice>
        <mc:Fallback>
          <p:control name="HTMLOption2" r:id="rId4" imgW="137160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0429" name="HTMLOption3" r:id="rId5" imgW="1371600" imgH="304920"/>
        </mc:Choice>
        <mc:Fallback>
          <p:control name="HTMLOption3" r:id="rId5" imgW="137160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828019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71703" y="1905000"/>
            <a:ext cx="8315097"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The physiologic or cellular consequences of complement activation can include: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Production of inflammatory mediators.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Cytolysis or hemolysis.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Opsonization</a:t>
            </a:r>
            <a:r>
              <a:rPr kumimoji="0" lang="en-US" sz="1800" b="0" i="0" u="none" strike="noStrike" cap="none" normalizeH="0" baseline="0" dirty="0" smtClean="0">
                <a:ln>
                  <a:noFill/>
                </a:ln>
                <a:solidFill>
                  <a:srgbClr val="333333"/>
                </a:solidFill>
                <a:effectLst/>
                <a:latin typeface="Arial" pitchFamily="34" charset="0"/>
                <a:cs typeface="Arial" pitchFamily="34" charset="0"/>
              </a:rPr>
              <a: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1" i="0" u="none" strike="noStrike" cap="none" normalizeH="0" baseline="0" dirty="0" smtClean="0">
                <a:ln>
                  <a:noFill/>
                </a:ln>
                <a:solidFill>
                  <a:srgbClr val="7030A0"/>
                </a:solidFill>
                <a:effectLst/>
                <a:latin typeface="Arial" pitchFamily="34" charset="0"/>
                <a:cs typeface="Arial" pitchFamily="34" charset="0"/>
              </a:rPr>
              <a:t>D) All the above</a:t>
            </a:r>
            <a:r>
              <a:rPr kumimoji="0" lang="en-US" sz="1800" b="0" i="0" u="none" strike="noStrike" cap="none" normalizeH="0" baseline="0" dirty="0" smtClean="0">
                <a:ln>
                  <a:noFill/>
                </a:ln>
                <a:solidFill>
                  <a:srgbClr val="7030A0"/>
                </a:solidFill>
                <a:effectLst/>
                <a:latin typeface="Arial" pitchFamily="34" charset="0"/>
                <a:cs typeface="Arial" pitchFamily="34" charset="0"/>
              </a:rPr>
              <a:t>.</a:t>
            </a:r>
          </a:p>
        </p:txBody>
      </p:sp>
      <p:sp>
        <p:nvSpPr>
          <p:cNvPr id="3" name="Rectangle 2"/>
          <p:cNvSpPr/>
          <p:nvPr/>
        </p:nvSpPr>
        <p:spPr>
          <a:xfrm>
            <a:off x="1066800" y="3815477"/>
            <a:ext cx="7162800" cy="2585323"/>
          </a:xfrm>
          <a:prstGeom prst="rect">
            <a:avLst/>
          </a:prstGeom>
        </p:spPr>
        <p:txBody>
          <a:bodyPr wrap="square">
            <a:spAutoFit/>
          </a:bodyPr>
          <a:lstStyle/>
          <a:p>
            <a:r>
              <a:rPr lang="en-US" dirty="0"/>
              <a:t>Physiologic consequences of the activation of complement and the products formed during the complement cascade include blood vessel dilation and increased vascular permeability. The cellular consequences include:</a:t>
            </a:r>
          </a:p>
          <a:p>
            <a:r>
              <a:rPr lang="en-US" dirty="0"/>
              <a:t>·	 Cell activation, such as production of inflammatory mediators.</a:t>
            </a:r>
          </a:p>
          <a:p>
            <a:r>
              <a:rPr lang="en-US" dirty="0"/>
              <a:t>·	 Cytolysis or hemolysis, if the cells are erythrocytes. The most important biologic role of  complement in blood group serology is the production of cell membrane </a:t>
            </a:r>
            <a:r>
              <a:rPr lang="en-US" dirty="0" err="1"/>
              <a:t>lysis</a:t>
            </a:r>
            <a:r>
              <a:rPr lang="en-US" dirty="0"/>
              <a:t> of antibody-coated targets.</a:t>
            </a:r>
          </a:p>
          <a:p>
            <a:r>
              <a:rPr lang="en-US" dirty="0"/>
              <a:t>·	 </a:t>
            </a:r>
            <a:r>
              <a:rPr lang="en-US" dirty="0" err="1"/>
              <a:t>Opsonization</a:t>
            </a:r>
            <a:r>
              <a:rPr lang="en-US" b="1" dirty="0"/>
              <a:t>,</a:t>
            </a:r>
            <a:r>
              <a:rPr lang="en-US" dirty="0"/>
              <a:t> which renders cells vulnerable to phagocytosis.</a:t>
            </a:r>
          </a:p>
        </p:txBody>
      </p:sp>
    </p:spTree>
    <p:controls>
      <mc:AlternateContent xmlns:mc="http://schemas.openxmlformats.org/markup-compatibility/2006">
        <mc:Choice xmlns:v="urn:schemas-microsoft-com:vml" Requires="v">
          <p:control spid="61450" name="DefaultOcx" r:id="rId2" imgW="257040" imgH="304920"/>
        </mc:Choice>
        <mc:Fallback>
          <p:control name="DefaultOcx" r:id="rId2" imgW="25704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1451" name="HTMLOption1" r:id="rId3" imgW="257040" imgH="304920"/>
        </mc:Choice>
        <mc:Fallback>
          <p:control name="HTMLOption1" r:id="rId3" imgW="25704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1452" name="HTMLOption2" r:id="rId4" imgW="257040" imgH="304920"/>
        </mc:Choice>
        <mc:Fallback>
          <p:control name="HTMLOption2" r:id="rId4" imgW="25704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1453" name="HTMLOption3" r:id="rId5" imgW="257040" imgH="304920"/>
        </mc:Choice>
        <mc:Fallback>
          <p:control name="HTMLOption3" r:id="rId5" imgW="25704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2958353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 y="2498973"/>
            <a:ext cx="9144000"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The membrane attack complex (MAC) is characterized by all the following </a:t>
            </a:r>
            <a:r>
              <a:rPr kumimoji="0" lang="en-US" sz="1800" b="0" i="1" u="none" strike="noStrike" cap="none" normalizeH="0" baseline="0" dirty="0" smtClean="0">
                <a:ln>
                  <a:noFill/>
                </a:ln>
                <a:solidFill>
                  <a:srgbClr val="333333"/>
                </a:solidFill>
                <a:effectLst/>
                <a:latin typeface="Arial" pitchFamily="34" charset="0"/>
                <a:cs typeface="Arial" pitchFamily="34" charset="0"/>
              </a:rPr>
              <a:t>except:</a:t>
            </a:r>
            <a:endParaRPr kumimoji="0" lang="en-US" sz="18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MAC components are the same in the final common pathway of complement activation.</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C5-8 complex polymerizes C9 to form a tubule known as MAC.</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MAC allows for the influx of Na</a:t>
            </a:r>
            <a:r>
              <a:rPr kumimoji="0" lang="en-US" sz="1800" b="0" i="0" u="none" strike="noStrike" cap="none" normalizeH="0" baseline="30000" dirty="0" smtClean="0">
                <a:ln>
                  <a:noFill/>
                </a:ln>
                <a:solidFill>
                  <a:srgbClr val="333333"/>
                </a:solidFill>
                <a:effectLst/>
                <a:latin typeface="Arial" pitchFamily="34" charset="0"/>
                <a:cs typeface="Arial" pitchFamily="34" charset="0"/>
              </a:rPr>
              <a:t>+</a:t>
            </a:r>
            <a:r>
              <a:rPr kumimoji="0" lang="en-US" sz="1800" b="0" i="0" u="none" strike="noStrike" cap="none" normalizeH="0" baseline="0" dirty="0" smtClean="0">
                <a:ln>
                  <a:noFill/>
                </a:ln>
                <a:solidFill>
                  <a:srgbClr val="333333"/>
                </a:solidFill>
                <a:effectLst/>
                <a:latin typeface="Arial" pitchFamily="34" charset="0"/>
                <a:cs typeface="Arial" pitchFamily="34" charset="0"/>
              </a:rPr>
              <a:t> and H</a:t>
            </a:r>
            <a:r>
              <a:rPr kumimoji="0" lang="en-US" sz="1800" b="0" i="0" u="none" strike="noStrike" cap="none" normalizeH="0" baseline="-30000" dirty="0" smtClean="0">
                <a:ln>
                  <a:noFill/>
                </a:ln>
                <a:solidFill>
                  <a:srgbClr val="333333"/>
                </a:solidFill>
                <a:effectLst/>
                <a:latin typeface="Arial" pitchFamily="34" charset="0"/>
                <a:cs typeface="Arial" pitchFamily="34" charset="0"/>
              </a:rPr>
              <a:t>2</a:t>
            </a:r>
            <a:r>
              <a:rPr kumimoji="0" lang="en-US" sz="1800" b="0" i="0" u="none" strike="noStrike" cap="none" normalizeH="0" baseline="0" dirty="0" smtClean="0">
                <a:ln>
                  <a:noFill/>
                </a:ln>
                <a:solidFill>
                  <a:srgbClr val="333333"/>
                </a:solidFill>
                <a:effectLst/>
                <a:latin typeface="Arial" pitchFamily="34" charset="0"/>
                <a:cs typeface="Arial" pitchFamily="34" charset="0"/>
              </a:rPr>
              <a:t>O, which produces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lysis</a:t>
            </a:r>
            <a:r>
              <a:rPr kumimoji="0" lang="en-US" sz="1800" b="0" i="0" u="none" strike="noStrike" cap="none" normalizeH="0" baseline="0" dirty="0" smtClean="0">
                <a:ln>
                  <a:noFill/>
                </a:ln>
                <a:solidFill>
                  <a:srgbClr val="333333"/>
                </a:solidFill>
                <a:effectLst/>
                <a:latin typeface="Arial" pitchFamily="34" charset="0"/>
                <a:cs typeface="Arial" pitchFamily="34" charset="0"/>
              </a:rPr>
              <a: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The complement cascade reaches full amplitude at this stage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62474" name="DefaultOcx" r:id="rId2" imgW="1371600" imgH="304920"/>
        </mc:Choice>
        <mc:Fallback>
          <p:control name="DefaultOcx" r:id="rId2" imgW="137160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2475" name="HTMLOption1" r:id="rId3" imgW="1371600" imgH="304920"/>
        </mc:Choice>
        <mc:Fallback>
          <p:control name="HTMLOption1" r:id="rId3" imgW="137160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2476" name="HTMLOption2" r:id="rId4" imgW="1371600" imgH="304920"/>
        </mc:Choice>
        <mc:Fallback>
          <p:control name="HTMLOption2" r:id="rId4" imgW="137160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2477" name="HTMLOption3" r:id="rId5" imgW="1371600" imgH="304920"/>
        </mc:Choice>
        <mc:Fallback>
          <p:control name="HTMLOption3" r:id="rId5" imgW="1371600" imgH="304920">
            <p:pic>
              <p:nvPicPr>
                <p:cNvPr id="0" name="HTMLOption3"/>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3198107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 y="1295400"/>
            <a:ext cx="9144000"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The membrane attack complex (MAC) is characterized by all the following </a:t>
            </a:r>
            <a:r>
              <a:rPr kumimoji="0" lang="en-US" sz="1800" b="0" i="1" u="none" strike="noStrike" cap="none" normalizeH="0" baseline="0" dirty="0" smtClean="0">
                <a:ln>
                  <a:noFill/>
                </a:ln>
                <a:solidFill>
                  <a:srgbClr val="333333"/>
                </a:solidFill>
                <a:effectLst/>
                <a:latin typeface="Arial" pitchFamily="34" charset="0"/>
                <a:cs typeface="Arial" pitchFamily="34" charset="0"/>
              </a:rPr>
              <a:t>except:</a:t>
            </a:r>
            <a:endParaRPr kumimoji="0" lang="en-US" sz="18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MAC components are the same in the final common pathway of complement activation.</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C5-8 complex polymerizes C9 to form a tubule known as MAC.</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MAC allows for the influx of Na</a:t>
            </a:r>
            <a:r>
              <a:rPr kumimoji="0" lang="en-US" sz="1800" b="0" i="0" u="none" strike="noStrike" cap="none" normalizeH="0" baseline="30000" dirty="0" smtClean="0">
                <a:ln>
                  <a:noFill/>
                </a:ln>
                <a:solidFill>
                  <a:srgbClr val="333333"/>
                </a:solidFill>
                <a:effectLst/>
                <a:latin typeface="Arial" pitchFamily="34" charset="0"/>
                <a:cs typeface="Arial" pitchFamily="34" charset="0"/>
              </a:rPr>
              <a:t>+</a:t>
            </a:r>
            <a:r>
              <a:rPr kumimoji="0" lang="en-US" sz="1800" b="0" i="0" u="none" strike="noStrike" cap="none" normalizeH="0" baseline="0" dirty="0" smtClean="0">
                <a:ln>
                  <a:noFill/>
                </a:ln>
                <a:solidFill>
                  <a:srgbClr val="333333"/>
                </a:solidFill>
                <a:effectLst/>
                <a:latin typeface="Arial" pitchFamily="34" charset="0"/>
                <a:cs typeface="Arial" pitchFamily="34" charset="0"/>
              </a:rPr>
              <a:t> and H</a:t>
            </a:r>
            <a:r>
              <a:rPr kumimoji="0" lang="en-US" sz="1800" b="0" i="0" u="none" strike="noStrike" cap="none" normalizeH="0" baseline="-30000" dirty="0" smtClean="0">
                <a:ln>
                  <a:noFill/>
                </a:ln>
                <a:solidFill>
                  <a:srgbClr val="333333"/>
                </a:solidFill>
                <a:effectLst/>
                <a:latin typeface="Arial" pitchFamily="34" charset="0"/>
                <a:cs typeface="Arial" pitchFamily="34" charset="0"/>
              </a:rPr>
              <a:t>2</a:t>
            </a:r>
            <a:r>
              <a:rPr kumimoji="0" lang="en-US" sz="1800" b="0" i="0" u="none" strike="noStrike" cap="none" normalizeH="0" baseline="0" dirty="0" smtClean="0">
                <a:ln>
                  <a:noFill/>
                </a:ln>
                <a:solidFill>
                  <a:srgbClr val="333333"/>
                </a:solidFill>
                <a:effectLst/>
                <a:latin typeface="Arial" pitchFamily="34" charset="0"/>
                <a:cs typeface="Arial" pitchFamily="34" charset="0"/>
              </a:rPr>
              <a:t>O, which produces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lysis</a:t>
            </a:r>
            <a:r>
              <a:rPr kumimoji="0" lang="en-US" sz="1800" b="0" i="0" u="none" strike="noStrike" cap="none" normalizeH="0" baseline="0" dirty="0" smtClean="0">
                <a:ln>
                  <a:noFill/>
                </a:ln>
                <a:solidFill>
                  <a:srgbClr val="333333"/>
                </a:solidFill>
                <a:effectLst/>
                <a:latin typeface="Arial" pitchFamily="34" charset="0"/>
                <a:cs typeface="Arial" pitchFamily="34" charset="0"/>
              </a:rPr>
              <a: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1" i="0" u="none" strike="noStrike" cap="none" normalizeH="0" baseline="0" dirty="0" smtClean="0">
                <a:ln>
                  <a:noFill/>
                </a:ln>
                <a:solidFill>
                  <a:srgbClr val="7030A0"/>
                </a:solidFill>
                <a:effectLst/>
                <a:latin typeface="Arial" pitchFamily="34" charset="0"/>
                <a:cs typeface="Arial" pitchFamily="34" charset="0"/>
              </a:rPr>
              <a:t>D) The complement cascade reaches full amplitude at this stage</a:t>
            </a:r>
          </a:p>
        </p:txBody>
      </p:sp>
      <p:sp>
        <p:nvSpPr>
          <p:cNvPr id="3" name="Rectangle 2"/>
          <p:cNvSpPr/>
          <p:nvPr/>
        </p:nvSpPr>
        <p:spPr>
          <a:xfrm>
            <a:off x="533400" y="3586877"/>
            <a:ext cx="7239000" cy="2585323"/>
          </a:xfrm>
          <a:prstGeom prst="rect">
            <a:avLst/>
          </a:prstGeom>
        </p:spPr>
        <p:txBody>
          <a:bodyPr wrap="square">
            <a:spAutoFit/>
          </a:bodyPr>
          <a:lstStyle/>
          <a:p>
            <a:r>
              <a:rPr lang="en-US" dirty="0"/>
              <a:t>The MAC is a unique system that builds up a lipophilic complex in cell membranes from several plasma proteins. When fully assembled in the correct proportions, C7, C6, C5b, and C8 form the MAC. The C5bC6C7C7C8 complex polymerizes C9 to form a tubule (pore), which spans the membrane of the cell being attacked, allowing ions to flow freely between the cellular interior and exterior. By </a:t>
            </a:r>
            <a:r>
              <a:rPr lang="en-US" dirty="0" err="1"/>
              <a:t>complexing</a:t>
            </a:r>
            <a:r>
              <a:rPr lang="en-US" dirty="0"/>
              <a:t> with C9, the osmotic </a:t>
            </a:r>
            <a:r>
              <a:rPr lang="en-US" dirty="0" err="1"/>
              <a:t>cytolytic</a:t>
            </a:r>
            <a:r>
              <a:rPr lang="en-US" dirty="0"/>
              <a:t> reaction is accelerated. The consequence in a living cell is that the influx of sodium (Na</a:t>
            </a:r>
            <a:r>
              <a:rPr lang="en-US" baseline="30000" dirty="0"/>
              <a:t>+</a:t>
            </a:r>
            <a:r>
              <a:rPr lang="en-US" dirty="0"/>
              <a:t>) ions and H</a:t>
            </a:r>
            <a:r>
              <a:rPr lang="en-US" baseline="-25000" dirty="0"/>
              <a:t>2</a:t>
            </a:r>
            <a:r>
              <a:rPr lang="en-US" dirty="0"/>
              <a:t>O leads to disruption of osmotic balance, which produces cell </a:t>
            </a:r>
            <a:r>
              <a:rPr lang="en-US" dirty="0" err="1"/>
              <a:t>lysis</a:t>
            </a:r>
            <a:r>
              <a:rPr lang="en-US" dirty="0"/>
              <a:t>.</a:t>
            </a:r>
          </a:p>
        </p:txBody>
      </p:sp>
    </p:spTree>
    <p:controls>
      <mc:AlternateContent xmlns:mc="http://schemas.openxmlformats.org/markup-compatibility/2006">
        <mc:Choice xmlns:v="urn:schemas-microsoft-com:vml" Requires="v">
          <p:control spid="63498" name="DefaultOcx" r:id="rId2" imgW="257040" imgH="304920"/>
        </mc:Choice>
        <mc:Fallback>
          <p:control name="DefaultOcx" r:id="rId2" imgW="25704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499" name="HTMLOption1" r:id="rId3" imgW="257040" imgH="304920"/>
        </mc:Choice>
        <mc:Fallback>
          <p:control name="HTMLOption1" r:id="rId3" imgW="25704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500" name="HTMLOption2" r:id="rId4" imgW="257040" imgH="304920"/>
        </mc:Choice>
        <mc:Fallback>
          <p:control name="HTMLOption2" r:id="rId4" imgW="25704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501" name="HTMLOption3" r:id="rId5" imgW="257040" imgH="304920"/>
        </mc:Choice>
        <mc:Fallback>
          <p:control name="HTMLOption3" r:id="rId5" imgW="257040" imgH="304920">
            <p:pic>
              <p:nvPicPr>
                <p:cNvPr id="0" name="HTMLOption3"/>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2603830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51721" y="2561272"/>
            <a:ext cx="7096879"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Increased susceptibility to pyogenic infections can be caused by: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Deficiency of the opsonic activities of complement.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Any deficiency that compromises the lytic activity of complement.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Deficient function of the mannose-binding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lectin</a:t>
            </a:r>
            <a:r>
              <a:rPr kumimoji="0" lang="en-US" sz="1800" b="0" i="0" u="none" strike="noStrike" cap="none" normalizeH="0" baseline="0" dirty="0" smtClean="0">
                <a:ln>
                  <a:noFill/>
                </a:ln>
                <a:solidFill>
                  <a:srgbClr val="333333"/>
                </a:solidFill>
                <a:effectLst/>
                <a:latin typeface="Arial" pitchFamily="34" charset="0"/>
                <a:cs typeface="Arial" pitchFamily="34" charset="0"/>
              </a:rPr>
              <a:t> pathway.</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All the above.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64522" name="DefaultOcx" r:id="rId2" imgW="1371600" imgH="304920"/>
        </mc:Choice>
        <mc:Fallback>
          <p:control name="DefaultOcx" r:id="rId2" imgW="137160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4523" name="HTMLOption1" r:id="rId3" imgW="1371600" imgH="304920"/>
        </mc:Choice>
        <mc:Fallback>
          <p:control name="HTMLOption1" r:id="rId3" imgW="137160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4524" name="HTMLOption2" r:id="rId4" imgW="1371600" imgH="304920"/>
        </mc:Choice>
        <mc:Fallback>
          <p:control name="HTMLOption2" r:id="rId4" imgW="137160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4525" name="HTMLOption3" r:id="rId5" imgW="1371600" imgH="304920"/>
        </mc:Choice>
        <mc:Fallback>
          <p:control name="HTMLOption3" r:id="rId5" imgW="137160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8082043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51721" y="2561272"/>
            <a:ext cx="7096879"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Increased susceptibility to pyogenic infections can be caused by: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Deficiency of the opsonic activities of complement.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Any deficiency that compromises the lytic activity of complement.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Deficient function of the mannose-binding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lectin</a:t>
            </a:r>
            <a:r>
              <a:rPr kumimoji="0" lang="en-US" sz="1800" b="0" i="0" u="none" strike="noStrike" cap="none" normalizeH="0" baseline="0" dirty="0" smtClean="0">
                <a:ln>
                  <a:noFill/>
                </a:ln>
                <a:solidFill>
                  <a:srgbClr val="333333"/>
                </a:solidFill>
                <a:effectLst/>
                <a:latin typeface="Arial" pitchFamily="34" charset="0"/>
                <a:cs typeface="Arial" pitchFamily="34" charset="0"/>
              </a:rPr>
              <a:t> pathway.</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1" i="0" u="none" strike="noStrike" cap="none" normalizeH="0" baseline="0" dirty="0" smtClean="0">
                <a:ln>
                  <a:noFill/>
                </a:ln>
                <a:solidFill>
                  <a:srgbClr val="7030A0"/>
                </a:solidFill>
                <a:effectLst/>
                <a:latin typeface="Arial" pitchFamily="34" charset="0"/>
                <a:cs typeface="Arial" pitchFamily="34" charset="0"/>
              </a:rPr>
              <a:t>D) All the above.</a:t>
            </a:r>
          </a:p>
        </p:txBody>
      </p:sp>
      <p:sp>
        <p:nvSpPr>
          <p:cNvPr id="3" name="Rectangle 2"/>
          <p:cNvSpPr/>
          <p:nvPr/>
        </p:nvSpPr>
        <p:spPr>
          <a:xfrm>
            <a:off x="2286000" y="4494074"/>
            <a:ext cx="4572000" cy="1754326"/>
          </a:xfrm>
          <a:prstGeom prst="rect">
            <a:avLst/>
          </a:prstGeom>
        </p:spPr>
        <p:txBody>
          <a:bodyPr>
            <a:spAutoFit/>
          </a:bodyPr>
          <a:lstStyle/>
          <a:p>
            <a:r>
              <a:rPr lang="en-US" dirty="0"/>
              <a:t>Increased susceptibility to pyogenic bacteria can result from a deficiency of the opsonic activities of complement, a deficiency that compromises lytic activity of complement, or deficient function of the mannose-binding </a:t>
            </a:r>
            <a:r>
              <a:rPr lang="en-US" dirty="0" err="1"/>
              <a:t>lectin</a:t>
            </a:r>
            <a:r>
              <a:rPr lang="en-US" dirty="0"/>
              <a:t> pathway.</a:t>
            </a:r>
          </a:p>
        </p:txBody>
      </p:sp>
    </p:spTree>
    <p:controls>
      <mc:AlternateContent xmlns:mc="http://schemas.openxmlformats.org/markup-compatibility/2006">
        <mc:Choice xmlns:v="urn:schemas-microsoft-com:vml" Requires="v">
          <p:control spid="65546" name="DefaultOcx" r:id="rId2" imgW="257040" imgH="304920"/>
        </mc:Choice>
        <mc:Fallback>
          <p:control name="DefaultOcx" r:id="rId2" imgW="25704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5547" name="HTMLOption1" r:id="rId3" imgW="257040" imgH="304920"/>
        </mc:Choice>
        <mc:Fallback>
          <p:control name="HTMLOption1" r:id="rId3" imgW="25704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5548" name="HTMLOption2" r:id="rId4" imgW="257040" imgH="304920"/>
        </mc:Choice>
        <mc:Fallback>
          <p:control name="HTMLOption2" r:id="rId4" imgW="25704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5549" name="HTMLOption3" r:id="rId5" imgW="257040" imgH="304920"/>
        </mc:Choice>
        <mc:Fallback>
          <p:control name="HTMLOption3" r:id="rId5" imgW="25704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4475932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117973"/>
            <a:ext cx="8839200"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333333"/>
                </a:solidFill>
                <a:effectLst/>
                <a:latin typeface="Arial" pitchFamily="34" charset="0"/>
                <a:cs typeface="Arial" pitchFamily="34" charset="0"/>
              </a:rPr>
              <a:t>Interferons</a:t>
            </a:r>
            <a:r>
              <a:rPr kumimoji="0" lang="en-US" sz="1800" b="0" i="0" u="none" strike="noStrike" cap="none" normalizeH="0" baseline="0" dirty="0" smtClean="0">
                <a:ln>
                  <a:noFill/>
                </a:ln>
                <a:solidFill>
                  <a:srgbClr val="333333"/>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Are the principal mediator of the acute inflammatory response to gram-negative bacteria.</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Mediate interactions between leukocytes.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Mediate the early immune response to viral infections.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Stimulate cell differentiation.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66570" name="DefaultOcx" r:id="rId2" imgW="1371600" imgH="304920"/>
        </mc:Choice>
        <mc:Fallback>
          <p:control name="DefaultOcx" r:id="rId2" imgW="137160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6571" name="HTMLOption1" r:id="rId3" imgW="1371600" imgH="304920"/>
        </mc:Choice>
        <mc:Fallback>
          <p:control name="HTMLOption1" r:id="rId3" imgW="137160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6572" name="HTMLOption2" r:id="rId4" imgW="1371600" imgH="304920"/>
        </mc:Choice>
        <mc:Fallback>
          <p:control name="HTMLOption2" r:id="rId4" imgW="137160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6573" name="HTMLOption3" r:id="rId5" imgW="1371600" imgH="304920"/>
        </mc:Choice>
        <mc:Fallback>
          <p:control name="HTMLOption3" r:id="rId5" imgW="137160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7622826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066800"/>
            <a:ext cx="8839200"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333333"/>
                </a:solidFill>
                <a:effectLst/>
                <a:latin typeface="Arial" pitchFamily="34" charset="0"/>
                <a:cs typeface="Arial" pitchFamily="34" charset="0"/>
              </a:rPr>
              <a:t>Interferons</a:t>
            </a:r>
            <a:r>
              <a:rPr kumimoji="0" lang="en-US" sz="1800" b="0" i="0" u="none" strike="noStrike" cap="none" normalizeH="0" baseline="0" dirty="0" smtClean="0">
                <a:ln>
                  <a:noFill/>
                </a:ln>
                <a:solidFill>
                  <a:srgbClr val="333333"/>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Are the principal mediator of the acute inflammatory response to gram-negative bacteria.</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Mediate interactions between leukocytes.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1" i="0" u="none" strike="noStrike" cap="none" normalizeH="0" baseline="0" dirty="0" smtClean="0">
                <a:ln>
                  <a:noFill/>
                </a:ln>
                <a:solidFill>
                  <a:srgbClr val="7030A0"/>
                </a:solidFill>
                <a:effectLst/>
                <a:latin typeface="Arial" pitchFamily="34" charset="0"/>
                <a:cs typeface="Arial" pitchFamily="34" charset="0"/>
              </a:rPr>
              <a:t>C) Mediate the early immune response to viral infections.</a:t>
            </a:r>
            <a:r>
              <a:rPr kumimoji="0" lang="en-US" sz="1800" b="0" i="0" u="none" strike="noStrike" cap="none" normalizeH="0" baseline="0" dirty="0" smtClean="0">
                <a:ln>
                  <a:noFill/>
                </a:ln>
                <a:solidFill>
                  <a:srgbClr val="333333"/>
                </a:solidFill>
                <a:effectLst/>
                <a:latin typeface="Arial" pitchFamily="34" charset="0"/>
                <a:cs typeface="Arial" pitchFamily="34" charset="0"/>
              </a:rPr>
              <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i="0" u="none" strike="noStrike" cap="none" normalizeH="0" baseline="0" dirty="0" smtClean="0">
                <a:ln>
                  <a:noFill/>
                </a:ln>
                <a:solidFill>
                  <a:srgbClr val="333333"/>
                </a:solidFill>
                <a:effectLst/>
                <a:latin typeface="Arial" pitchFamily="34" charset="0"/>
                <a:cs typeface="Arial" pitchFamily="34" charset="0"/>
              </a:rPr>
              <a:t>D) Stimulate cell differentiation.</a:t>
            </a:r>
            <a:endParaRPr kumimoji="0" lang="en-US" sz="180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914400" y="3657600"/>
            <a:ext cx="7162800" cy="2585323"/>
          </a:xfrm>
          <a:prstGeom prst="rect">
            <a:avLst/>
          </a:prstGeom>
        </p:spPr>
        <p:txBody>
          <a:bodyPr wrap="square">
            <a:spAutoFit/>
          </a:bodyPr>
          <a:lstStyle/>
          <a:p>
            <a:r>
              <a:rPr lang="en-US" dirty="0"/>
              <a:t>A characteristic of interleukins (ILs) is that secreted peptides and proteins mediate local interactions between leukocytes but do not bind antigen. ILs include molecules that are made by and that act on lymphocytes. The </a:t>
            </a:r>
            <a:r>
              <a:rPr lang="en-US" dirty="0" err="1"/>
              <a:t>interferons</a:t>
            </a:r>
            <a:r>
              <a:rPr lang="en-US" dirty="0"/>
              <a:t> (IFNs) are a group of cytokines discovered in virally infected cultured cells. This interference with viral replication in the cells by another virus led to the name “</a:t>
            </a:r>
            <a:r>
              <a:rPr lang="en-US" dirty="0" err="1"/>
              <a:t>interferons</a:t>
            </a:r>
            <a:r>
              <a:rPr lang="en-US" dirty="0"/>
              <a:t>.” Type I IFNs mediate the early innate immune response to viral infections. Tumor necrosis factor is the principal mediator of the acute inflammatory response to gram-negative bacteria and other infectious microbes.</a:t>
            </a:r>
          </a:p>
        </p:txBody>
      </p:sp>
    </p:spTree>
    <p:controls>
      <mc:AlternateContent xmlns:mc="http://schemas.openxmlformats.org/markup-compatibility/2006">
        <mc:Choice xmlns:v="urn:schemas-microsoft-com:vml" Requires="v">
          <p:control spid="67594" name="DefaultOcx" r:id="rId2" imgW="257040" imgH="304920"/>
        </mc:Choice>
        <mc:Fallback>
          <p:control name="DefaultOcx" r:id="rId2" imgW="25704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7595" name="HTMLOption1" r:id="rId3" imgW="257040" imgH="304920"/>
        </mc:Choice>
        <mc:Fallback>
          <p:control name="HTMLOption1" r:id="rId3" imgW="25704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7596" name="HTMLOption2" r:id="rId4" imgW="257040" imgH="304920"/>
        </mc:Choice>
        <mc:Fallback>
          <p:control name="HTMLOption2" r:id="rId4" imgW="25704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7597" name="HTMLOption3" r:id="rId5" imgW="257040" imgH="304920"/>
        </mc:Choice>
        <mc:Fallback>
          <p:control name="HTMLOption3" r:id="rId5" imgW="25704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35506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425" y="1666838"/>
            <a:ext cx="7680325" cy="431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3048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5582" y="2208074"/>
            <a:ext cx="8699818"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Which of the following characteristics is representative of C-reactive protein (CRP)?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The first acute-phase reactant to become elevated</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Nonspecific indicator of inflammation</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Acute-phase reactant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All the above</a:t>
            </a:r>
            <a:br>
              <a:rPr kumimoji="0" lang="en-US" sz="1800" b="0" i="0" u="none" strike="noStrike" cap="none" normalizeH="0" baseline="0" dirty="0" smtClean="0">
                <a:ln>
                  <a:noFill/>
                </a:ln>
                <a:solidFill>
                  <a:srgbClr val="333333"/>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68618" name="DefaultOcx" r:id="rId2" imgW="1371600" imgH="304920"/>
        </mc:Choice>
        <mc:Fallback>
          <p:control name="DefaultOcx" r:id="rId2" imgW="137160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8619" name="HTMLOption1" r:id="rId3" imgW="1371600" imgH="304920"/>
        </mc:Choice>
        <mc:Fallback>
          <p:control name="HTMLOption1" r:id="rId3" imgW="137160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8620" name="HTMLOption2" r:id="rId4" imgW="1371600" imgH="304920"/>
        </mc:Choice>
        <mc:Fallback>
          <p:control name="HTMLOption2" r:id="rId4" imgW="137160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8621" name="HTMLOption3" r:id="rId5" imgW="1371600" imgH="304920"/>
        </mc:Choice>
        <mc:Fallback>
          <p:control name="HTMLOption3" r:id="rId5" imgW="137160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3648264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5582" y="2208074"/>
            <a:ext cx="8699818"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Which of the following characteristics is representative of C-reactive protein (CRP)?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The first acute-phase reactant to become elevated</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Nonspecific indicator of inflammation</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Acute-phase reactant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1" i="0" u="none" strike="noStrike" cap="none" normalizeH="0" baseline="0" dirty="0" smtClean="0">
                <a:ln>
                  <a:noFill/>
                </a:ln>
                <a:solidFill>
                  <a:srgbClr val="7030A0"/>
                </a:solidFill>
                <a:effectLst/>
                <a:latin typeface="Arial" pitchFamily="34" charset="0"/>
                <a:cs typeface="Arial" pitchFamily="34" charset="0"/>
              </a:rPr>
              <a:t>D) All the above</a:t>
            </a:r>
            <a:r>
              <a:rPr kumimoji="0" lang="en-US" sz="1800" b="0" i="0" u="none" strike="noStrike" cap="none" normalizeH="0" baseline="0" dirty="0" smtClean="0">
                <a:ln>
                  <a:noFill/>
                </a:ln>
                <a:solidFill>
                  <a:srgbClr val="333333"/>
                </a:solidFill>
                <a:effectLst/>
                <a:latin typeface="Arial" pitchFamily="34" charset="0"/>
                <a:cs typeface="Arial" pitchFamily="34" charset="0"/>
              </a:rPr>
              <a:t/>
            </a:r>
            <a:br>
              <a:rPr kumimoji="0" lang="en-US" sz="1800" b="0" i="0" u="none" strike="noStrike" cap="none" normalizeH="0" baseline="0" dirty="0" smtClean="0">
                <a:ln>
                  <a:noFill/>
                </a:ln>
                <a:solidFill>
                  <a:srgbClr val="333333"/>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685800" y="4265474"/>
            <a:ext cx="7162800" cy="1754326"/>
          </a:xfrm>
          <a:prstGeom prst="rect">
            <a:avLst/>
          </a:prstGeom>
        </p:spPr>
        <p:txBody>
          <a:bodyPr wrap="square">
            <a:spAutoFit/>
          </a:bodyPr>
          <a:lstStyle/>
          <a:p>
            <a:r>
              <a:rPr lang="en-US" dirty="0"/>
              <a:t>CRP is prominent among the acute-phase proteins because its changes show great sensitivity. CRP is a direct and quantitative measure of the acute-phase reaction and, as a result of its fast kinetics, provides adequate information of the actual clinical situation. In acute inflammation, CRP levels become elevated within the first 12 hours. CRP is nonspecific in terms of causation.</a:t>
            </a:r>
          </a:p>
        </p:txBody>
      </p:sp>
    </p:spTree>
    <p:controls>
      <mc:AlternateContent xmlns:mc="http://schemas.openxmlformats.org/markup-compatibility/2006">
        <mc:Choice xmlns:v="urn:schemas-microsoft-com:vml" Requires="v">
          <p:control spid="69642" name="DefaultOcx" r:id="rId2" imgW="257040" imgH="304920"/>
        </mc:Choice>
        <mc:Fallback>
          <p:control name="DefaultOcx" r:id="rId2" imgW="25704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9643" name="HTMLOption1" r:id="rId3" imgW="257040" imgH="304920"/>
        </mc:Choice>
        <mc:Fallback>
          <p:control name="HTMLOption1" r:id="rId3" imgW="25704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9644" name="HTMLOption2" r:id="rId4" imgW="257040" imgH="304920"/>
        </mc:Choice>
        <mc:Fallback>
          <p:control name="HTMLOption2" r:id="rId4" imgW="25704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9645" name="HTMLOption3" r:id="rId5" imgW="257040" imgH="304920"/>
        </mc:Choice>
        <mc:Fallback>
          <p:control name="HTMLOption3" r:id="rId5" imgW="25704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7764480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206" y="2332672"/>
            <a:ext cx="9007594"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The measurement of C-reactive protein (CRP) can be used for all the following </a:t>
            </a:r>
            <a:r>
              <a:rPr kumimoji="0" lang="en-US" sz="1800" b="0" i="1" u="none" strike="noStrike" cap="none" normalizeH="0" baseline="0" dirty="0" smtClean="0">
                <a:ln>
                  <a:noFill/>
                </a:ln>
                <a:solidFill>
                  <a:srgbClr val="333333"/>
                </a:solidFill>
                <a:effectLst/>
                <a:latin typeface="Arial" pitchFamily="34" charset="0"/>
                <a:cs typeface="Arial" pitchFamily="34" charset="0"/>
              </a:rPr>
              <a:t>except:</a:t>
            </a:r>
            <a:endParaRPr kumimoji="0" lang="en-US" sz="18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Monitoring healing after acute myocardial infarction.</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Monitoring drug therapy with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nonsteroidal</a:t>
            </a:r>
            <a:r>
              <a:rPr kumimoji="0" lang="en-US" sz="1800" b="0" i="0" u="none" strike="noStrike" cap="none" normalizeH="0" baseline="0" dirty="0" smtClean="0">
                <a:ln>
                  <a:noFill/>
                </a:ln>
                <a:solidFill>
                  <a:srgbClr val="333333"/>
                </a:solidFill>
                <a:effectLst/>
                <a:latin typeface="Arial" pitchFamily="34" charset="0"/>
                <a:cs typeface="Arial" pitchFamily="34" charset="0"/>
              </a:rPr>
              <a:t>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antiinflammatory</a:t>
            </a:r>
            <a:r>
              <a:rPr kumimoji="0" lang="en-US" sz="1800" b="0" i="0" u="none" strike="noStrike" cap="none" normalizeH="0" baseline="0" dirty="0" smtClean="0">
                <a:ln>
                  <a:noFill/>
                </a:ln>
                <a:solidFill>
                  <a:srgbClr val="333333"/>
                </a:solidFill>
                <a:effectLst/>
                <a:latin typeface="Arial" pitchFamily="34" charset="0"/>
                <a:cs typeface="Arial" pitchFamily="34" charset="0"/>
              </a:rPr>
              <a:t> agents.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Predicting risk of myocardial infarction.</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Diagnosis of viral septicemia.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70666" name="DefaultOcx" r:id="rId2" imgW="1371600" imgH="304920"/>
        </mc:Choice>
        <mc:Fallback>
          <p:control name="DefaultOcx" r:id="rId2" imgW="137160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0667" name="HTMLOption1" r:id="rId3" imgW="1371600" imgH="304920"/>
        </mc:Choice>
        <mc:Fallback>
          <p:control name="HTMLOption1" r:id="rId3" imgW="137160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0668" name="HTMLOption2" r:id="rId4" imgW="1371600" imgH="304920"/>
        </mc:Choice>
        <mc:Fallback>
          <p:control name="HTMLOption2" r:id="rId4" imgW="137160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0669" name="HTMLOption3" r:id="rId5" imgW="1371600" imgH="304920"/>
        </mc:Choice>
        <mc:Fallback>
          <p:control name="HTMLOption3" r:id="rId5" imgW="137160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4250794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206" y="2332672"/>
            <a:ext cx="9007594"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The measurement of C-reactive protein (CRP) can be used for all the following </a:t>
            </a:r>
            <a:r>
              <a:rPr kumimoji="0" lang="en-US" sz="1800" b="0" i="1" u="none" strike="noStrike" cap="none" normalizeH="0" baseline="0" dirty="0" smtClean="0">
                <a:ln>
                  <a:noFill/>
                </a:ln>
                <a:solidFill>
                  <a:srgbClr val="333333"/>
                </a:solidFill>
                <a:effectLst/>
                <a:latin typeface="Arial" pitchFamily="34" charset="0"/>
                <a:cs typeface="Arial" pitchFamily="34" charset="0"/>
              </a:rPr>
              <a:t>except:</a:t>
            </a:r>
            <a:endParaRPr kumimoji="0" lang="en-US" sz="18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Monitoring healing after acute myocardial infarction.</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Monitoring drug therapy with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nonsteroidal</a:t>
            </a:r>
            <a:r>
              <a:rPr kumimoji="0" lang="en-US" sz="1800" b="0" i="0" u="none" strike="noStrike" cap="none" normalizeH="0" baseline="0" dirty="0" smtClean="0">
                <a:ln>
                  <a:noFill/>
                </a:ln>
                <a:solidFill>
                  <a:srgbClr val="333333"/>
                </a:solidFill>
                <a:effectLst/>
                <a:latin typeface="Arial" pitchFamily="34" charset="0"/>
                <a:cs typeface="Arial" pitchFamily="34" charset="0"/>
              </a:rPr>
              <a:t>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antiinflammatory</a:t>
            </a:r>
            <a:r>
              <a:rPr kumimoji="0" lang="en-US" sz="1800" b="0" i="0" u="none" strike="noStrike" cap="none" normalizeH="0" baseline="0" dirty="0" smtClean="0">
                <a:ln>
                  <a:noFill/>
                </a:ln>
                <a:solidFill>
                  <a:srgbClr val="333333"/>
                </a:solidFill>
                <a:effectLst/>
                <a:latin typeface="Arial" pitchFamily="34" charset="0"/>
                <a:cs typeface="Arial" pitchFamily="34" charset="0"/>
              </a:rPr>
              <a:t> agents.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Predicting risk of myocardial infarction.</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1" i="0" u="none" strike="noStrike" cap="none" normalizeH="0" baseline="0" dirty="0" smtClean="0">
                <a:ln>
                  <a:noFill/>
                </a:ln>
                <a:solidFill>
                  <a:srgbClr val="7030A0"/>
                </a:solidFill>
                <a:effectLst/>
                <a:latin typeface="Arial" pitchFamily="34" charset="0"/>
                <a:cs typeface="Arial" pitchFamily="34" charset="0"/>
              </a:rPr>
              <a:t>D) Diagnosis of viral septicemia.</a:t>
            </a:r>
          </a:p>
        </p:txBody>
      </p:sp>
      <p:sp>
        <p:nvSpPr>
          <p:cNvPr id="3" name="Rectangle 2"/>
          <p:cNvSpPr/>
          <p:nvPr/>
        </p:nvSpPr>
        <p:spPr>
          <a:xfrm>
            <a:off x="2286000" y="4445675"/>
            <a:ext cx="4572000" cy="2031325"/>
          </a:xfrm>
          <a:prstGeom prst="rect">
            <a:avLst/>
          </a:prstGeom>
        </p:spPr>
        <p:txBody>
          <a:bodyPr>
            <a:spAutoFit/>
          </a:bodyPr>
          <a:lstStyle/>
          <a:p>
            <a:r>
              <a:rPr lang="en-US" dirty="0"/>
              <a:t>Traditionally, CRP has been used clinically for monitoring infection, autoimmune disorders, and more recently, healing after a myocardial infarction. Levels of CRP parallel the course of the inflammatory response and return to lower, undetectable levels as the inflammation subsides.</a:t>
            </a:r>
          </a:p>
        </p:txBody>
      </p:sp>
    </p:spTree>
    <p:controls>
      <mc:AlternateContent xmlns:mc="http://schemas.openxmlformats.org/markup-compatibility/2006">
        <mc:Choice xmlns:v="urn:schemas-microsoft-com:vml" Requires="v">
          <p:control spid="71690" name="DefaultOcx" r:id="rId2" imgW="257040" imgH="304920"/>
        </mc:Choice>
        <mc:Fallback>
          <p:control name="DefaultOcx" r:id="rId2" imgW="25704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1691" name="HTMLOption1" r:id="rId3" imgW="257040" imgH="304920"/>
        </mc:Choice>
        <mc:Fallback>
          <p:control name="HTMLOption1" r:id="rId3" imgW="25704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1692" name="HTMLOption2" r:id="rId4" imgW="257040" imgH="304920"/>
        </mc:Choice>
        <mc:Fallback>
          <p:control name="HTMLOption2" r:id="rId4" imgW="25704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1693" name="HTMLOption3" r:id="rId5" imgW="257040" imgH="304920"/>
        </mc:Choice>
        <mc:Fallback>
          <p:control name="HTMLOption3" r:id="rId5" imgW="25704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564691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425" y="1666838"/>
            <a:ext cx="7680325" cy="431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906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REVIEW</a:t>
            </a:r>
            <a:endParaRPr lang="en-US" dirty="0"/>
          </a:p>
        </p:txBody>
      </p:sp>
      <p:sp>
        <p:nvSpPr>
          <p:cNvPr id="3" name="Title 2"/>
          <p:cNvSpPr>
            <a:spLocks noGrp="1"/>
          </p:cNvSpPr>
          <p:nvPr>
            <p:ph type="title"/>
          </p:nvPr>
        </p:nvSpPr>
        <p:spPr/>
        <p:txBody>
          <a:bodyPr/>
          <a:lstStyle/>
          <a:p>
            <a:r>
              <a:rPr lang="en-US" dirty="0" smtClean="0"/>
              <a:t>LAST SEM’s Week 2 Quiz</a:t>
            </a:r>
            <a:endParaRPr lang="en-US" dirty="0"/>
          </a:p>
        </p:txBody>
      </p:sp>
    </p:spTree>
    <p:extLst>
      <p:ext uri="{BB962C8B-B14F-4D97-AF65-F5344CB8AC3E}">
        <p14:creationId xmlns:p14="http://schemas.microsoft.com/office/powerpoint/2010/main" val="32259140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222</TotalTime>
  <Words>1819</Words>
  <Application>Microsoft Office PowerPoint</Application>
  <PresentationFormat>On-screen Show (4:3)</PresentationFormat>
  <Paragraphs>248</Paragraphs>
  <Slides>73</Slides>
  <Notes>26</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Mylar</vt:lpstr>
      <vt:lpstr>Immunology/Serology Seminar Week 3 </vt:lpstr>
      <vt:lpstr>YOUR Week 1 Quiz</vt:lpstr>
      <vt:lpstr>PowerPoint Presentation</vt:lpstr>
      <vt:lpstr>PowerPoint Presentation</vt:lpstr>
      <vt:lpstr>PowerPoint Presentation</vt:lpstr>
      <vt:lpstr>PowerPoint Presentation</vt:lpstr>
      <vt:lpstr>PowerPoint Presentation</vt:lpstr>
      <vt:lpstr>PowerPoint Presentation</vt:lpstr>
      <vt:lpstr>LAST SEM’s Week 2 Quiz</vt:lpstr>
      <vt:lpstr>PowerPoint Presentation</vt:lpstr>
      <vt:lpstr>PowerPoint Presentation</vt:lpstr>
      <vt:lpstr>PowerPoint Presentation</vt:lpstr>
      <vt:lpstr>PowerPoint Presentation</vt:lpstr>
      <vt:lpstr>PowerPoint Presentation</vt:lpstr>
      <vt:lpstr>Chapter 5 Vocabulary</vt:lpstr>
      <vt:lpstr>Soluble Mediators of the Immune system</vt:lpstr>
      <vt:lpstr>Complement System</vt:lpstr>
      <vt:lpstr>The Complement System</vt:lpstr>
      <vt:lpstr>Initiators of the Three Activation Pathways of Complement</vt:lpstr>
      <vt:lpstr>The Complement System</vt:lpstr>
      <vt:lpstr>Three Activation Pathways of Complement</vt:lpstr>
      <vt:lpstr>PowerPoint Presentation</vt:lpstr>
      <vt:lpstr>The Complement System</vt:lpstr>
      <vt:lpstr>PowerPoint Presentation</vt:lpstr>
      <vt:lpstr>Classic Pathway</vt:lpstr>
      <vt:lpstr>Alternate Pathway</vt:lpstr>
      <vt:lpstr>Mannose-Binding Lectin Pathway</vt:lpstr>
      <vt:lpstr>Biologic Functions of Complement Proteins</vt:lpstr>
      <vt:lpstr>PowerPoint Presentation</vt:lpstr>
      <vt:lpstr>   Alterations in Complement Proteins  </vt:lpstr>
      <vt:lpstr>PowerPoint Presentation</vt:lpstr>
      <vt:lpstr>Diagnostic Evaluation</vt:lpstr>
      <vt:lpstr>Other Soluble Mediators of Immune Response</vt:lpstr>
      <vt:lpstr>Common Properties of Cytokines</vt:lpstr>
      <vt:lpstr>Immunoregulatory Activity of Other Cytokines</vt:lpstr>
      <vt:lpstr>Hematopoietic Stimulators</vt:lpstr>
      <vt:lpstr>Hematopoietic Stimulators</vt:lpstr>
      <vt:lpstr>PowerPoint Presentation</vt:lpstr>
      <vt:lpstr>Acute-Phase Proteins</vt:lpstr>
      <vt:lpstr>PowerPoint Presentation</vt:lpstr>
      <vt:lpstr>PowerPoint Presentation</vt:lpstr>
      <vt:lpstr>PowerPoint Presentation</vt:lpstr>
      <vt:lpstr>Case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 bowl!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Immunology/Serology Seminar Week 3</dc:title>
  <dc:creator>Owner</dc:creator>
  <cp:lastModifiedBy>Owner</cp:lastModifiedBy>
  <cp:revision>17</cp:revision>
  <dcterms:created xsi:type="dcterms:W3CDTF">2012-01-21T04:32:19Z</dcterms:created>
  <dcterms:modified xsi:type="dcterms:W3CDTF">2012-07-21T18:30:35Z</dcterms:modified>
</cp:coreProperties>
</file>