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4" r:id="rId3"/>
    <p:sldId id="364" r:id="rId4"/>
    <p:sldId id="365" r:id="rId5"/>
    <p:sldId id="366" r:id="rId6"/>
    <p:sldId id="367" r:id="rId7"/>
    <p:sldId id="368" r:id="rId8"/>
    <p:sldId id="369" r:id="rId9"/>
    <p:sldId id="370" r:id="rId10"/>
    <p:sldId id="371" r:id="rId11"/>
    <p:sldId id="363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257" r:id="rId27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66" r:id="rId36"/>
    <p:sldId id="267" r:id="rId37"/>
    <p:sldId id="268" r:id="rId38"/>
    <p:sldId id="269" r:id="rId39"/>
    <p:sldId id="270" r:id="rId40"/>
    <p:sldId id="271" r:id="rId41"/>
    <p:sldId id="276" r:id="rId42"/>
    <p:sldId id="272" r:id="rId43"/>
    <p:sldId id="273" r:id="rId44"/>
    <p:sldId id="274" r:id="rId45"/>
    <p:sldId id="275" r:id="rId46"/>
    <p:sldId id="277" r:id="rId47"/>
    <p:sldId id="279" r:id="rId48"/>
    <p:sldId id="280" r:id="rId49"/>
    <p:sldId id="281" r:id="rId50"/>
    <p:sldId id="282" r:id="rId51"/>
    <p:sldId id="283" r:id="rId52"/>
    <p:sldId id="284" r:id="rId53"/>
    <p:sldId id="285" r:id="rId54"/>
    <p:sldId id="286" r:id="rId55"/>
    <p:sldId id="287" r:id="rId56"/>
    <p:sldId id="295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6" r:id="rId65"/>
    <p:sldId id="297" r:id="rId66"/>
    <p:sldId id="298" r:id="rId67"/>
    <p:sldId id="299" r:id="rId68"/>
    <p:sldId id="300" r:id="rId69"/>
    <p:sldId id="301" r:id="rId70"/>
    <p:sldId id="302" r:id="rId71"/>
    <p:sldId id="303" r:id="rId72"/>
    <p:sldId id="304" r:id="rId73"/>
    <p:sldId id="305" r:id="rId74"/>
    <p:sldId id="306" r:id="rId75"/>
    <p:sldId id="307" r:id="rId76"/>
    <p:sldId id="308" r:id="rId77"/>
    <p:sldId id="309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  <p:sldId id="321" r:id="rId88"/>
    <p:sldId id="322" r:id="rId89"/>
    <p:sldId id="323" r:id="rId90"/>
    <p:sldId id="341" r:id="rId91"/>
    <p:sldId id="342" r:id="rId92"/>
    <p:sldId id="339" r:id="rId93"/>
    <p:sldId id="340" r:id="rId94"/>
    <p:sldId id="343" r:id="rId95"/>
    <p:sldId id="344" r:id="rId96"/>
    <p:sldId id="345" r:id="rId97"/>
    <p:sldId id="348" r:id="rId98"/>
    <p:sldId id="349" r:id="rId99"/>
    <p:sldId id="350" r:id="rId100"/>
    <p:sldId id="346" r:id="rId101"/>
    <p:sldId id="353" r:id="rId102"/>
    <p:sldId id="351" r:id="rId103"/>
    <p:sldId id="354" r:id="rId104"/>
    <p:sldId id="352" r:id="rId105"/>
    <p:sldId id="355" r:id="rId106"/>
    <p:sldId id="347" r:id="rId107"/>
    <p:sldId id="358" r:id="rId108"/>
    <p:sldId id="356" r:id="rId109"/>
    <p:sldId id="359" r:id="rId110"/>
    <p:sldId id="357" r:id="rId111"/>
    <p:sldId id="361" r:id="rId112"/>
    <p:sldId id="360" r:id="rId113"/>
    <p:sldId id="362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9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03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4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4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63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00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8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49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785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5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90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B2185-3C5F-44FC-BF52-A7BE04A15680}" type="datetimeFigureOut">
              <a:rPr lang="en-US" smtClean="0"/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74F5F7-EC81-4752-802C-2DA56B95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8148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Hematology I Seminar</a:t>
            </a:r>
            <a:br>
              <a:rPr lang="en-US" dirty="0" smtClean="0"/>
            </a:br>
            <a:r>
              <a:rPr lang="en-US" dirty="0" smtClean="0"/>
              <a:t>Week 3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86200"/>
            <a:ext cx="8305800" cy="1752600"/>
          </a:xfrm>
        </p:spPr>
        <p:txBody>
          <a:bodyPr/>
          <a:lstStyle/>
          <a:p>
            <a:r>
              <a:rPr lang="en-US" dirty="0" smtClean="0"/>
              <a:t>Christina A </a:t>
            </a:r>
            <a:r>
              <a:rPr lang="en-US" dirty="0" err="1" smtClean="0"/>
              <a:t>Nevel</a:t>
            </a:r>
            <a:r>
              <a:rPr lang="en-US" dirty="0" smtClean="0"/>
              <a:t>-McGarvey, PhD, MS, MT(ASCP)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40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05592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coursewareobjects.elsevier.com/objects/elr/Carr/hematology3e/IC/jpg/Chapter10/010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47242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63553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Hypochromic</a:t>
            </a:r>
            <a:endParaRPr lang="en-US" dirty="0"/>
          </a:p>
        </p:txBody>
      </p:sp>
      <p:pic>
        <p:nvPicPr>
          <p:cNvPr id="8194" name="Picture 2" descr="http://coursewareobjects.elsevier.com/objects/elr/Carr/hematology3e/IC/jpg/Chapter10/010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00200"/>
            <a:ext cx="447242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2349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coursewareobjects.elsevier.com/objects/elr/Carr/hematology3e/IC/jpg/Chapter10/0100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52344"/>
            <a:ext cx="4514850" cy="49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35187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Polychromasia</a:t>
            </a:r>
            <a:endParaRPr lang="en-US" dirty="0"/>
          </a:p>
        </p:txBody>
      </p:sp>
      <p:pic>
        <p:nvPicPr>
          <p:cNvPr id="12290" name="Picture 2" descr="http://coursewareobjects.elsevier.com/objects/elr/Carr/hematology3e/IC/jpg/Chapter10/010003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52344"/>
            <a:ext cx="4514850" cy="49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93181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://coursewareobjects.elsevier.com/objects/elr/Carr/hematology3e/IC/jpg/Chapter11/011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7773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14948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Acanthocytes</a:t>
            </a:r>
            <a:r>
              <a:rPr lang="en-US" dirty="0" smtClean="0"/>
              <a:t>, also Target Cells</a:t>
            </a:r>
            <a:endParaRPr lang="en-US" dirty="0"/>
          </a:p>
        </p:txBody>
      </p:sp>
      <p:pic>
        <p:nvPicPr>
          <p:cNvPr id="14338" name="Picture 2" descr="http://coursewareobjects.elsevier.com/objects/elr/Carr/hematology3e/IC/jpg/Chapter11/011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7773" cy="511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24140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coursewareobjects.elsevier.com/objects/elr/Carr/hematology3e/IC/jpg/Chapter11/011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9412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74781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Burr Cells</a:t>
            </a:r>
            <a:endParaRPr lang="en-US" dirty="0"/>
          </a:p>
        </p:txBody>
      </p:sp>
      <p:pic>
        <p:nvPicPr>
          <p:cNvPr id="16386" name="Picture 2" descr="http://coursewareobjects.elsevier.com/objects/elr/Carr/hematology3e/IC/jpg/Chapter11/011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4649412" cy="503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1655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coursewareobjects.elsevier.com/objects/elr/Carr/hematology3e/IC/jpg/Chapter11/011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539266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74165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Spherocytes</a:t>
            </a:r>
            <a:r>
              <a:rPr lang="en-US" dirty="0" smtClean="0"/>
              <a:t>, (also </a:t>
            </a:r>
            <a:r>
              <a:rPr lang="en-US" dirty="0" err="1" smtClean="0"/>
              <a:t>stomatocyte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8434" name="Picture 2" descr="http://coursewareobjects.elsevier.com/objects/elr/Carr/hematology3e/IC/jpg/Chapter11/01100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539266" cy="488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68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Week 2 </a:t>
            </a:r>
            <a:r>
              <a:rPr lang="en-US" dirty="0" smtClean="0"/>
              <a:t>quiz</a:t>
            </a:r>
            <a:br>
              <a:rPr lang="en-US" dirty="0" smtClean="0"/>
            </a:br>
            <a:r>
              <a:rPr lang="en-US" dirty="0" smtClean="0"/>
              <a:t>(from last semester’s class)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302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 descr="http://coursewareobjects.elsevier.com/objects/elr/Carr/hematology3e/IC/jpg/Chapter11/0110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579056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89446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Spherocytes</a:t>
            </a:r>
            <a:endParaRPr lang="en-US" dirty="0"/>
          </a:p>
        </p:txBody>
      </p:sp>
      <p:pic>
        <p:nvPicPr>
          <p:cNvPr id="20482" name="Picture 2" descr="http://coursewareobjects.elsevier.com/objects/elr/Carr/hematology3e/IC/jpg/Chapter11/011003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676400"/>
            <a:ext cx="4579056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8200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http://coursewareobjects.elsevier.com/objects/elr/Carr/hematology3e/IC/jpg/Chapter11/01100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248766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72842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 Cells (also a </a:t>
            </a:r>
            <a:r>
              <a:rPr lang="en-US" dirty="0" err="1" smtClean="0"/>
              <a:t>stomatocyte</a:t>
            </a:r>
            <a:r>
              <a:rPr lang="en-US" smtClean="0"/>
              <a:t>)</a:t>
            </a:r>
            <a:endParaRPr lang="en-US"/>
          </a:p>
        </p:txBody>
      </p:sp>
      <p:pic>
        <p:nvPicPr>
          <p:cNvPr id="22530" name="Picture 2" descr="http://coursewareobjects.elsevier.com/objects/elr/Carr/hematology3e/IC/jpg/Chapter11/011004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4248766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7780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503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9917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319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3721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1045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8502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83769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1200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YOUR</a:t>
            </a:r>
            <a:r>
              <a:rPr lang="en-US" dirty="0" smtClean="0"/>
              <a:t> Week 1 quiz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624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1668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0764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4542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1100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411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Anemia diagnosis &amp; </a:t>
            </a:r>
            <a:br>
              <a:rPr lang="en-US" dirty="0" smtClean="0"/>
            </a:br>
            <a:r>
              <a:rPr lang="en-US" dirty="0" smtClean="0"/>
              <a:t>clinical considerations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9808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90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217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008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9985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8322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67199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867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6749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8227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772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90124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41363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1728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445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323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2189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3558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565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88225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8568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09020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01547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2626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421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28447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8724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6916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31645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3971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09800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837550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9458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3384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Peripheral blood smears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CHAPTER 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869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31732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264757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447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87715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67505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67504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0438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251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5463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3726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31774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94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08700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272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8420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60528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46839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50137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9192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63524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6607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75990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351544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14514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800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799110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547120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502040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14015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65642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25273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59471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6740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96482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272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 bowl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920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957" y="1600200"/>
            <a:ext cx="805008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395865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coursewareobjects.elsevier.com/objects/elr/Carr/hematology3e/IC/jpg/Chapter10/0100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333025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070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Normocytes</a:t>
            </a:r>
            <a:endParaRPr lang="en-US" dirty="0"/>
          </a:p>
        </p:txBody>
      </p:sp>
      <p:pic>
        <p:nvPicPr>
          <p:cNvPr id="2050" name="Picture 2" descr="http://coursewareobjects.elsevier.com/objects/elr/Carr/hematology3e/IC/jpg/Chapter10/01000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05000"/>
            <a:ext cx="4333025" cy="480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05019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oursewareobjects.elsevier.com/objects/elr/Carr/hematology3e/IC/jpg/Chapter10/010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70" y="1828800"/>
            <a:ext cx="446008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96387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Microcytes</a:t>
            </a:r>
            <a:endParaRPr lang="en-US" dirty="0"/>
          </a:p>
        </p:txBody>
      </p:sp>
      <p:pic>
        <p:nvPicPr>
          <p:cNvPr id="1026" name="Picture 2" descr="http://coursewareobjects.elsevier.com/objects/elr/Carr/hematology3e/IC/jpg/Chapter10/01000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70" y="1828800"/>
            <a:ext cx="4460080" cy="492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780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coursewareobjects.elsevier.com/objects/elr/Carr/hematology3e/IC/jpg/Chapter10/01000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21005"/>
            <a:ext cx="4400550" cy="48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5299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Macrocytes</a:t>
            </a:r>
            <a:endParaRPr lang="en-US" dirty="0"/>
          </a:p>
        </p:txBody>
      </p:sp>
      <p:pic>
        <p:nvPicPr>
          <p:cNvPr id="4098" name="Picture 2" descr="http://coursewareobjects.elsevier.com/objects/elr/Carr/hematology3e/IC/jpg/Chapter10/010001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721005"/>
            <a:ext cx="4400550" cy="4898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1053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6554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Anisocytosis</a:t>
            </a:r>
            <a:r>
              <a:rPr lang="en-US" dirty="0" smtClean="0"/>
              <a:t>-Dimorphic Population</a:t>
            </a:r>
            <a:endParaRPr lang="en-US" dirty="0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4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67843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Anisocytosis</a:t>
            </a:r>
            <a:r>
              <a:rPr lang="en-US" dirty="0" smtClean="0"/>
              <a:t>-Dimorphic Population</a:t>
            </a:r>
            <a:endParaRPr lang="en-US" dirty="0"/>
          </a:p>
        </p:txBody>
      </p:sp>
      <p:pic>
        <p:nvPicPr>
          <p:cNvPr id="6146" name="Picture 2" descr="http://coursewareobjects.elsevier.com/objects/elr/Carr/hematology3e/IC/jpg/Chapter10/01000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18" y="1752600"/>
            <a:ext cx="4356157" cy="47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82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66</Words>
  <Application>Microsoft Office PowerPoint</Application>
  <PresentationFormat>On-screen Show (4:3)</PresentationFormat>
  <Paragraphs>24</Paragraphs>
  <Slides>113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14" baseType="lpstr">
      <vt:lpstr>Office Theme</vt:lpstr>
      <vt:lpstr>Hematology I Seminar Week 3</vt:lpstr>
      <vt:lpstr>YOUR Week 1 quiz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Week 2 quiz (from last semester’s class)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Anemia diagnosis &amp;  clinical considerations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Peripheral blood smears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Quiz bowl</vt:lpstr>
      <vt:lpstr>PowerPoint Presentation</vt:lpstr>
      <vt:lpstr>Normocytes</vt:lpstr>
      <vt:lpstr>PowerPoint Presentation</vt:lpstr>
      <vt:lpstr>Microcytes</vt:lpstr>
      <vt:lpstr>PowerPoint Presentation</vt:lpstr>
      <vt:lpstr>Macrocytes</vt:lpstr>
      <vt:lpstr>PowerPoint Presentation</vt:lpstr>
      <vt:lpstr>Anisocytosis-Dimorphic Population</vt:lpstr>
      <vt:lpstr>PowerPoint Presentation</vt:lpstr>
      <vt:lpstr>Anisocytosis-Dimorphic Population</vt:lpstr>
      <vt:lpstr>PowerPoint Presentation</vt:lpstr>
      <vt:lpstr>Hypochromic</vt:lpstr>
      <vt:lpstr>PowerPoint Presentation</vt:lpstr>
      <vt:lpstr>Polychromasia</vt:lpstr>
      <vt:lpstr>PowerPoint Presentation</vt:lpstr>
      <vt:lpstr>Acanthocytes, also Target Cells</vt:lpstr>
      <vt:lpstr>PowerPoint Presentation</vt:lpstr>
      <vt:lpstr>Burr Cells</vt:lpstr>
      <vt:lpstr>PowerPoint Presentation</vt:lpstr>
      <vt:lpstr>Spherocytes, (also stomatocyte)</vt:lpstr>
      <vt:lpstr>PowerPoint Presentation</vt:lpstr>
      <vt:lpstr>Spherocytes</vt:lpstr>
      <vt:lpstr>PowerPoint Presentation</vt:lpstr>
      <vt:lpstr>Target Cells (also a stomatocyte)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Hematology I Seminar Week 3</dc:title>
  <dc:creator>Owner</dc:creator>
  <cp:lastModifiedBy>Owner</cp:lastModifiedBy>
  <cp:revision>13</cp:revision>
  <dcterms:created xsi:type="dcterms:W3CDTF">2012-01-21T06:57:40Z</dcterms:created>
  <dcterms:modified xsi:type="dcterms:W3CDTF">2012-04-18T13:31:02Z</dcterms:modified>
</cp:coreProperties>
</file>