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74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265" r:id="rId79"/>
    <p:sldId id="267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54B953-9A96-40A8-BF8F-52429BC5389E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B660C7-479B-414E-9E3A-45534A4F48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-dictionary.thefreedictionary.com/Mean+corpuscular+hemoglobin" TargetMode="External"/><Relationship Id="rId2" Type="http://schemas.openxmlformats.org/officeDocument/2006/relationships/hyperlink" Target="http://medical-dictionary.thefreedictionary.com/Red+blood+cell+ind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cal-dictionary.thefreedictionary.com/Red+cell+distribution+width" TargetMode="External"/><Relationship Id="rId5" Type="http://schemas.openxmlformats.org/officeDocument/2006/relationships/hyperlink" Target="http://medical-dictionary.thefreedictionary.com/Mean+corpuscular+volume" TargetMode="External"/><Relationship Id="rId4" Type="http://schemas.openxmlformats.org/officeDocument/2006/relationships/hyperlink" Target="http://medical-dictionary.thefreedictionary.com/Mean+corpuscular+hemoglobin+concentrati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ioanalytic.de/tl_files/bioanalytic/images%20products/004013%20LeukoTic%20blau%20D_01%20(0640x0480x72.080)%C2%A9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Hematology </a:t>
            </a:r>
            <a:br>
              <a:rPr lang="en-US" dirty="0" smtClean="0"/>
            </a:br>
            <a:r>
              <a:rPr lang="en-US" dirty="0" smtClean="0"/>
              <a:t>Week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2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Hematology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Manual and Special Testing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86212"/>
            <a:ext cx="8077200" cy="1957388"/>
          </a:xfrm>
        </p:spPr>
        <p:txBody>
          <a:bodyPr rtlCol="0">
            <a:normAutofit fontScale="70000" lnSpcReduction="2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dirty="0" smtClean="0"/>
              <a:t> </a:t>
            </a:r>
            <a:r>
              <a:rPr lang="en-US" sz="4200" dirty="0"/>
              <a:t>Selected </a:t>
            </a:r>
            <a:r>
              <a:rPr lang="en-US" sz="4200" dirty="0" smtClean="0"/>
              <a:t>topics:   Chapter 31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/>
              <a:t>Chapter 32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Lynn Jones, BS, MT, ASCP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Assistant Program Director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Christina A </a:t>
            </a:r>
            <a:r>
              <a:rPr lang="en-US" dirty="0" err="1" smtClean="0"/>
              <a:t>Nevel</a:t>
            </a:r>
            <a:r>
              <a:rPr lang="en-US" dirty="0" smtClean="0"/>
              <a:t>-McGarvey, PhD, MS, MT(ASCP)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Professor, Clinical Laboratory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Specimen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Pre-analytical Steps</a:t>
            </a:r>
          </a:p>
          <a:p>
            <a:pPr lvl="1">
              <a:defRPr/>
            </a:pPr>
            <a:r>
              <a:rPr lang="en-US" sz="2400" dirty="0" smtClean="0"/>
              <a:t>Patient identification</a:t>
            </a:r>
          </a:p>
          <a:p>
            <a:pPr lvl="1">
              <a:defRPr/>
            </a:pPr>
            <a:r>
              <a:rPr lang="en-US" sz="2400" dirty="0" smtClean="0"/>
              <a:t>Requisition Verification</a:t>
            </a:r>
          </a:p>
          <a:p>
            <a:pPr lvl="1">
              <a:defRPr/>
            </a:pPr>
            <a:r>
              <a:rPr lang="en-US" sz="2400" dirty="0" smtClean="0"/>
              <a:t>Biosafety</a:t>
            </a:r>
          </a:p>
          <a:p>
            <a:pPr>
              <a:defRPr/>
            </a:pPr>
            <a:r>
              <a:rPr lang="en-US" sz="2800" dirty="0" smtClean="0"/>
              <a:t>Venipuncture</a:t>
            </a:r>
          </a:p>
          <a:p>
            <a:pPr lvl="1">
              <a:defRPr/>
            </a:pPr>
            <a:r>
              <a:rPr lang="en-US" sz="2400" dirty="0" smtClean="0"/>
              <a:t>Most commonly from median </a:t>
            </a:r>
            <a:r>
              <a:rPr lang="en-US" sz="2400" dirty="0" err="1" smtClean="0"/>
              <a:t>cubital</a:t>
            </a:r>
            <a:r>
              <a:rPr lang="en-US" sz="2400" dirty="0" smtClean="0"/>
              <a:t> vein in arm</a:t>
            </a:r>
          </a:p>
          <a:p>
            <a:pPr lvl="1">
              <a:defRPr/>
            </a:pPr>
            <a:r>
              <a:rPr lang="en-US" sz="2400" dirty="0" err="1" smtClean="0"/>
              <a:t>Vacutainer</a:t>
            </a:r>
            <a:r>
              <a:rPr lang="en-US" sz="2400" dirty="0" smtClean="0"/>
              <a:t> tubes containing Ethylene </a:t>
            </a:r>
            <a:r>
              <a:rPr lang="en-US" sz="2400" dirty="0" err="1" smtClean="0"/>
              <a:t>diaminetetraacetic</a:t>
            </a:r>
            <a:r>
              <a:rPr lang="en-US" sz="2400" dirty="0" smtClean="0"/>
              <a:t> acid (EDTA) anticoagulant</a:t>
            </a:r>
          </a:p>
          <a:p>
            <a:pPr>
              <a:defRPr/>
            </a:pPr>
            <a:r>
              <a:rPr lang="en-US" sz="2800" dirty="0" smtClean="0"/>
              <a:t>Capillary Puncture</a:t>
            </a:r>
          </a:p>
          <a:p>
            <a:pPr lvl="1">
              <a:defRPr/>
            </a:pPr>
            <a:r>
              <a:rPr lang="en-US" sz="2400" dirty="0" smtClean="0"/>
              <a:t>Finger or heel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 marL="119062" indent="0"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Microhematocrit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Hct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) Tubes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5995988"/>
            <a:ext cx="8229600" cy="8620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1600" b="1" smtClean="0"/>
              <a:t>Heparinized tubes for capillary blood</a:t>
            </a:r>
          </a:p>
          <a:p>
            <a:pPr algn="ctr"/>
            <a:r>
              <a:rPr lang="en-US" sz="1600" b="1" smtClean="0"/>
              <a:t>Non heparinized tubes for EDTA collected blood</a:t>
            </a:r>
          </a:p>
          <a:p>
            <a:pPr algn="ctr"/>
            <a:r>
              <a:rPr lang="en-US" sz="1600" b="1" smtClean="0"/>
              <a:t>Sealing clay</a:t>
            </a:r>
          </a:p>
        </p:txBody>
      </p:sp>
      <p:pic>
        <p:nvPicPr>
          <p:cNvPr id="10244" name="Picture 4" descr="http://www.labchem.com.my/products/vitrex/microhematoc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5438"/>
            <a:ext cx="5715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4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Finger Stick using Capillary Tube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267" name="Picture 2" descr="http://ts2.mm.bing.net/images/thumbnail.aspx?q=1343893473853&amp;id=a49c671f0fefca1837dfe8c6b1519e63&amp;url=http%3a%2f%2flabchem.com.my%2fproducts%2fVitrex%2fMicroHematoCrit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7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Microhematocrit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Centrifuge Systems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85800"/>
          </a:xfrm>
        </p:spPr>
        <p:txBody>
          <a:bodyPr/>
          <a:lstStyle/>
          <a:p>
            <a:pPr algn="ctr"/>
            <a:r>
              <a:rPr lang="en-US" sz="1600" b="1" smtClean="0"/>
              <a:t>Balance tubes</a:t>
            </a:r>
          </a:p>
          <a:p>
            <a:pPr algn="ctr"/>
            <a:r>
              <a:rPr lang="en-US" sz="1600" b="1" smtClean="0"/>
              <a:t>Centrifuge  5 min, at 14,500 rpm </a:t>
            </a:r>
          </a:p>
        </p:txBody>
      </p:sp>
      <p:pic>
        <p:nvPicPr>
          <p:cNvPr id="12292" name="Picture 2" descr="http://www.cardinalhealth.com/us/en/distributedproducts/images/B/B8900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5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Hct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After Centrifugation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0438"/>
            <a:ext cx="4038600" cy="3636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000" dirty="0" smtClean="0"/>
              <a:t>Read packed red cell volume using </a:t>
            </a:r>
            <a:r>
              <a:rPr lang="en-US" sz="2000" b="1" dirty="0" err="1" smtClean="0"/>
              <a:t>microhematocrit</a:t>
            </a:r>
            <a:r>
              <a:rPr lang="en-US" sz="2000" b="1" dirty="0" smtClean="0"/>
              <a:t> reader</a:t>
            </a:r>
          </a:p>
          <a:p>
            <a:pPr>
              <a:defRPr/>
            </a:pPr>
            <a:r>
              <a:rPr lang="en-US" sz="2000" dirty="0" smtClean="0"/>
              <a:t>Do not include buffy coat</a:t>
            </a:r>
          </a:p>
          <a:p>
            <a:pPr>
              <a:defRPr/>
            </a:pPr>
            <a:r>
              <a:rPr lang="en-US" sz="2000" dirty="0" smtClean="0"/>
              <a:t>Hematocrit is reported as           % </a:t>
            </a:r>
            <a:r>
              <a:rPr lang="en-US" sz="2000" dirty="0" err="1" smtClean="0"/>
              <a:t>rbc</a:t>
            </a:r>
            <a:r>
              <a:rPr lang="en-US" sz="2000" dirty="0" smtClean="0"/>
              <a:t> to total blood volume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sz="2000" b="1" dirty="0" smtClean="0"/>
          </a:p>
          <a:p>
            <a:pPr>
              <a:defRPr/>
            </a:pPr>
            <a:r>
              <a:rPr lang="en-US" sz="2000" b="1" dirty="0" err="1" smtClean="0"/>
              <a:t>Normals</a:t>
            </a:r>
            <a:endParaRPr lang="en-US" sz="2000" b="1" dirty="0" smtClean="0"/>
          </a:p>
          <a:p>
            <a:pPr lvl="1">
              <a:defRPr/>
            </a:pPr>
            <a:r>
              <a:rPr lang="en-US" sz="2000" b="1" dirty="0" smtClean="0"/>
              <a:t>Newborn:           53-65%</a:t>
            </a:r>
          </a:p>
          <a:p>
            <a:pPr lvl="1">
              <a:defRPr/>
            </a:pPr>
            <a:r>
              <a:rPr lang="en-US" sz="2000" b="1" dirty="0" smtClean="0"/>
              <a:t>Infant:                  30-43%</a:t>
            </a:r>
          </a:p>
          <a:p>
            <a:pPr lvl="1">
              <a:defRPr/>
            </a:pPr>
            <a:r>
              <a:rPr lang="en-US" sz="2000" b="1" dirty="0" smtClean="0"/>
              <a:t>Adult male:        42-52%</a:t>
            </a:r>
          </a:p>
          <a:p>
            <a:pPr lvl="1">
              <a:defRPr/>
            </a:pPr>
            <a:r>
              <a:rPr lang="en-US" sz="2000" b="1" dirty="0" smtClean="0"/>
              <a:t>Adult female:    37-47%</a:t>
            </a:r>
            <a:endParaRPr lang="en-US" sz="2000" b="1" dirty="0"/>
          </a:p>
        </p:txBody>
      </p:sp>
      <p:pic>
        <p:nvPicPr>
          <p:cNvPr id="13316" name="Picture 2" descr="http://ts4.mm.bing.net/images/thumbnail.aspx?q=1340554621855&amp;id=0328ef822cd25bd870a8a739fe6a22c8&amp;url=http%3a%2f%2facaciapetclinic.com%2fs%2fcc_images%2fcache_1135497204.jpg%3ft%3d12503074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600200"/>
            <a:ext cx="3829050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30460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RBC Indices</a:t>
            </a:r>
            <a:endParaRPr lang="en-US" dirty="0"/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152400" y="1774825"/>
            <a:ext cx="8229600" cy="493077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hlinkClick r:id="rId2" action="ppaction://hlinkfile"/>
              </a:rPr>
              <a:t>Red blood Cell Indices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Measurements that describe the size and hemoglobin content of red blood cells. Used to detect and monitor Anemia.</a:t>
            </a:r>
          </a:p>
          <a:p>
            <a:r>
              <a:rPr lang="en-US" sz="2400" b="1" dirty="0" smtClean="0">
                <a:hlinkClick r:id="rId3" action="ppaction://hlinkfile"/>
              </a:rPr>
              <a:t>Mean Corpuscular Hemoglobin (MCH)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A measurement of the average weight of hemoglobin in a red blood cell.</a:t>
            </a:r>
          </a:p>
          <a:p>
            <a:r>
              <a:rPr lang="en-US" sz="2400" b="1" dirty="0" smtClean="0">
                <a:hlinkClick r:id="rId4" action="ppaction://hlinkfile"/>
              </a:rPr>
              <a:t>Mean Corpuscular Hemoglobin Concentration (MCHC)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The measurement of the average concentration of hemoglobin in a red blood cell.</a:t>
            </a:r>
          </a:p>
          <a:p>
            <a:r>
              <a:rPr lang="en-US" sz="2400" b="1" dirty="0" smtClean="0">
                <a:hlinkClick r:id="rId5" action="ppaction://hlinkfile"/>
              </a:rPr>
              <a:t>Mean Corpuscular Volume (MCV)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A measure of the average volume of a red blood cell.</a:t>
            </a:r>
          </a:p>
          <a:p>
            <a:r>
              <a:rPr lang="en-US" sz="2400" b="1" dirty="0" smtClean="0">
                <a:hlinkClick r:id="rId6" action="ppaction://hlinkfile"/>
              </a:rPr>
              <a:t>Red Cell Distribution Width (RDW)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 A measure of the variation in size of red blood cells</a:t>
            </a:r>
          </a:p>
        </p:txBody>
      </p:sp>
    </p:spTree>
    <p:extLst>
      <p:ext uri="{BB962C8B-B14F-4D97-AF65-F5344CB8AC3E}">
        <p14:creationId xmlns:p14="http://schemas.microsoft.com/office/powerpoint/2010/main" val="156133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RBC Indices</a:t>
            </a:r>
            <a:endParaRPr lang="en-US" dirty="0"/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152400" y="2232025"/>
            <a:ext cx="8229600" cy="3787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calculations:-</a:t>
            </a:r>
          </a:p>
          <a:p>
            <a:pPr lvl="1" eaLnBrk="1" hangingPunct="1">
              <a:defRPr/>
            </a:pPr>
            <a:r>
              <a:rPr lang="en-US" dirty="0" smtClean="0">
                <a:hlinkClick r:id="" action="ppaction://hlinkfile"/>
              </a:rPr>
              <a:t>MCV</a:t>
            </a:r>
            <a:r>
              <a:rPr lang="en-US" dirty="0" smtClean="0"/>
              <a:t> = hematocrit ÷ </a:t>
            </a:r>
            <a:r>
              <a:rPr lang="en-US" dirty="0" err="1" smtClean="0"/>
              <a:t>rbc</a:t>
            </a:r>
            <a:r>
              <a:rPr lang="en-US" dirty="0" smtClean="0"/>
              <a:t> count x 10</a:t>
            </a:r>
          </a:p>
          <a:p>
            <a:pPr lvl="1" eaLnBrk="1" hangingPunct="1">
              <a:defRPr/>
            </a:pPr>
            <a:r>
              <a:rPr lang="en-US" dirty="0" smtClean="0">
                <a:hlinkClick r:id="" action="ppaction://hlinkfile"/>
              </a:rPr>
              <a:t>MCH</a:t>
            </a:r>
            <a:r>
              <a:rPr lang="en-US" dirty="0" smtClean="0"/>
              <a:t> = hemoglobin ÷ </a:t>
            </a:r>
            <a:r>
              <a:rPr lang="en-US" dirty="0" err="1" smtClean="0"/>
              <a:t>rbc</a:t>
            </a:r>
            <a:r>
              <a:rPr lang="en-US" dirty="0" smtClean="0"/>
              <a:t> count x 10</a:t>
            </a:r>
          </a:p>
          <a:p>
            <a:pPr lvl="1" eaLnBrk="1" hangingPunct="1">
              <a:defRPr/>
            </a:pPr>
            <a:r>
              <a:rPr lang="en-US" dirty="0" smtClean="0">
                <a:hlinkClick r:id="" action="ppaction://hlinkfile"/>
              </a:rPr>
              <a:t>MCHC</a:t>
            </a:r>
            <a:r>
              <a:rPr lang="en-US" dirty="0" smtClean="0"/>
              <a:t> = hemoglobin ÷ hematocrit x 100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ASCP usually has one or two index calculations on the exam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0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Manual Cells Counts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00200"/>
          </a:xfrm>
        </p:spPr>
        <p:txBody>
          <a:bodyPr/>
          <a:lstStyle/>
          <a:p>
            <a:pPr algn="ctr"/>
            <a:r>
              <a:rPr lang="en-US" sz="1600" b="1" smtClean="0"/>
              <a:t>Hemocytometer</a:t>
            </a:r>
          </a:p>
          <a:p>
            <a:pPr lvl="1" algn="ctr"/>
            <a:r>
              <a:rPr lang="en-US" sz="1600" b="1" smtClean="0"/>
              <a:t>2 square-ruled areas separated by an H shaped moat</a:t>
            </a:r>
          </a:p>
          <a:p>
            <a:pPr lvl="1" algn="ctr"/>
            <a:r>
              <a:rPr lang="en-US" sz="1600" b="1" smtClean="0"/>
              <a:t>Must use standardized coverslip</a:t>
            </a:r>
          </a:p>
          <a:p>
            <a:pPr lvl="1" algn="ctr"/>
            <a:r>
              <a:rPr lang="en-US" sz="1600" b="1" smtClean="0"/>
              <a:t>Depth of chamber is 0.1mm</a:t>
            </a:r>
          </a:p>
          <a:p>
            <a:pPr lvl="1" algn="ctr"/>
            <a:r>
              <a:rPr lang="en-US" sz="1600" b="1" smtClean="0"/>
              <a:t>Counting area is 3mm x3mm</a:t>
            </a:r>
          </a:p>
        </p:txBody>
      </p:sp>
      <p:pic>
        <p:nvPicPr>
          <p:cNvPr id="16388" name="Picture 2" descr="http://biology.clc.uc.edu/fankhauser/Labs/Anatomy_%26_Physiology/A%26P202/Blood/hemacytometer_P3032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5723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25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accent1">
                    <a:satMod val="150000"/>
                  </a:schemeClr>
                </a:solidFill>
              </a:rPr>
              <a:t>Unopette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 System</a:t>
            </a:r>
            <a:endParaRPr lang="en-US" sz="4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2"/>
          </p:nvPr>
        </p:nvSpPr>
        <p:spPr>
          <a:xfrm>
            <a:off x="5029200" y="2916238"/>
            <a:ext cx="4038600" cy="2112962"/>
          </a:xfrm>
        </p:spPr>
        <p:txBody>
          <a:bodyPr>
            <a:normAutofit fontScale="92500" lnSpcReduction="20000"/>
          </a:bodyPr>
          <a:lstStyle/>
          <a:p>
            <a:r>
              <a:rPr lang="en-US" sz="2400" smtClean="0"/>
              <a:t>Ensures precise dilution and charging of sample</a:t>
            </a:r>
          </a:p>
          <a:p>
            <a:pPr lvl="1"/>
            <a:r>
              <a:rPr lang="en-US" sz="2000" smtClean="0"/>
              <a:t>Calibrated micropipette</a:t>
            </a:r>
          </a:p>
          <a:p>
            <a:pPr lvl="1"/>
            <a:r>
              <a:rPr lang="en-US" sz="2000" smtClean="0"/>
              <a:t>Sealed diluent reservoir</a:t>
            </a:r>
          </a:p>
          <a:p>
            <a:pPr lvl="2"/>
            <a:r>
              <a:rPr lang="en-US" sz="1600" smtClean="0"/>
              <a:t>RBC will be lysed for WBC and Platelet Count</a:t>
            </a:r>
          </a:p>
          <a:p>
            <a:pPr lvl="1"/>
            <a:r>
              <a:rPr lang="en-US" sz="2000" smtClean="0"/>
              <a:t>Pipet shield/puncture tool</a:t>
            </a:r>
          </a:p>
        </p:txBody>
      </p:sp>
      <p:pic>
        <p:nvPicPr>
          <p:cNvPr id="17412" name="Picture 2" descr="http://www.cardinal.com/us/en/distributedproducts/images/B/B4065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8" y="1752600"/>
            <a:ext cx="4913312" cy="4724400"/>
          </a:xfrm>
          <a:noFill/>
        </p:spPr>
      </p:pic>
    </p:spTree>
    <p:extLst>
      <p:ext uri="{BB962C8B-B14F-4D97-AF65-F5344CB8AC3E}">
        <p14:creationId xmlns:p14="http://schemas.microsoft.com/office/powerpoint/2010/main" val="346771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10 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63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Unopette Replacements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5" name="Picture 4" descr="Picture: Leuko-tic blue">
            <a:hlinkClick r:id="rId2" tooltip="Picture: Leuko-tic blu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4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Charging the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Hemocytometer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9" name="Picture 2" descr="http://www.tpub.com/corpsman/14295_files/image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0292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2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Microscopic Counting!</a:t>
            </a:r>
            <a:endParaRPr lang="en-US" dirty="0"/>
          </a:p>
        </p:txBody>
      </p:sp>
      <p:pic>
        <p:nvPicPr>
          <p:cNvPr id="20483" name="Picture 2" descr="http://i.ytimg.com/vi/qreeSa-BMvU/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6858000" cy="5143500"/>
          </a:xfrm>
          <a:noFill/>
        </p:spPr>
      </p:pic>
    </p:spTree>
    <p:extLst>
      <p:ext uri="{BB962C8B-B14F-4D97-AF65-F5344CB8AC3E}">
        <p14:creationId xmlns:p14="http://schemas.microsoft.com/office/powerpoint/2010/main" val="331885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Neubauer</a:t>
            </a:r>
            <a:r>
              <a:rPr lang="en-US" dirty="0" smtClean="0"/>
              <a:t> Ruling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3886200" cy="715963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WBC</a:t>
            </a:r>
          </a:p>
          <a:p>
            <a:pPr algn="ctr">
              <a:defRPr/>
            </a:pPr>
            <a:r>
              <a:rPr lang="en-US" sz="1600" dirty="0" smtClean="0"/>
              <a:t>Count 4 corner Primary </a:t>
            </a:r>
            <a:r>
              <a:rPr lang="en-US" sz="1600" dirty="0" smtClean="0"/>
              <a:t>Squares</a:t>
            </a:r>
            <a:endParaRPr lang="en-US" sz="1600" dirty="0"/>
          </a:p>
        </p:txBody>
      </p:sp>
      <p:pic>
        <p:nvPicPr>
          <p:cNvPr id="21508" name="Picture 2" descr="http://www.ebioe.com/uploadfile/2010/0222/20100222061018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057400"/>
            <a:ext cx="7110412" cy="3446463"/>
          </a:xfr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343400" y="1219200"/>
            <a:ext cx="3584575" cy="715963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RBC</a:t>
            </a:r>
          </a:p>
          <a:p>
            <a:pPr algn="ctr">
              <a:defRPr/>
            </a:pPr>
            <a:r>
              <a:rPr lang="en-US" sz="1600" dirty="0" smtClean="0"/>
              <a:t>Count 5 secondary squares in center primary square</a:t>
            </a:r>
            <a:endParaRPr lang="en-US" sz="1600" dirty="0"/>
          </a:p>
        </p:txBody>
      </p:sp>
      <p:sp>
        <p:nvSpPr>
          <p:cNvPr id="21510" name="Content Placeholder 9"/>
          <p:cNvSpPr>
            <a:spLocks noGrp="1"/>
          </p:cNvSpPr>
          <p:nvPr>
            <p:ph sz="quarter" idx="4"/>
          </p:nvPr>
        </p:nvSpPr>
        <p:spPr>
          <a:xfrm>
            <a:off x="1295400" y="5638800"/>
            <a:ext cx="64008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Triple Boundary Lines-</a:t>
            </a:r>
          </a:p>
          <a:p>
            <a:pPr lvl="1"/>
            <a:r>
              <a:rPr lang="en-US" sz="1600" dirty="0" smtClean="0"/>
              <a:t>Count all cells within squares including those touching middle line</a:t>
            </a:r>
          </a:p>
          <a:p>
            <a:r>
              <a:rPr lang="en-US" sz="2000" dirty="0" smtClean="0"/>
              <a:t>Double Boundary Lines-</a:t>
            </a:r>
          </a:p>
          <a:p>
            <a:pPr lvl="1"/>
            <a:r>
              <a:rPr lang="en-US" sz="1600" dirty="0" smtClean="0"/>
              <a:t>Count all cells within square and those touching innermost line</a:t>
            </a:r>
          </a:p>
        </p:txBody>
      </p:sp>
    </p:spTree>
    <p:extLst>
      <p:ext uri="{BB962C8B-B14F-4D97-AF65-F5344CB8AC3E}">
        <p14:creationId xmlns:p14="http://schemas.microsoft.com/office/powerpoint/2010/main" val="115399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ciencegateway.org/protocols/cellbio/cell/images/hemocyt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867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9138"/>
            <a:ext cx="8229600" cy="1251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Don’t count dead cells or cells touching the lower &amp; right boundary line!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32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7848600" cy="1252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/>
              <a:t>Proper charging and distribution of cells is of utmost importance in accurate counting!</a:t>
            </a:r>
            <a:endParaRPr lang="en-US" sz="3600" dirty="0"/>
          </a:p>
        </p:txBody>
      </p:sp>
      <p:pic>
        <p:nvPicPr>
          <p:cNvPr id="23555" name="Picture 2" descr="http://rlsimonson.com/images/hemocytome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0"/>
            <a:ext cx="5943600" cy="5337175"/>
          </a:xfrm>
          <a:noFill/>
        </p:spPr>
      </p:pic>
    </p:spTree>
    <p:extLst>
      <p:ext uri="{BB962C8B-B14F-4D97-AF65-F5344CB8AC3E}">
        <p14:creationId xmlns:p14="http://schemas.microsoft.com/office/powerpoint/2010/main" val="1041411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3.bp.blogspot.com/_7qJV3voYAAc/TEc5V2nuS6I/AAAAAAAAABM/xSmd_Dr5MVE/s320/25_RBC_LR_PP3120163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248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1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Red Blood Cell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259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000" b="1" dirty="0" smtClean="0"/>
              <a:t>RBC/mm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 = </a:t>
            </a:r>
            <a:r>
              <a:rPr lang="en-US" sz="2000" b="1" u="sng" dirty="0" smtClean="0"/>
              <a:t>#RBC Counted  x  Depth factor  x  Dilution Factor 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                            Area</a:t>
            </a:r>
            <a:endParaRPr lang="en-US" sz="2000" b="1" dirty="0"/>
          </a:p>
          <a:p>
            <a:pPr lvl="1">
              <a:defRPr/>
            </a:pPr>
            <a:r>
              <a:rPr lang="en-US" sz="2000" dirty="0" smtClean="0"/>
              <a:t>Depth factor = 10</a:t>
            </a:r>
          </a:p>
          <a:p>
            <a:pPr lvl="1">
              <a:defRPr/>
            </a:pPr>
            <a:r>
              <a:rPr lang="en-US" sz="2000" dirty="0" smtClean="0"/>
              <a:t>Dilution factor =200</a:t>
            </a:r>
          </a:p>
          <a:p>
            <a:pPr lvl="1">
              <a:defRPr/>
            </a:pPr>
            <a:r>
              <a:rPr lang="en-US" sz="2000" dirty="0" smtClean="0"/>
              <a:t>Area=0.2</a:t>
            </a:r>
          </a:p>
          <a:p>
            <a:pPr>
              <a:defRPr/>
            </a:pPr>
            <a:r>
              <a:rPr lang="en-US" sz="2400" dirty="0" smtClean="0"/>
              <a:t>Therefore, we can formulate to a factor of 10,000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400" dirty="0" smtClean="0"/>
              <a:t>Example: Counted 600 Cells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400" dirty="0" smtClean="0"/>
              <a:t>	600 x 10,000 = 6.0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/mm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 or   </a:t>
            </a:r>
            <a:r>
              <a:rPr lang="en-US" sz="2400" b="1" dirty="0" smtClean="0"/>
              <a:t>6.0 x 10</a:t>
            </a:r>
            <a:r>
              <a:rPr lang="en-US" sz="2400" b="1" baseline="30000" dirty="0" smtClean="0"/>
              <a:t>12</a:t>
            </a:r>
            <a:r>
              <a:rPr lang="en-US" sz="2400" b="1" dirty="0" smtClean="0"/>
              <a:t>/L</a:t>
            </a:r>
          </a:p>
          <a:p>
            <a:pPr>
              <a:defRPr/>
            </a:pPr>
            <a:r>
              <a:rPr lang="en-US" sz="2400" b="1" dirty="0" err="1" smtClean="0"/>
              <a:t>Normals</a:t>
            </a:r>
            <a:r>
              <a:rPr lang="en-US" sz="2400" b="1" dirty="0" smtClean="0"/>
              <a:t>:</a:t>
            </a:r>
          </a:p>
          <a:p>
            <a:pPr lvl="1">
              <a:defRPr/>
            </a:pPr>
            <a:r>
              <a:rPr lang="en-US" sz="2000" b="1" dirty="0" smtClean="0"/>
              <a:t>Newborn                 4.4--5.8 x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/L</a:t>
            </a:r>
          </a:p>
          <a:p>
            <a:pPr lvl="1">
              <a:defRPr/>
            </a:pPr>
            <a:r>
              <a:rPr lang="en-US" sz="2000" b="1" dirty="0" smtClean="0"/>
              <a:t>Infant/Child             3.8--5.5 x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/L</a:t>
            </a:r>
          </a:p>
          <a:p>
            <a:pPr lvl="1">
              <a:defRPr/>
            </a:pPr>
            <a:r>
              <a:rPr lang="en-US" sz="2000" b="1" dirty="0" smtClean="0"/>
              <a:t>Adult Male              4.7--6.1 x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/L</a:t>
            </a:r>
          </a:p>
          <a:p>
            <a:pPr lvl="1">
              <a:defRPr/>
            </a:pPr>
            <a:r>
              <a:rPr lang="en-US" sz="2000" b="1" dirty="0" smtClean="0"/>
              <a:t>Adult Female         4.2--5.4 x 10</a:t>
            </a:r>
            <a:r>
              <a:rPr lang="en-US" sz="2000" b="1" baseline="30000" dirty="0" smtClean="0"/>
              <a:t>12</a:t>
            </a:r>
            <a:r>
              <a:rPr lang="en-US" sz="2000" b="1" dirty="0" smtClean="0"/>
              <a:t>/L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400" dirty="0"/>
              <a:t>	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119062" indent="0">
              <a:buFont typeface="Wingdings 2" pitchFamily="18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65540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White Blood Cell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625"/>
            <a:ext cx="8229600" cy="50831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000" b="1" dirty="0"/>
              <a:t>W</a:t>
            </a:r>
            <a:r>
              <a:rPr lang="en-US" sz="2000" b="1" dirty="0" smtClean="0"/>
              <a:t>BC/mm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 = </a:t>
            </a:r>
            <a:r>
              <a:rPr lang="en-US" sz="2000" b="1" u="sng" dirty="0" smtClean="0"/>
              <a:t>#WBC Counted x Depth factor x Dilution Factor 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      </a:t>
            </a:r>
            <a:r>
              <a:rPr lang="en-US" sz="2000" b="1" dirty="0" smtClean="0"/>
              <a:t>Area</a:t>
            </a:r>
            <a:endParaRPr lang="en-US" sz="2000" b="1" dirty="0"/>
          </a:p>
          <a:p>
            <a:pPr lvl="1">
              <a:defRPr/>
            </a:pPr>
            <a:r>
              <a:rPr lang="en-US" sz="2000" dirty="0" smtClean="0"/>
              <a:t>Depth factor = 10, Dilution factor =100, </a:t>
            </a:r>
            <a:r>
              <a:rPr lang="en-US" sz="2000" dirty="0" smtClean="0"/>
              <a:t>Area=4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Therefore, we can formulate to a factor of </a:t>
            </a:r>
            <a:r>
              <a:rPr lang="en-US" sz="2000" dirty="0" smtClean="0"/>
              <a:t>250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Example: Counted 50 Cells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000" dirty="0" smtClean="0"/>
              <a:t>	50 x 250 = 12.5 x 10</a:t>
            </a:r>
            <a:r>
              <a:rPr lang="en-US" sz="2000" baseline="30000" dirty="0"/>
              <a:t>3</a:t>
            </a:r>
            <a:r>
              <a:rPr lang="en-US" sz="2000" dirty="0" smtClean="0"/>
              <a:t>/mm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 or  </a:t>
            </a:r>
            <a:r>
              <a:rPr lang="en-US" sz="2000" b="1" dirty="0" smtClean="0"/>
              <a:t>12,500/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l</a:t>
            </a:r>
          </a:p>
          <a:p>
            <a:pPr>
              <a:defRPr/>
            </a:pPr>
            <a:r>
              <a:rPr lang="en-US" sz="2400" b="1" dirty="0" err="1" smtClean="0"/>
              <a:t>Normals</a:t>
            </a:r>
            <a:r>
              <a:rPr lang="en-US" sz="2400" b="1" dirty="0" smtClean="0"/>
              <a:t>:</a:t>
            </a:r>
          </a:p>
          <a:p>
            <a:pPr lvl="1">
              <a:defRPr/>
            </a:pPr>
            <a:r>
              <a:rPr lang="en-US" sz="2000" b="1" dirty="0" smtClean="0"/>
              <a:t>Newborn                 9,000--30,000/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l</a:t>
            </a:r>
          </a:p>
          <a:p>
            <a:pPr lvl="1">
              <a:defRPr/>
            </a:pPr>
            <a:r>
              <a:rPr lang="en-US" sz="2000" b="1" dirty="0" smtClean="0"/>
              <a:t>1 week old             </a:t>
            </a:r>
            <a:r>
              <a:rPr lang="en-US" sz="2000" b="1" dirty="0"/>
              <a:t> </a:t>
            </a:r>
            <a:r>
              <a:rPr lang="en-US" sz="2000" b="1" dirty="0" smtClean="0"/>
              <a:t> 5,000--21,000/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u="sng" dirty="0" smtClean="0"/>
              <a:t>l</a:t>
            </a:r>
            <a:endParaRPr lang="en-US" sz="2000" b="1" dirty="0"/>
          </a:p>
          <a:p>
            <a:pPr lvl="1">
              <a:defRPr/>
            </a:pPr>
            <a:r>
              <a:rPr lang="en-US" sz="2000" b="1" dirty="0" smtClean="0"/>
              <a:t>1 month old            5,000--19,500/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l</a:t>
            </a:r>
          </a:p>
          <a:p>
            <a:pPr lvl="1">
              <a:defRPr/>
            </a:pPr>
            <a:r>
              <a:rPr lang="en-US" sz="2000" b="1" dirty="0" smtClean="0"/>
              <a:t>6-12 months         </a:t>
            </a:r>
            <a:r>
              <a:rPr lang="en-US" sz="2000" b="1" dirty="0"/>
              <a:t> </a:t>
            </a:r>
            <a:r>
              <a:rPr lang="en-US" sz="2000" b="1" dirty="0" smtClean="0"/>
              <a:t> 6,000--17,500/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l</a:t>
            </a:r>
          </a:p>
          <a:p>
            <a:pPr lvl="1">
              <a:defRPr/>
            </a:pPr>
            <a:r>
              <a:rPr lang="en-US" sz="2000" b="1" dirty="0" smtClean="0"/>
              <a:t>2yrs                            6,200--17,000/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l</a:t>
            </a:r>
          </a:p>
          <a:p>
            <a:pPr lvl="1">
              <a:defRPr/>
            </a:pPr>
            <a:r>
              <a:rPr lang="en-US" sz="2000" b="1" dirty="0" smtClean="0"/>
              <a:t>Child/Adult             4,800--10,800/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l</a:t>
            </a:r>
          </a:p>
          <a:p>
            <a:pPr lvl="1">
              <a:defRPr/>
            </a:pPr>
            <a:endParaRPr lang="en-US" sz="2000" b="1" dirty="0" smtClean="0"/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400" dirty="0"/>
              <a:t>	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119062" indent="0">
              <a:buFont typeface="Wingdings 2" pitchFamily="18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2383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Platelet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9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 smtClean="0"/>
              <a:t>Count ALL 25 squares of the Center Primary Square</a:t>
            </a:r>
          </a:p>
          <a:p>
            <a:pPr>
              <a:defRPr/>
            </a:pPr>
            <a:r>
              <a:rPr lang="en-US" sz="2000" b="1" dirty="0" smtClean="0"/>
              <a:t>Platelets /mm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 = </a:t>
            </a:r>
            <a:r>
              <a:rPr lang="en-US" sz="2000" b="1" u="sng" dirty="0" smtClean="0"/>
              <a:t>#Platelets  x Depth factor x Dilution Factor 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                        Area</a:t>
            </a:r>
            <a:endParaRPr lang="en-US" sz="2000" b="1" dirty="0"/>
          </a:p>
          <a:p>
            <a:pPr lvl="1">
              <a:defRPr/>
            </a:pPr>
            <a:r>
              <a:rPr lang="en-US" sz="2000" dirty="0" smtClean="0"/>
              <a:t>Depth factor = 10</a:t>
            </a:r>
          </a:p>
          <a:p>
            <a:pPr lvl="1">
              <a:defRPr/>
            </a:pPr>
            <a:r>
              <a:rPr lang="en-US" sz="2000" dirty="0" smtClean="0"/>
              <a:t>Dilution factor =100</a:t>
            </a:r>
          </a:p>
          <a:p>
            <a:pPr lvl="1">
              <a:defRPr/>
            </a:pPr>
            <a:r>
              <a:rPr lang="en-US" sz="2000" dirty="0" smtClean="0"/>
              <a:t>Area= 1.0</a:t>
            </a:r>
          </a:p>
          <a:p>
            <a:pPr>
              <a:defRPr/>
            </a:pPr>
            <a:r>
              <a:rPr lang="en-US" sz="2400" dirty="0" smtClean="0"/>
              <a:t>Therefore, we can formulate to a factor of 1,000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Example: Counted 200  Platelets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     200 x 1,000 = 200 x 10</a:t>
            </a:r>
            <a:r>
              <a:rPr lang="en-US" sz="2400" baseline="30000" dirty="0"/>
              <a:t>3</a:t>
            </a:r>
            <a:r>
              <a:rPr lang="en-US" sz="2400" dirty="0" smtClean="0"/>
              <a:t>/mm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 or  </a:t>
            </a:r>
            <a:r>
              <a:rPr lang="en-US" sz="2400" b="1" dirty="0" smtClean="0"/>
              <a:t>200,000/</a:t>
            </a:r>
            <a:r>
              <a:rPr lang="en-US" sz="2400" b="1" dirty="0" smtClean="0">
                <a:latin typeface="Symbol" pitchFamily="18" charset="2"/>
              </a:rPr>
              <a:t>m</a:t>
            </a:r>
            <a:r>
              <a:rPr lang="en-US" sz="2400" b="1" dirty="0" smtClean="0"/>
              <a:t>l</a:t>
            </a:r>
            <a:r>
              <a:rPr lang="en-US" sz="2400" dirty="0" smtClean="0"/>
              <a:t>   or 200 x 10</a:t>
            </a:r>
            <a:r>
              <a:rPr lang="en-US" sz="2400" baseline="30000" dirty="0"/>
              <a:t>9</a:t>
            </a:r>
            <a:r>
              <a:rPr lang="en-US" sz="2400" dirty="0" smtClean="0"/>
              <a:t>/L</a:t>
            </a:r>
          </a:p>
          <a:p>
            <a:pPr>
              <a:defRPr/>
            </a:pPr>
            <a:r>
              <a:rPr lang="en-US" sz="2400" b="1" dirty="0" err="1" smtClean="0"/>
              <a:t>Normals</a:t>
            </a:r>
            <a:r>
              <a:rPr lang="en-US" sz="2400" b="1" dirty="0" smtClean="0"/>
              <a:t>:</a:t>
            </a:r>
          </a:p>
          <a:p>
            <a:pPr lvl="1">
              <a:defRPr/>
            </a:pPr>
            <a:r>
              <a:rPr lang="en-US" sz="2000" b="1" dirty="0" smtClean="0"/>
              <a:t>Normal                 150,000—450,000/</a:t>
            </a:r>
            <a:r>
              <a:rPr lang="en-US" sz="2000" b="1" dirty="0" smtClean="0">
                <a:latin typeface="Symbol" pitchFamily="18" charset="2"/>
              </a:rPr>
              <a:t>m</a:t>
            </a:r>
            <a:r>
              <a:rPr lang="en-US" sz="2000" b="1" dirty="0" smtClean="0"/>
              <a:t>l</a:t>
            </a:r>
            <a:r>
              <a:rPr lang="en-US" sz="2400" dirty="0"/>
              <a:t>	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sz="2400" dirty="0" smtClean="0"/>
          </a:p>
          <a:p>
            <a:pPr marL="119062" indent="0">
              <a:buFont typeface="Wingdings 2" pitchFamily="18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80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879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Preparing a Manual Smear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0" y="5257800"/>
            <a:ext cx="8229600" cy="11398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Many whole blood determinations require preparation of a manual smear with properly distributed cells a short distance inward from the feathered edge</a:t>
            </a:r>
          </a:p>
        </p:txBody>
      </p:sp>
      <p:pic>
        <p:nvPicPr>
          <p:cNvPr id="28676" name="Picture 2" descr="http://www.vetmed.ufl.edu/extension/aquatic/support/Bbldfil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4487863" cy="3492500"/>
          </a:xfrm>
          <a:noFill/>
        </p:spPr>
      </p:pic>
    </p:spTree>
    <p:extLst>
      <p:ext uri="{BB962C8B-B14F-4D97-AF65-F5344CB8AC3E}">
        <p14:creationId xmlns:p14="http://schemas.microsoft.com/office/powerpoint/2010/main" val="4187222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Reticulocyte Unopette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9699" name="Picture 2" descr="http://ts4.mm.bing.net/images/thumbnail.aspx?q=1265150339139&amp;id=6cc4d177806b4c2620479a0192cc3bf3&amp;url=http%3a%2f%2fwww.cardinal.com%2fus%2fen%2fdistributedproducts%2fimages%2fB%2fB406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8768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42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Reticulocytes: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Giemsa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vs.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Supravital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Stain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0723" name="Picture 2" descr="http://ahdc.vet.cornell.edu/clinpath/modules/rbcmorph/images/dogreg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038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2438400" y="16002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Polychromasia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2514600" y="64119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Precipitate of RNA &amp; organelles</a:t>
            </a:r>
          </a:p>
        </p:txBody>
      </p:sp>
    </p:spTree>
    <p:extLst>
      <p:ext uri="{BB962C8B-B14F-4D97-AF65-F5344CB8AC3E}">
        <p14:creationId xmlns:p14="http://schemas.microsoft.com/office/powerpoint/2010/main" val="3917957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85344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Reticulocyte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625"/>
            <a:ext cx="8229600" cy="52355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b="1" dirty="0" err="1" smtClean="0"/>
              <a:t>Recticulocyte</a:t>
            </a:r>
            <a:r>
              <a:rPr lang="en-US" sz="2400" b="1" dirty="0" smtClean="0"/>
              <a:t> Count=     </a:t>
            </a:r>
            <a:r>
              <a:rPr lang="en-US" sz="2000" b="1" u="sng" dirty="0" smtClean="0"/>
              <a:t>#</a:t>
            </a:r>
            <a:r>
              <a:rPr lang="en-US" sz="2000" b="1" u="sng" dirty="0" err="1" smtClean="0"/>
              <a:t>Retics</a:t>
            </a:r>
            <a:r>
              <a:rPr lang="en-US" sz="2000" b="1" u="sng" dirty="0" smtClean="0"/>
              <a:t> x 100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000" b="1" dirty="0" smtClean="0"/>
              <a:t>                                                     </a:t>
            </a:r>
            <a:r>
              <a:rPr lang="en-US" sz="2000" b="1" dirty="0" smtClean="0"/>
              <a:t>1000                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sz="2000" b="1" dirty="0" smtClean="0"/>
          </a:p>
          <a:p>
            <a:pPr>
              <a:defRPr/>
            </a:pPr>
            <a:r>
              <a:rPr lang="en-US" sz="2400" b="1" dirty="0" smtClean="0"/>
              <a:t>Corrected Reticulocyte Count=  </a:t>
            </a:r>
            <a:r>
              <a:rPr lang="en-US" sz="2000" b="1" u="sng" dirty="0" smtClean="0"/>
              <a:t>%</a:t>
            </a:r>
            <a:r>
              <a:rPr lang="en-US" sz="2000" b="1" u="sng" dirty="0" err="1" smtClean="0"/>
              <a:t>Retic</a:t>
            </a:r>
            <a:r>
              <a:rPr lang="en-US" sz="2000" b="1" u="sng" dirty="0" smtClean="0"/>
              <a:t> x </a:t>
            </a:r>
            <a:r>
              <a:rPr lang="en-US" sz="2000" b="1" u="sng" dirty="0" smtClean="0"/>
              <a:t>Patient </a:t>
            </a:r>
            <a:r>
              <a:rPr lang="en-US" sz="2000" b="1" u="sng" dirty="0" err="1" smtClean="0"/>
              <a:t>Hct</a:t>
            </a:r>
            <a:r>
              <a:rPr lang="en-US" sz="2000" b="1" u="sng" dirty="0" smtClean="0"/>
              <a:t>%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000" b="1" dirty="0" smtClean="0"/>
              <a:t>                                                                     </a:t>
            </a:r>
            <a:r>
              <a:rPr lang="en-US" sz="2000" b="1" dirty="0" smtClean="0"/>
              <a:t>45</a:t>
            </a:r>
            <a:r>
              <a:rPr lang="en-US" sz="2000" b="1" dirty="0" smtClean="0"/>
              <a:t>%</a:t>
            </a:r>
          </a:p>
          <a:p>
            <a:pPr lvl="1">
              <a:defRPr/>
            </a:pPr>
            <a:r>
              <a:rPr lang="en-US" sz="2000" dirty="0" smtClean="0"/>
              <a:t>Compares patient Hematocrit with Normal </a:t>
            </a:r>
            <a:r>
              <a:rPr lang="en-US" sz="2000" dirty="0" smtClean="0"/>
              <a:t>Hematocrit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b="1" dirty="0" smtClean="0"/>
              <a:t>Absolute Reticulocyte Count= </a:t>
            </a:r>
            <a:r>
              <a:rPr lang="en-US" sz="2000" b="1" u="sng" dirty="0" smtClean="0"/>
              <a:t>%</a:t>
            </a:r>
            <a:r>
              <a:rPr lang="en-US" sz="2000" b="1" u="sng" dirty="0" err="1" smtClean="0"/>
              <a:t>Retic</a:t>
            </a:r>
            <a:r>
              <a:rPr lang="en-US" sz="2000" b="1" u="sng" dirty="0" smtClean="0"/>
              <a:t> x RBC count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000" b="1" dirty="0"/>
              <a:t>	</a:t>
            </a:r>
            <a:r>
              <a:rPr lang="en-US" sz="2000" b="1" dirty="0" smtClean="0"/>
              <a:t>			</a:t>
            </a:r>
            <a:r>
              <a:rPr lang="en-US" sz="2000" b="1" dirty="0"/>
              <a:t> </a:t>
            </a:r>
            <a:r>
              <a:rPr lang="en-US" sz="2000" b="1" dirty="0" smtClean="0"/>
              <a:t>                   </a:t>
            </a:r>
            <a:r>
              <a:rPr lang="en-US" sz="2000" b="1" dirty="0" smtClean="0"/>
              <a:t>100</a:t>
            </a:r>
            <a:endParaRPr lang="en-US" sz="2000" b="1" dirty="0" smtClean="0"/>
          </a:p>
          <a:p>
            <a:pPr lvl="1">
              <a:defRPr/>
            </a:pPr>
            <a:r>
              <a:rPr lang="en-US" sz="2000" dirty="0" smtClean="0"/>
              <a:t>Multiply by RBC Count to convert to Absolute </a:t>
            </a:r>
            <a:r>
              <a:rPr lang="en-US" sz="2000" dirty="0" err="1" smtClean="0"/>
              <a:t>Retic</a:t>
            </a:r>
            <a:r>
              <a:rPr lang="en-US" sz="2000" dirty="0" smtClean="0"/>
              <a:t> </a:t>
            </a:r>
            <a:r>
              <a:rPr lang="en-US" sz="2000" dirty="0" smtClean="0"/>
              <a:t>Value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400" b="1" dirty="0" smtClean="0"/>
              <a:t>Reticulocyte Production Index (RPI)=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                  </a:t>
            </a:r>
            <a:r>
              <a:rPr lang="en-US" sz="2000" b="1" u="sng" dirty="0" smtClean="0"/>
              <a:t>%</a:t>
            </a:r>
            <a:r>
              <a:rPr lang="en-US" sz="2000" b="1" u="sng" dirty="0" err="1" smtClean="0"/>
              <a:t>Retic</a:t>
            </a:r>
            <a:r>
              <a:rPr lang="en-US" sz="2000" b="1" u="sng" dirty="0" smtClean="0"/>
              <a:t> x </a:t>
            </a:r>
            <a:r>
              <a:rPr lang="en-US" sz="2000" b="1" u="sng" dirty="0" smtClean="0"/>
              <a:t>patient </a:t>
            </a:r>
            <a:r>
              <a:rPr lang="en-US" sz="2000" b="1" u="sng" dirty="0" err="1" smtClean="0"/>
              <a:t>Hct</a:t>
            </a:r>
            <a:r>
              <a:rPr lang="en-US" sz="2000" b="1" u="sng" dirty="0" smtClean="0"/>
              <a:t>% / 45%</a:t>
            </a:r>
          </a:p>
          <a:p>
            <a:pPr marL="119062" indent="0">
              <a:buFont typeface="Wingdings 2" pitchFamily="18" charset="2"/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Reticulocyte maturation time at the </a:t>
            </a:r>
            <a:r>
              <a:rPr lang="en-US" sz="2000" b="1" dirty="0" smtClean="0"/>
              <a:t>patient </a:t>
            </a:r>
            <a:r>
              <a:rPr lang="en-US" sz="2000" b="1" dirty="0" err="1" smtClean="0"/>
              <a:t>Hct</a:t>
            </a:r>
            <a:endParaRPr lang="en-US" sz="2000" b="1" dirty="0" smtClean="0"/>
          </a:p>
          <a:p>
            <a:pPr lvl="1">
              <a:defRPr/>
            </a:pPr>
            <a:r>
              <a:rPr lang="en-US" sz="2000" dirty="0" smtClean="0"/>
              <a:t>Accounts for presence of Shift, takes into account corrected </a:t>
            </a:r>
            <a:r>
              <a:rPr lang="en-US" sz="2000" dirty="0" err="1" smtClean="0"/>
              <a:t>retic</a:t>
            </a:r>
            <a:r>
              <a:rPr lang="en-US" sz="2000" dirty="0" smtClean="0"/>
              <a:t> count and maturation time of </a:t>
            </a:r>
            <a:r>
              <a:rPr lang="en-US" sz="2000" dirty="0" err="1" smtClean="0"/>
              <a:t>retics</a:t>
            </a:r>
            <a:r>
              <a:rPr lang="en-US" sz="2000" dirty="0" smtClean="0"/>
              <a:t> based upon </a:t>
            </a:r>
            <a:r>
              <a:rPr lang="en-US" sz="2000" dirty="0" smtClean="0"/>
              <a:t>patient </a:t>
            </a:r>
            <a:r>
              <a:rPr lang="en-US" sz="2000" dirty="0" err="1" smtClean="0"/>
              <a:t>Hct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542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Reticulocyte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Reticulocyte Count</a:t>
            </a:r>
          </a:p>
          <a:p>
            <a:pPr lvl="1">
              <a:defRPr/>
            </a:pPr>
            <a:r>
              <a:rPr lang="en-US" b="1" dirty="0" smtClean="0"/>
              <a:t>Newborn=     2.6—6.0%</a:t>
            </a:r>
          </a:p>
          <a:p>
            <a:pPr lvl="1">
              <a:defRPr/>
            </a:pPr>
            <a:r>
              <a:rPr lang="en-US" b="1" dirty="0" smtClean="0"/>
              <a:t>Adult       =      0.5—2.0%</a:t>
            </a:r>
          </a:p>
          <a:p>
            <a:pPr>
              <a:defRPr/>
            </a:pPr>
            <a:r>
              <a:rPr lang="en-US" sz="2800" b="1" dirty="0" smtClean="0"/>
              <a:t>Absolute Reticulocyte Count= 24—80 x 10</a:t>
            </a:r>
            <a:r>
              <a:rPr lang="en-US" sz="2800" b="1" baseline="30000" dirty="0" smtClean="0"/>
              <a:t>9</a:t>
            </a:r>
            <a:r>
              <a:rPr lang="en-US" sz="2800" b="1" dirty="0" smtClean="0"/>
              <a:t>/L</a:t>
            </a:r>
          </a:p>
          <a:p>
            <a:pPr>
              <a:defRPr/>
            </a:pPr>
            <a:r>
              <a:rPr lang="en-US" sz="2800" b="1" dirty="0" smtClean="0"/>
              <a:t>RPI = 3 or greater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400" dirty="0" smtClean="0"/>
              <a:t>Maturation Time for Reticulocytes</a:t>
            </a:r>
          </a:p>
          <a:p>
            <a:pPr lvl="1">
              <a:defRPr/>
            </a:pPr>
            <a:r>
              <a:rPr lang="en-US" sz="2000" dirty="0" smtClean="0"/>
              <a:t>45% </a:t>
            </a:r>
            <a:r>
              <a:rPr lang="en-US" sz="2000" dirty="0" err="1" smtClean="0"/>
              <a:t>Hct</a:t>
            </a:r>
            <a:r>
              <a:rPr lang="en-US" sz="2000" dirty="0" smtClean="0"/>
              <a:t> =  1 day</a:t>
            </a:r>
          </a:p>
          <a:p>
            <a:pPr lvl="1">
              <a:defRPr/>
            </a:pPr>
            <a:r>
              <a:rPr lang="en-US" sz="2000" dirty="0" smtClean="0"/>
              <a:t>35% </a:t>
            </a:r>
            <a:r>
              <a:rPr lang="en-US" sz="2000" dirty="0" err="1" smtClean="0"/>
              <a:t>Hct</a:t>
            </a:r>
            <a:r>
              <a:rPr lang="en-US" sz="2000" dirty="0" smtClean="0"/>
              <a:t> =  1.5 days</a:t>
            </a:r>
          </a:p>
          <a:p>
            <a:pPr lvl="1">
              <a:defRPr/>
            </a:pPr>
            <a:r>
              <a:rPr lang="en-US" sz="2000" dirty="0" smtClean="0"/>
              <a:t>25% </a:t>
            </a:r>
            <a:r>
              <a:rPr lang="en-US" sz="2000" dirty="0" err="1" smtClean="0"/>
              <a:t>Hct</a:t>
            </a:r>
            <a:r>
              <a:rPr lang="en-US" sz="2000" dirty="0" smtClean="0"/>
              <a:t> =  2 days</a:t>
            </a:r>
          </a:p>
          <a:p>
            <a:pPr lvl="1">
              <a:defRPr/>
            </a:pPr>
            <a:r>
              <a:rPr lang="en-US" sz="2000" dirty="0" smtClean="0"/>
              <a:t>15% </a:t>
            </a:r>
            <a:r>
              <a:rPr lang="en-US" sz="2000" dirty="0" err="1" smtClean="0"/>
              <a:t>Hct</a:t>
            </a:r>
            <a:r>
              <a:rPr lang="en-US" sz="2000" dirty="0" smtClean="0"/>
              <a:t> =  3 days</a:t>
            </a:r>
          </a:p>
        </p:txBody>
      </p:sp>
    </p:spTree>
    <p:extLst>
      <p:ext uri="{BB962C8B-B14F-4D97-AF65-F5344CB8AC3E}">
        <p14:creationId xmlns:p14="http://schemas.microsoft.com/office/powerpoint/2010/main" val="1318534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Kleihauer-Betke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/ Acid Elution for Fetal Hemoglobin/K-B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5334000"/>
          </a:xfrm>
        </p:spPr>
        <p:txBody>
          <a:bodyPr rtlCol="0">
            <a:normAutofit fontScale="70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Peripheral blood smear is exposed to acidified buffer before staining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Fetal hemoglobin does not elute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Other hemoglobin elute from cells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Fetal cells stain bright red</a:t>
            </a:r>
          </a:p>
          <a:p>
            <a:pPr marL="410972" lvl="1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Staining of postpartum maternal blood for identification of percentage of fetal cells present. 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Determine possible fetal maternal hemorrhage in the newborn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</a:t>
            </a:r>
            <a:r>
              <a:rPr lang="en-US" dirty="0" smtClean="0"/>
              <a:t>ssess the magnitude of fetal maternal hemorrhage to calculate dosage of Rh immune globulin to be administered.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Staining of peripheral blood to aid in diagnosis of certain types of anemia</a:t>
            </a:r>
          </a:p>
          <a:p>
            <a:pPr marL="731012" lvl="1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Ex.  Hereditary Persistence of Fetal Hemoglobin (HPFH)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33796" name="Picture 2" descr="http://ts4.mm.bing.net/images/thumbnail.aspx?q=1295979983863&amp;id=987a2a853835b56f333815cb91bdb245&amp;url=http%3a%2f%2f30.media.tumblr.com%2ftumblr_lmz3iuiqs91qii8i4o1_50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1150" y="1600200"/>
            <a:ext cx="2952750" cy="2362200"/>
          </a:xfrm>
          <a:noFill/>
        </p:spPr>
      </p:pic>
      <p:pic>
        <p:nvPicPr>
          <p:cNvPr id="33797" name="Picture 4" descr="http://tulane.edu/som/departments/pathology/images/heterogen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9400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7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4204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Detection of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Hemoglobinopathy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Sickle Solubility Kits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4819" name="Picture 2" descr="http://www.alphalabs.co.uk/cms/site/images/sickle-che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3048000" cy="4038600"/>
          </a:xfrm>
          <a:noFill/>
        </p:spPr>
      </p:pic>
      <p:pic>
        <p:nvPicPr>
          <p:cNvPr id="34820" name="Picture 6" descr="http://www.diagsolns.com.au/admin/upload/image/PhotoLibrary/sickle-chex_solubility_sm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1150" y="1905000"/>
            <a:ext cx="4794250" cy="4105275"/>
          </a:xfrm>
          <a:noFill/>
        </p:spPr>
      </p:pic>
    </p:spTree>
    <p:extLst>
      <p:ext uri="{BB962C8B-B14F-4D97-AF65-F5344CB8AC3E}">
        <p14:creationId xmlns:p14="http://schemas.microsoft.com/office/powerpoint/2010/main" val="226163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Sickle Solubility Test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06638"/>
            <a:ext cx="4267200" cy="3636962"/>
          </a:xfrm>
        </p:spPr>
        <p:txBody>
          <a:bodyPr/>
          <a:lstStyle/>
          <a:p>
            <a:r>
              <a:rPr lang="en-US" sz="2400" dirty="0" smtClean="0"/>
              <a:t>RBC are lysed by surfactant</a:t>
            </a:r>
          </a:p>
          <a:p>
            <a:r>
              <a:rPr lang="en-US" sz="2400" dirty="0" smtClean="0"/>
              <a:t>Released hemoglobin is reduced by sodium hydrosulfite</a:t>
            </a:r>
          </a:p>
          <a:p>
            <a:r>
              <a:rPr lang="en-US" sz="2400" dirty="0" smtClean="0"/>
              <a:t>Hemoglobin A is soluble</a:t>
            </a:r>
          </a:p>
          <a:p>
            <a:pPr lvl="1"/>
            <a:r>
              <a:rPr lang="en-US" dirty="0" smtClean="0"/>
              <a:t>See through the tube</a:t>
            </a:r>
          </a:p>
          <a:p>
            <a:r>
              <a:rPr lang="en-US" sz="2400" dirty="0" smtClean="0"/>
              <a:t>Hemoglobin </a:t>
            </a:r>
            <a:r>
              <a:rPr lang="en-US" sz="2400" dirty="0" smtClean="0"/>
              <a:t>S </a:t>
            </a:r>
            <a:r>
              <a:rPr lang="en-US" sz="2400" dirty="0" smtClean="0"/>
              <a:t>is insoluble</a:t>
            </a:r>
          </a:p>
          <a:p>
            <a:pPr lvl="1"/>
            <a:r>
              <a:rPr lang="en-US" dirty="0" smtClean="0"/>
              <a:t>Cannot see through tube</a:t>
            </a:r>
          </a:p>
        </p:txBody>
      </p:sp>
      <p:pic>
        <p:nvPicPr>
          <p:cNvPr id="35844" name="Picture 2" descr="http://www.med-ed.virginia.edu/courses/path/innes/images/rcdjpegs/rcd%20SS%20solubility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6938" y="1881188"/>
            <a:ext cx="3827462" cy="4519612"/>
          </a:xfrm>
          <a:noFill/>
        </p:spPr>
      </p:pic>
    </p:spTree>
    <p:extLst>
      <p:ext uri="{BB962C8B-B14F-4D97-AF65-F5344CB8AC3E}">
        <p14:creationId xmlns:p14="http://schemas.microsoft.com/office/powerpoint/2010/main" val="3604538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Determination of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</a:rPr>
              <a:t>Hemoglobinopathy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: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Hemoglobin Electrophoresis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6867" name="Picture 2" descr="http://www.disease-picture.com/wp-content/uploads/2008/9/11/abnormal-hemoglobin-electrophoresisl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609600" y="6172200"/>
            <a:ext cx="856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RBC lysate applied to electrophoretic support and proteins separated by charge.  </a:t>
            </a:r>
          </a:p>
          <a:p>
            <a:pPr eaLnBrk="1" hangingPunct="1"/>
            <a:r>
              <a:rPr lang="en-US" sz="1600"/>
              <a:t>Acid and alkaline buffers produce different banding patterns to analyze after protein staining.</a:t>
            </a:r>
          </a:p>
        </p:txBody>
      </p:sp>
    </p:spTree>
    <p:extLst>
      <p:ext uri="{BB962C8B-B14F-4D97-AF65-F5344CB8AC3E}">
        <p14:creationId xmlns:p14="http://schemas.microsoft.com/office/powerpoint/2010/main" val="18494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.medscape.com/fullsize/migrated/567/897/ajcp567897.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6350"/>
            <a:ext cx="78105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6200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Hemoglobin Analysis via</a:t>
            </a:r>
            <a:br>
              <a:rPr lang="en-US" dirty="0" smtClean="0"/>
            </a:br>
            <a:r>
              <a:rPr lang="en-US" dirty="0" smtClean="0"/>
              <a:t>Electrophoresis </a:t>
            </a:r>
            <a:r>
              <a:rPr lang="en-US" dirty="0"/>
              <a:t>&amp;</a:t>
            </a:r>
            <a:r>
              <a:rPr lang="en-US" dirty="0" smtClean="0"/>
              <a:t> Densitometry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36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251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Automated Hemoglobin Analysis - HPLC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8915" name="Picture 4" descr="http://www.contractlaboratory.com/www/labphotos/kron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722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036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Separation of Hemoglobin Variants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HPLC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9939" name="Picture 2" descr="http://media.americanlaboratory.com/m/20/Article/587-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4676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57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" y="228600"/>
            <a:ext cx="3962400" cy="11734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1">
                    <a:satMod val="150000"/>
                  </a:schemeClr>
                </a:solidFill>
              </a:rPr>
              <a:t>HPLC-</a:t>
            </a:r>
            <a:br>
              <a:rPr lang="en-US" sz="54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satMod val="150000"/>
                  </a:schemeClr>
                </a:solidFill>
              </a:rPr>
              <a:t>Beta Thalassemia</a:t>
            </a:r>
            <a:endParaRPr lang="en-US" sz="27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0963" name="Picture 8" descr="http://www.fmshk.com.hk/hkabth/em/dec2001image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388" y="182563"/>
            <a:ext cx="3656012" cy="6599237"/>
          </a:xfrm>
          <a:noFill/>
        </p:spPr>
      </p:pic>
    </p:spTree>
    <p:extLst>
      <p:ext uri="{BB962C8B-B14F-4D97-AF65-F5344CB8AC3E}">
        <p14:creationId xmlns:p14="http://schemas.microsoft.com/office/powerpoint/2010/main" val="2321390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Osmotic Fragility Test</a:t>
            </a:r>
            <a:endParaRPr lang="en-US" u="sng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4238"/>
            <a:ext cx="4038600" cy="4094162"/>
          </a:xfrm>
        </p:spPr>
        <p:txBody>
          <a:bodyPr/>
          <a:lstStyle/>
          <a:p>
            <a:r>
              <a:rPr lang="en-US" sz="2400" smtClean="0"/>
              <a:t>Determines resistance of RBC to hemolysis in varying concentrations of hypotonic saline at room temperature</a:t>
            </a:r>
          </a:p>
          <a:p>
            <a:r>
              <a:rPr lang="en-US" sz="2400" smtClean="0"/>
              <a:t>Increased Osmotic Fragility</a:t>
            </a:r>
          </a:p>
          <a:p>
            <a:pPr lvl="1"/>
            <a:r>
              <a:rPr lang="en-US" sz="2000" smtClean="0"/>
              <a:t>Hereditary Spherocytosis</a:t>
            </a:r>
          </a:p>
          <a:p>
            <a:pPr lvl="1"/>
            <a:r>
              <a:rPr lang="en-US" sz="2000" smtClean="0"/>
              <a:t>Thalassemia</a:t>
            </a:r>
          </a:p>
          <a:p>
            <a:pPr lvl="1"/>
            <a:r>
              <a:rPr lang="en-US" sz="2000" smtClean="0"/>
              <a:t>Sickle Cell Anemia</a:t>
            </a:r>
          </a:p>
        </p:txBody>
      </p:sp>
      <p:pic>
        <p:nvPicPr>
          <p:cNvPr id="41988" name="Picture 4" descr="http://erasmeinfo.ulb.ac.be/globule/images/resi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538" y="1600200"/>
            <a:ext cx="4386262" cy="5113338"/>
          </a:xfrm>
          <a:noFill/>
        </p:spPr>
      </p:pic>
    </p:spTree>
    <p:extLst>
      <p:ext uri="{BB962C8B-B14F-4D97-AF65-F5344CB8AC3E}">
        <p14:creationId xmlns:p14="http://schemas.microsoft.com/office/powerpoint/2010/main" val="2070142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Osmotic Fragility Curve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3011" name="Picture 2" descr="http://www.pitt.edu/~super1/lecture/lec35371/img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5438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577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Increased Osmotic Fragility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Spherocytes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Thalassemia</a:t>
            </a:r>
            <a:endParaRPr lang="en-US" dirty="0"/>
          </a:p>
        </p:txBody>
      </p:sp>
      <p:pic>
        <p:nvPicPr>
          <p:cNvPr id="44037" name="Picture 2" descr="http://ts2.mm.bing.net/images/thumbnail.aspx?q=1341226812097&amp;id=0e084f56731c5fd77a605ced4bc395b4&amp;url=http%3a%2f%2fwww.hoslink.com%2fhaematology%2fspherocy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8" y="2281238"/>
            <a:ext cx="4044950" cy="4043362"/>
          </a:xfrm>
          <a:noFill/>
        </p:spPr>
      </p:pic>
      <p:pic>
        <p:nvPicPr>
          <p:cNvPr id="44038" name="Picture 2" descr="http://www.pathologystudent.com/wp-content/uploads/2009/07/thal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819400"/>
            <a:ext cx="4400550" cy="2970213"/>
          </a:xfrm>
          <a:noFill/>
        </p:spPr>
      </p:pic>
    </p:spTree>
    <p:extLst>
      <p:ext uri="{BB962C8B-B14F-4D97-AF65-F5344CB8AC3E}">
        <p14:creationId xmlns:p14="http://schemas.microsoft.com/office/powerpoint/2010/main" val="118717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Ham’s Test </a:t>
            </a:r>
            <a:endParaRPr lang="en-US" sz="48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5059" name="Picture 2" descr="http://www.tabers.com/tabersonline/ub?cmd=repview&amp;type=tabers_21&amp;name=e10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1773238"/>
            <a:ext cx="3365500" cy="4624387"/>
          </a:xfrm>
          <a:noFill/>
        </p:spPr>
      </p:pic>
      <p:sp>
        <p:nvSpPr>
          <p:cNvPr id="45060" name="Text Placeholder 5"/>
          <p:cNvSpPr>
            <a:spLocks noGrp="1"/>
          </p:cNvSpPr>
          <p:nvPr>
            <p:ph sz="half" idx="2"/>
          </p:nvPr>
        </p:nvSpPr>
        <p:spPr>
          <a:xfrm>
            <a:off x="4038600" y="1773238"/>
            <a:ext cx="5105400" cy="4624387"/>
          </a:xfrm>
        </p:spPr>
        <p:txBody>
          <a:bodyPr/>
          <a:lstStyle/>
          <a:p>
            <a:pPr eaLnBrk="1" hangingPunct="1"/>
            <a:r>
              <a:rPr lang="en-US" sz="2400" smtClean="0"/>
              <a:t>Detects RBC  Membrane Defects</a:t>
            </a:r>
          </a:p>
          <a:p>
            <a:pPr eaLnBrk="1" hangingPunct="1"/>
            <a:r>
              <a:rPr lang="en-US" sz="2400" smtClean="0"/>
              <a:t>Diagnostic for Paroxysmal Nocturnal Hemoglobinuria (PNH)</a:t>
            </a:r>
          </a:p>
          <a:p>
            <a:pPr eaLnBrk="1" hangingPunct="1"/>
            <a:r>
              <a:rPr lang="en-US" sz="2400" smtClean="0"/>
              <a:t>Patient RBC exposed to normal serum and patient’s serum, both acidified to pH 6.5—7.0</a:t>
            </a:r>
          </a:p>
          <a:p>
            <a:pPr eaLnBrk="1" hangingPunct="1"/>
            <a:r>
              <a:rPr lang="en-US" sz="2400" smtClean="0"/>
              <a:t>Acid activates complement in serum and lyses PNH cells</a:t>
            </a:r>
          </a:p>
          <a:p>
            <a:pPr eaLnBrk="1" hangingPunct="1"/>
            <a:r>
              <a:rPr lang="en-US" sz="2400" smtClean="0"/>
              <a:t>Controls include heat inactivated serum and normal RBC</a:t>
            </a:r>
          </a:p>
        </p:txBody>
      </p:sp>
    </p:spTree>
    <p:extLst>
      <p:ext uri="{BB962C8B-B14F-4D97-AF65-F5344CB8AC3E}">
        <p14:creationId xmlns:p14="http://schemas.microsoft.com/office/powerpoint/2010/main" val="27633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Sugar Water 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Detects RBC  Membrane Defects</a:t>
            </a:r>
          </a:p>
          <a:p>
            <a:pPr eaLnBrk="1" hangingPunct="1">
              <a:defRPr/>
            </a:pPr>
            <a:r>
              <a:rPr lang="en-US" dirty="0" smtClean="0"/>
              <a:t>Diagnostic for Paroxysmal Nocturnal </a:t>
            </a:r>
            <a:r>
              <a:rPr lang="en-US" dirty="0" err="1" smtClean="0"/>
              <a:t>Hemoglobinuria</a:t>
            </a:r>
            <a:r>
              <a:rPr lang="en-US" dirty="0" smtClean="0"/>
              <a:t> (PNH)</a:t>
            </a:r>
          </a:p>
          <a:p>
            <a:pPr eaLnBrk="1" hangingPunct="1">
              <a:defRPr/>
            </a:pPr>
            <a:r>
              <a:rPr lang="en-US" dirty="0" smtClean="0"/>
              <a:t>Sucrose provides low ionic strength</a:t>
            </a:r>
          </a:p>
          <a:p>
            <a:pPr eaLnBrk="1" hangingPunct="1">
              <a:defRPr/>
            </a:pPr>
            <a:r>
              <a:rPr lang="en-US" dirty="0" smtClean="0"/>
              <a:t>This promotes complement binding to RBC’s resulting in hemolysis</a:t>
            </a:r>
          </a:p>
          <a:p>
            <a:pPr marL="119062" indent="0">
              <a:buFont typeface="Wingdings 2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42048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Erythrocyte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Sedimentation </a:t>
            </a:r>
            <a:r>
              <a:rPr lang="en-US" dirty="0" smtClean="0"/>
              <a:t>Rate</a:t>
            </a:r>
            <a:br>
              <a:rPr lang="en-US" dirty="0" smtClean="0"/>
            </a:br>
            <a:r>
              <a:rPr lang="en-US" dirty="0" smtClean="0"/>
              <a:t>(ESR)</a:t>
            </a:r>
            <a:endParaRPr lang="en-US" dirty="0"/>
          </a:p>
        </p:txBody>
      </p:sp>
      <p:sp>
        <p:nvSpPr>
          <p:cNvPr id="47107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2233613"/>
            <a:ext cx="4038600" cy="4167187"/>
          </a:xfrm>
        </p:spPr>
        <p:txBody>
          <a:bodyPr/>
          <a:lstStyle/>
          <a:p>
            <a:r>
              <a:rPr lang="en-US" sz="2000" smtClean="0"/>
              <a:t>Inflammation changes the proteins in and surrounding red blood cells </a:t>
            </a:r>
          </a:p>
          <a:p>
            <a:r>
              <a:rPr lang="en-US" sz="2000" smtClean="0"/>
              <a:t>This causes RBC to bind to one another in clumps, making them denser than normal RBC</a:t>
            </a:r>
          </a:p>
          <a:p>
            <a:r>
              <a:rPr lang="en-US" sz="2000" smtClean="0"/>
              <a:t>An ESR test simply measures the rate which RBC sink to the bottom of a test tube</a:t>
            </a:r>
          </a:p>
          <a:p>
            <a:r>
              <a:rPr lang="en-US" sz="2000" smtClean="0"/>
              <a:t>The faster the RBC fall, the more inflammation is present in the body</a:t>
            </a:r>
          </a:p>
          <a:p>
            <a:endParaRPr lang="en-US" sz="2000" smtClean="0"/>
          </a:p>
          <a:p>
            <a:endParaRPr lang="en-US" smtClean="0"/>
          </a:p>
        </p:txBody>
      </p:sp>
      <p:pic>
        <p:nvPicPr>
          <p:cNvPr id="47108" name="Picture 2" descr="http://www.sciencephoto.com/image/273978/large/M5300081-Measurement_of_ESR_of_blood-SP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2209800"/>
            <a:ext cx="4684712" cy="3721100"/>
          </a:xfrm>
          <a:noFill/>
        </p:spPr>
      </p:pic>
    </p:spTree>
    <p:extLst>
      <p:ext uri="{BB962C8B-B14F-4D97-AF65-F5344CB8AC3E}">
        <p14:creationId xmlns:p14="http://schemas.microsoft.com/office/powerpoint/2010/main" val="2729002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Arterial Blood Gases-ABG’s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813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7813"/>
            <a:ext cx="4495800" cy="4624387"/>
          </a:xfrm>
        </p:spPr>
        <p:txBody>
          <a:bodyPr>
            <a:normAutofit fontScale="92500" lnSpcReduction="10000"/>
          </a:bodyPr>
          <a:lstStyle/>
          <a:p>
            <a:r>
              <a:rPr lang="en-US" sz="2000" smtClean="0"/>
              <a:t>2-3 ml </a:t>
            </a:r>
            <a:r>
              <a:rPr lang="en-US" sz="2000" u="sng" smtClean="0"/>
              <a:t>arterial</a:t>
            </a:r>
            <a:r>
              <a:rPr lang="en-US" sz="2000" smtClean="0"/>
              <a:t> blood must be collected in a sealed anaerobic syringe with small amount of heparin, placed on ice</a:t>
            </a:r>
          </a:p>
          <a:p>
            <a:r>
              <a:rPr lang="en-US" sz="2000" smtClean="0"/>
              <a:t>Automated Analysis</a:t>
            </a:r>
          </a:p>
          <a:p>
            <a:r>
              <a:rPr lang="en-US" sz="2000" smtClean="0"/>
              <a:t>Measures Acid/Base status and respiratory gases in the arterial blood</a:t>
            </a:r>
          </a:p>
          <a:p>
            <a:pPr lvl="1"/>
            <a:r>
              <a:rPr lang="en-US" sz="1800" smtClean="0"/>
              <a:t>pH, pCO</a:t>
            </a:r>
            <a:r>
              <a:rPr lang="en-US" sz="1800" baseline="-25000" smtClean="0"/>
              <a:t>2</a:t>
            </a:r>
            <a:r>
              <a:rPr lang="en-US" sz="1800" smtClean="0"/>
              <a:t>, pO</a:t>
            </a:r>
            <a:r>
              <a:rPr lang="en-US" sz="1800" baseline="-25000" smtClean="0"/>
              <a:t>2 </a:t>
            </a:r>
            <a:r>
              <a:rPr lang="en-US" sz="1800" smtClean="0"/>
              <a:t>(and HCO</a:t>
            </a:r>
            <a:r>
              <a:rPr lang="en-US" sz="1800" baseline="-25000" smtClean="0"/>
              <a:t>3</a:t>
            </a:r>
            <a:r>
              <a:rPr lang="en-US" sz="1800" smtClean="0"/>
              <a:t>)</a:t>
            </a:r>
          </a:p>
          <a:p>
            <a:pPr lvl="1"/>
            <a:r>
              <a:rPr lang="en-US" sz="1800" smtClean="0"/>
              <a:t>paO</a:t>
            </a:r>
            <a:r>
              <a:rPr lang="en-US" sz="1800" baseline="-25000" smtClean="0"/>
              <a:t>2</a:t>
            </a:r>
            <a:r>
              <a:rPr lang="en-US" sz="1800" smtClean="0"/>
              <a:t> measures oxygen saturation, overall adequacy of gas exchange</a:t>
            </a:r>
          </a:p>
          <a:p>
            <a:pPr lvl="1"/>
            <a:r>
              <a:rPr lang="en-US" sz="1800" smtClean="0"/>
              <a:t>paO</a:t>
            </a:r>
            <a:r>
              <a:rPr lang="en-US" sz="1800" baseline="-25000" smtClean="0"/>
              <a:t>2</a:t>
            </a:r>
            <a:r>
              <a:rPr lang="en-US" sz="1800" smtClean="0"/>
              <a:t> affected by altitude and age of patient</a:t>
            </a:r>
          </a:p>
          <a:p>
            <a:pPr lvl="1"/>
            <a:r>
              <a:rPr lang="en-US" sz="1800" b="1" smtClean="0"/>
              <a:t>Normal paO</a:t>
            </a:r>
            <a:r>
              <a:rPr lang="en-US" sz="1800" b="1" baseline="-25000" smtClean="0"/>
              <a:t>2</a:t>
            </a:r>
            <a:r>
              <a:rPr lang="en-US" sz="1800" b="1" smtClean="0"/>
              <a:t> = 70-100 mm Hg</a:t>
            </a:r>
          </a:p>
          <a:p>
            <a:pPr lvl="1"/>
            <a:r>
              <a:rPr lang="en-US" sz="1800" smtClean="0"/>
              <a:t>ppO</a:t>
            </a:r>
            <a:r>
              <a:rPr lang="en-US" sz="1800" baseline="-25000" smtClean="0"/>
              <a:t>2</a:t>
            </a:r>
            <a:r>
              <a:rPr lang="en-US" sz="1800" smtClean="0"/>
              <a:t> is measured with pulseoximeter</a:t>
            </a:r>
          </a:p>
        </p:txBody>
      </p:sp>
      <p:pic>
        <p:nvPicPr>
          <p:cNvPr id="48132" name="Picture 2" descr="http://www.kollewin.com/EX/09-15-21/ccu_tour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2133600"/>
            <a:ext cx="4535487" cy="3627438"/>
          </a:xfrm>
          <a:noFill/>
        </p:spPr>
      </p:pic>
    </p:spTree>
    <p:extLst>
      <p:ext uri="{BB962C8B-B14F-4D97-AF65-F5344CB8AC3E}">
        <p14:creationId xmlns:p14="http://schemas.microsoft.com/office/powerpoint/2010/main" val="402010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73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Arterial Blood Gases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sz="2000" b="1" smtClean="0"/>
              <a:t>pH</a:t>
            </a:r>
          </a:p>
          <a:p>
            <a:pPr lvl="1"/>
            <a:r>
              <a:rPr lang="en-US" sz="1600" smtClean="0"/>
              <a:t>The measure of how acidic or basic the blood is</a:t>
            </a:r>
          </a:p>
          <a:p>
            <a:pPr lvl="1"/>
            <a:r>
              <a:rPr lang="en-US" sz="1600" smtClean="0"/>
              <a:t>Normal pH 7.35—7.45</a:t>
            </a:r>
          </a:p>
          <a:p>
            <a:pPr lvl="1"/>
            <a:r>
              <a:rPr lang="en-US" sz="1600" smtClean="0"/>
              <a:t>Lower pH =  Acidosis</a:t>
            </a:r>
          </a:p>
          <a:p>
            <a:pPr lvl="1"/>
            <a:r>
              <a:rPr lang="en-US" sz="1600" smtClean="0"/>
              <a:t>Higher pH = Alkalosis</a:t>
            </a:r>
          </a:p>
          <a:p>
            <a:r>
              <a:rPr lang="en-US" sz="2000" b="1" smtClean="0"/>
              <a:t>pCO2</a:t>
            </a:r>
          </a:p>
          <a:p>
            <a:pPr lvl="1"/>
            <a:r>
              <a:rPr lang="en-US" sz="1600" smtClean="0"/>
              <a:t>The pressure of carbon dioxide gas dissolved in blood</a:t>
            </a:r>
          </a:p>
          <a:p>
            <a:pPr lvl="1"/>
            <a:r>
              <a:rPr lang="en-US" sz="1600" smtClean="0"/>
              <a:t>It tells us how much breathing we are doing</a:t>
            </a:r>
          </a:p>
          <a:p>
            <a:pPr lvl="1"/>
            <a:r>
              <a:rPr lang="en-US" sz="1600" smtClean="0"/>
              <a:t>Normal CO</a:t>
            </a:r>
            <a:r>
              <a:rPr lang="en-US" sz="1600" baseline="-25000" smtClean="0"/>
              <a:t>2</a:t>
            </a:r>
            <a:r>
              <a:rPr lang="en-US" sz="1600" smtClean="0"/>
              <a:t> = 35—45 mmHg</a:t>
            </a:r>
          </a:p>
          <a:p>
            <a:pPr lvl="1"/>
            <a:r>
              <a:rPr lang="en-US" sz="1600" smtClean="0"/>
              <a:t>Less breathing=moreCO</a:t>
            </a:r>
            <a:r>
              <a:rPr lang="en-US" sz="1600" baseline="-25000" smtClean="0"/>
              <a:t>2</a:t>
            </a:r>
            <a:r>
              <a:rPr lang="en-US" sz="1600" smtClean="0"/>
              <a:t>=More Acid=Lower pH</a:t>
            </a:r>
          </a:p>
          <a:p>
            <a:pPr lvl="1"/>
            <a:r>
              <a:rPr lang="en-US" sz="1600" smtClean="0"/>
              <a:t>More breathing = less CO</a:t>
            </a:r>
            <a:r>
              <a:rPr lang="en-US" sz="1600" baseline="-25000" smtClean="0"/>
              <a:t>2</a:t>
            </a:r>
            <a:r>
              <a:rPr lang="en-US" sz="1600" smtClean="0"/>
              <a:t>=Less Acid=Higher pH</a:t>
            </a:r>
          </a:p>
          <a:p>
            <a:r>
              <a:rPr lang="en-US" sz="2000" b="1" smtClean="0"/>
              <a:t>HCO3</a:t>
            </a:r>
          </a:p>
          <a:p>
            <a:pPr lvl="1"/>
            <a:r>
              <a:rPr lang="en-US" sz="1600" smtClean="0"/>
              <a:t>How much bicarbonate is dissolved in the blood</a:t>
            </a:r>
          </a:p>
          <a:p>
            <a:pPr lvl="1"/>
            <a:r>
              <a:rPr lang="en-US" sz="1600" smtClean="0"/>
              <a:t>It is a buffer that combines with acid and decreases its ability to lower pH</a:t>
            </a:r>
          </a:p>
          <a:p>
            <a:pPr lvl="1"/>
            <a:r>
              <a:rPr lang="en-US" sz="1600" smtClean="0"/>
              <a:t>Kidneys control pH by excreting or retaining bicarbonate</a:t>
            </a:r>
          </a:p>
          <a:p>
            <a:pPr lvl="1"/>
            <a:r>
              <a:rPr lang="en-US" sz="1600" smtClean="0"/>
              <a:t>Normal HCO</a:t>
            </a:r>
            <a:r>
              <a:rPr lang="en-US" sz="1600" baseline="-25000" smtClean="0"/>
              <a:t>3</a:t>
            </a:r>
            <a:r>
              <a:rPr lang="en-US" sz="1600" smtClean="0"/>
              <a:t> = 22—26 mEq</a:t>
            </a:r>
          </a:p>
        </p:txBody>
      </p:sp>
    </p:spTree>
    <p:extLst>
      <p:ext uri="{BB962C8B-B14F-4D97-AF65-F5344CB8AC3E}">
        <p14:creationId xmlns:p14="http://schemas.microsoft.com/office/powerpoint/2010/main" val="855353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Acid-Base Map to Analyze Arterial Blood Gases</a:t>
            </a:r>
            <a:endParaRPr lang="en-US" dirty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444750"/>
            <a:ext cx="6191250" cy="328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989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Arterial Blood Gas Analysis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smtClean="0"/>
              <a:t>pH tells you if the blood gas will be acidotic, alkalotic or normal.</a:t>
            </a:r>
            <a:r>
              <a:rPr lang="en-US" sz="2000" smtClean="0"/>
              <a:t> </a:t>
            </a:r>
          </a:p>
          <a:p>
            <a:r>
              <a:rPr lang="en-US" sz="2000" smtClean="0"/>
              <a:t>The CO</a:t>
            </a:r>
            <a:r>
              <a:rPr lang="en-US" sz="2000" baseline="-25000" smtClean="0"/>
              <a:t>2</a:t>
            </a:r>
            <a:r>
              <a:rPr lang="en-US" sz="2000" smtClean="0"/>
              <a:t> and HCO</a:t>
            </a:r>
            <a:r>
              <a:rPr lang="en-US" sz="2000" baseline="-25000" smtClean="0"/>
              <a:t>3</a:t>
            </a:r>
            <a:r>
              <a:rPr lang="en-US" sz="2000" smtClean="0"/>
              <a:t> together tell you why the pH is like it is. The total range of your choices in the interpretation of blood gases is contained in the following list:</a:t>
            </a:r>
            <a:r>
              <a:rPr lang="en-US" sz="2000" b="1" smtClean="0"/>
              <a:t> </a:t>
            </a:r>
          </a:p>
          <a:p>
            <a:pPr lvl="1"/>
            <a:r>
              <a:rPr lang="en-US" sz="1200" b="1" smtClean="0"/>
              <a:t>Normal </a:t>
            </a:r>
          </a:p>
          <a:p>
            <a:pPr lvl="1"/>
            <a:r>
              <a:rPr lang="en-US" sz="1200" b="1" smtClean="0"/>
              <a:t>Respiratory Alkalosis </a:t>
            </a:r>
          </a:p>
          <a:p>
            <a:pPr lvl="1"/>
            <a:r>
              <a:rPr lang="en-US" sz="1200" b="1" smtClean="0"/>
              <a:t>Metabolic Alkalosis </a:t>
            </a:r>
          </a:p>
          <a:p>
            <a:pPr lvl="1"/>
            <a:r>
              <a:rPr lang="en-US" sz="1200" b="1" smtClean="0"/>
              <a:t>Respiratory Acidosis </a:t>
            </a:r>
          </a:p>
          <a:p>
            <a:pPr lvl="1"/>
            <a:r>
              <a:rPr lang="en-US" sz="1200" b="1" smtClean="0"/>
              <a:t>Metabolic Acidosis </a:t>
            </a:r>
          </a:p>
          <a:p>
            <a:pPr lvl="1"/>
            <a:r>
              <a:rPr lang="en-US" sz="1200" b="1" smtClean="0"/>
              <a:t>Combined Respiratory and Metabolic Alkalosis </a:t>
            </a:r>
          </a:p>
          <a:p>
            <a:pPr lvl="1"/>
            <a:r>
              <a:rPr lang="en-US" sz="1200" b="1" smtClean="0"/>
              <a:t>Combined Respiratory and Metabolic Acidosis </a:t>
            </a:r>
          </a:p>
          <a:p>
            <a:pPr lvl="1"/>
            <a:r>
              <a:rPr lang="en-US" sz="1200" b="1" smtClean="0"/>
              <a:t>Partially Compensated Respiratory Alkalosis </a:t>
            </a:r>
          </a:p>
          <a:p>
            <a:pPr lvl="1"/>
            <a:r>
              <a:rPr lang="en-US" sz="1200" b="1" smtClean="0"/>
              <a:t>Partially Compensated Metabolic Alkalosis </a:t>
            </a:r>
          </a:p>
          <a:p>
            <a:pPr lvl="1"/>
            <a:r>
              <a:rPr lang="en-US" sz="1200" b="1" smtClean="0"/>
              <a:t>Partially Compensated Respiratory Acidosis </a:t>
            </a:r>
          </a:p>
          <a:p>
            <a:pPr lvl="1"/>
            <a:r>
              <a:rPr lang="en-US" sz="1200" b="1" smtClean="0"/>
              <a:t>Partially Compensated Metabolic Acidosis </a:t>
            </a:r>
          </a:p>
          <a:p>
            <a:pPr lvl="1"/>
            <a:r>
              <a:rPr lang="en-US" sz="1200" b="1" smtClean="0"/>
              <a:t>Compensated Respiratory Alkalosis </a:t>
            </a:r>
          </a:p>
          <a:p>
            <a:pPr lvl="1"/>
            <a:r>
              <a:rPr lang="en-US" sz="1200" b="1" smtClean="0"/>
              <a:t>Compensated Metabolic Alkalosis </a:t>
            </a:r>
          </a:p>
          <a:p>
            <a:pPr lvl="1"/>
            <a:r>
              <a:rPr lang="en-US" sz="1200" b="1" smtClean="0"/>
              <a:t>Compensated Respiratory Acidosis </a:t>
            </a:r>
          </a:p>
          <a:p>
            <a:pPr lvl="1"/>
            <a:r>
              <a:rPr lang="en-US" sz="1200" b="1" smtClean="0"/>
              <a:t>Compensated Metabolic Acidosis </a:t>
            </a:r>
          </a:p>
        </p:txBody>
      </p:sp>
    </p:spTree>
    <p:extLst>
      <p:ext uri="{BB962C8B-B14F-4D97-AF65-F5344CB8AC3E}">
        <p14:creationId xmlns:p14="http://schemas.microsoft.com/office/powerpoint/2010/main" val="2284184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Example of using Acid-Base Map to interpret ABG Analysis</a:t>
            </a:r>
            <a:endParaRPr lang="en-US" dirty="0"/>
          </a:p>
        </p:txBody>
      </p:sp>
      <p:pic>
        <p:nvPicPr>
          <p:cNvPr id="52227" name="Picture 2" descr="blood ga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048000"/>
            <a:ext cx="67071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Content Placeholder 5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1044575"/>
          </a:xfrm>
        </p:spPr>
        <p:txBody>
          <a:bodyPr/>
          <a:lstStyle/>
          <a:p>
            <a:r>
              <a:rPr lang="en-US" sz="1800" dirty="0" smtClean="0">
                <a:latin typeface="Arial" charset="0"/>
              </a:rPr>
              <a:t>The pH of 7.24 is in the acidosis region, as is the HCO</a:t>
            </a:r>
            <a:r>
              <a:rPr lang="en-US" sz="1800" baseline="-25000" dirty="0" smtClean="0">
                <a:latin typeface="Arial" charset="0"/>
              </a:rPr>
              <a:t>3</a:t>
            </a:r>
            <a:r>
              <a:rPr lang="en-US" sz="1800" dirty="0" smtClean="0">
                <a:latin typeface="Arial" charset="0"/>
              </a:rPr>
              <a:t> of 16. The CO</a:t>
            </a:r>
            <a:r>
              <a:rPr lang="en-US" sz="1800" baseline="-25000" dirty="0" smtClean="0">
                <a:latin typeface="Arial" charset="0"/>
              </a:rPr>
              <a:t>2</a:t>
            </a:r>
            <a:r>
              <a:rPr lang="en-US" sz="1800" dirty="0" smtClean="0">
                <a:latin typeface="Arial" charset="0"/>
              </a:rPr>
              <a:t> of 37 is normal. This tells us that the acidosis is not respiratory, but metabolic in origin </a:t>
            </a:r>
            <a:r>
              <a:rPr lang="en-US" sz="1800" b="1" dirty="0" smtClean="0">
                <a:latin typeface="Arial" charset="0"/>
              </a:rPr>
              <a:t>: A METABOLIC ACIDOSIS</a:t>
            </a:r>
            <a:endParaRPr lang="en-US" sz="1800" dirty="0" smtClean="0">
              <a:latin typeface="Arial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8580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siggaard-andersen.dk/BloodGa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026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5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Blood Gases Report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4275" name="Picture 2" descr="http://www.coheadquarters.com/Symposium/ABG1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867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8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ABG Reference Ranges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5299" name="Picture 2" descr="http://ak47boyz90.files.wordpress.com/2009/09/picture38.jpg?w=600&amp;h=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8686800" cy="1251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Automated Hematology Technology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BAYER Flow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Cytometric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Instrument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6323" name="Picture 2" descr="http://www.pathology.vcu.edu/education/PathLab/Images/Hematopath%20Images/cd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086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5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Automated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Cytometric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Methodology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7347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447800"/>
            <a:ext cx="6629400" cy="1350963"/>
          </a:xfrm>
        </p:spPr>
        <p:txBody>
          <a:bodyPr>
            <a:normAutofit fontScale="92500" lnSpcReduction="20000"/>
          </a:bodyPr>
          <a:lstStyle/>
          <a:p>
            <a:r>
              <a:rPr lang="en-US" sz="1600" smtClean="0"/>
              <a:t>Cells pass through laser beam</a:t>
            </a:r>
          </a:p>
          <a:p>
            <a:r>
              <a:rPr lang="en-US" sz="1600" smtClean="0"/>
              <a:t>Laser light scatter is measured</a:t>
            </a:r>
          </a:p>
          <a:p>
            <a:r>
              <a:rPr lang="en-US" sz="1600" smtClean="0"/>
              <a:t>Cell size is measured</a:t>
            </a:r>
          </a:p>
          <a:p>
            <a:r>
              <a:rPr lang="en-US" sz="1600" smtClean="0"/>
              <a:t>Cell surface markers can be detected with tagged markers</a:t>
            </a:r>
          </a:p>
          <a:p>
            <a:r>
              <a:rPr lang="en-US" sz="1600" smtClean="0"/>
              <a:t>Cells can be separated into populations</a:t>
            </a:r>
          </a:p>
        </p:txBody>
      </p:sp>
      <p:pic>
        <p:nvPicPr>
          <p:cNvPr id="57348" name="Picture 2" descr="http://www.sysmex.co.jp/en/labscience/img/xt_2000iv/nt_img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2743200"/>
            <a:ext cx="5348287" cy="4054475"/>
          </a:xfrm>
          <a:noFill/>
        </p:spPr>
      </p:pic>
    </p:spTree>
    <p:extLst>
      <p:ext uri="{BB962C8B-B14F-4D97-AF65-F5344CB8AC3E}">
        <p14:creationId xmlns:p14="http://schemas.microsoft.com/office/powerpoint/2010/main" val="20872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Beckman Coulter Counter Instrumentation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8371" name="Picture 2" descr="http://www.gmi-inc.com/CliniLab/Coulter%20Gen%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426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4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013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WBC Histogram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9395" name="Picture 2" descr="http://www.abaxis.com/_media/content/hm2_how_wbc_typ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7612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930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51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RBC Histogram Showing 2 RBC Populations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0419" name="Picture 2" descr="http://www.sysmex.co.za/files/f1/Image/pic_5043/clip_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7009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406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WBC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Scattergram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with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RBC Histogram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1443" name="Picture 2" descr="http://dc02.arabsh.com/i/00395/ws4vt5p59g9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0104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78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Platelet Histogram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114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8669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5 Part Automated Differential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3491" name="Picture 2" descr="http://nampadlab.igetweb.com/private_folder/ABX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507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Scattergram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45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7244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1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Bayer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Scattergram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5539" name="Picture 2" descr="http://www.sysmex.co.za/files/f1/Image/pic_5277/clip_image00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3802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50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satMod val="150000"/>
                  </a:schemeClr>
                </a:solidFill>
              </a:rPr>
              <a:t>VCS Technology</a:t>
            </a:r>
            <a:endParaRPr lang="en-US" sz="32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6563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3336925" cy="4572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Volume</a:t>
            </a:r>
          </a:p>
          <a:p>
            <a:pPr eaLnBrk="1" hangingPunct="1"/>
            <a:endParaRPr lang="en-US" sz="3200" b="1" smtClean="0"/>
          </a:p>
          <a:p>
            <a:pPr eaLnBrk="1" hangingPunct="1"/>
            <a:r>
              <a:rPr lang="en-US" sz="2000" b="1" smtClean="0"/>
              <a:t>Physically measure the volume that the entire cell displaces in an isotonic diluent. This method accurately sizes all cell types regardless of their orientation in the light path. </a:t>
            </a:r>
          </a:p>
        </p:txBody>
      </p:sp>
      <p:pic>
        <p:nvPicPr>
          <p:cNvPr id="665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3428961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satMod val="150000"/>
                  </a:schemeClr>
                </a:solidFill>
              </a:rPr>
              <a:t>VCS Technology</a:t>
            </a: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3184525" cy="4572000"/>
          </a:xfrm>
          <a:solidFill>
            <a:schemeClr val="accent2"/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Conductivity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Alternating current in the radio frequency (RF) range short circuits the bipolar lipid layer of a cell's membrane, allowing the energy to penetrate the cell. This powerful probe is used to collect information about cell size and internal structure, including chemical composition and nuclear volume.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675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514600"/>
            <a:ext cx="3733800" cy="3670300"/>
          </a:xfrm>
        </p:spPr>
      </p:pic>
    </p:spTree>
    <p:extLst>
      <p:ext uri="{BB962C8B-B14F-4D97-AF65-F5344CB8AC3E}">
        <p14:creationId xmlns:p14="http://schemas.microsoft.com/office/powerpoint/2010/main" val="4254606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724400" cy="9784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</a:rPr>
              <a:t>VCS Technology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3489325" cy="4572000"/>
          </a:xfrm>
          <a:solidFill>
            <a:schemeClr val="accent2"/>
          </a:solidFill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Scatter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When a cell is struck by the coherent light of a LASER beam, the scattered light spreads out in all directions. Using a proprietary new detector, median angle light scatter (MALS) signals, are collected to obtain information about cellular granularity, nuclear </a:t>
            </a:r>
            <a:r>
              <a:rPr lang="en-US" sz="3200" dirty="0" err="1" smtClean="0"/>
              <a:t>lobularity</a:t>
            </a:r>
            <a:r>
              <a:rPr lang="en-US" sz="3200" dirty="0" smtClean="0"/>
              <a:t> and cell surface structure.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686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57400"/>
            <a:ext cx="3568700" cy="3406775"/>
          </a:xfrm>
        </p:spPr>
      </p:pic>
    </p:spTree>
    <p:extLst>
      <p:ext uri="{BB962C8B-B14F-4D97-AF65-F5344CB8AC3E}">
        <p14:creationId xmlns:p14="http://schemas.microsoft.com/office/powerpoint/2010/main" val="371571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78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satMod val="150000"/>
                  </a:schemeClr>
                </a:solidFill>
              </a:rPr>
              <a:t>VCS Technology</a:t>
            </a:r>
            <a:endParaRPr lang="en-US" sz="32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9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3641725" cy="4572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2400" b="1" smtClean="0"/>
              <a:t>Simultaneous Measurements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smtClean="0"/>
              <a:t>VCS is the only single channel analysis that uses 3 independent energy sources working in concert with each other. These three measurements are taken simultaneously.</a:t>
            </a:r>
          </a:p>
        </p:txBody>
      </p:sp>
      <p:pic>
        <p:nvPicPr>
          <p:cNvPr id="696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09800"/>
            <a:ext cx="3330575" cy="3292475"/>
          </a:xfrm>
        </p:spPr>
      </p:pic>
    </p:spTree>
    <p:extLst>
      <p:ext uri="{BB962C8B-B14F-4D97-AF65-F5344CB8AC3E}">
        <p14:creationId xmlns:p14="http://schemas.microsoft.com/office/powerpoint/2010/main" val="3455963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satMod val="150000"/>
                  </a:schemeClr>
                </a:solidFill>
              </a:rPr>
              <a:t>VCS Technology</a:t>
            </a: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4022725" cy="4572000"/>
          </a:xfrm>
          <a:solidFill>
            <a:schemeClr val="accent2"/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000" b="1" dirty="0" smtClean="0"/>
              <a:t>Distinct cell clusters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/>
              <a:t>Software analyzes these clusters for: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Quantity:  in 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Position:  indicates morphology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/>
              <a:t>Density:  cell populations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Deviation of these clusters from their normal quantity, shape, position or density are an indication of a distributional or morphological abnormality.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A comprehensive set of flags is used to point the medical technologist toward the most likely cause of these abnormalities. </a:t>
            </a:r>
            <a:endParaRPr lang="en-US" sz="2000" b="1" dirty="0"/>
          </a:p>
        </p:txBody>
      </p:sp>
      <p:pic>
        <p:nvPicPr>
          <p:cNvPr id="706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133600"/>
            <a:ext cx="3516313" cy="3276600"/>
          </a:xfrm>
        </p:spPr>
      </p:pic>
    </p:spTree>
    <p:extLst>
      <p:ext uri="{BB962C8B-B14F-4D97-AF65-F5344CB8AC3E}">
        <p14:creationId xmlns:p14="http://schemas.microsoft.com/office/powerpoint/2010/main" val="3341992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Manual Cell Counter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1683" name="Picture 2" descr="http://i00.i.aliimg.com/photo/v0/270026018/Differential_Blood_Cell_Cou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1534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139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Clinical Laboratory Scientist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2707" name="Picture 2" descr="http://www.dreamstime.com/female-researcher-using-microscope-thumb6524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1148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82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What type of cells do you see?</a:t>
            </a:r>
            <a:endParaRPr lang="en-US" dirty="0"/>
          </a:p>
        </p:txBody>
      </p:sp>
      <p:pic>
        <p:nvPicPr>
          <p:cNvPr id="73731" name="Content Placeholder 4" descr="http://pathtalk.org/wp-content/uploads/2009/07/leukocytosis-165k-gra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613" y="1524000"/>
            <a:ext cx="6834187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7501997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Proficiency Testing!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 smtClean="0"/>
              <a:t>is this?</a:t>
            </a:r>
            <a:endParaRPr lang="en-US" dirty="0"/>
          </a:p>
        </p:txBody>
      </p:sp>
      <p:pic>
        <p:nvPicPr>
          <p:cNvPr id="74755" name="Picture 2" descr="http://www.wadsworth.org/chemheme/heme/cytoheme/hemepix/slide281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463" y="1524000"/>
            <a:ext cx="7323137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21494519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Be sure to keep reviewing your Atlas of Hematology!</a:t>
            </a:r>
            <a:endParaRPr lang="en-US" dirty="0"/>
          </a:p>
        </p:txBody>
      </p:sp>
      <p:pic>
        <p:nvPicPr>
          <p:cNvPr id="75779" name="Picture 2" descr="http://www.ispub.com/ispub/ijd/volume_2_number_2_11/diagnosis_and_treatment_of_sezary_syndrome/sezary-fi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16063"/>
            <a:ext cx="4724400" cy="4884737"/>
          </a:xfrm>
          <a:noFill/>
        </p:spPr>
      </p:pic>
    </p:spTree>
    <p:extLst>
      <p:ext uri="{BB962C8B-B14F-4D97-AF65-F5344CB8AC3E}">
        <p14:creationId xmlns:p14="http://schemas.microsoft.com/office/powerpoint/2010/main" val="26610108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2542032"/>
            <a:ext cx="5105400" cy="286816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End Week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11….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But week 12 Discussion topics next!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382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12 Discussion Topic 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Topic </a:t>
            </a:r>
            <a:r>
              <a:rPr lang="en-US" dirty="0"/>
              <a:t>A:  Which of the topics that were covered in this course did you find the easiest and most difficult to understand?</a:t>
            </a:r>
          </a:p>
          <a:p>
            <a:r>
              <a:rPr lang="en-US" dirty="0"/>
              <a:t>~Identify the specific week(s) in which the easiest and most difficult topic(s) arose.</a:t>
            </a:r>
          </a:p>
          <a:p>
            <a:r>
              <a:rPr lang="en-US" dirty="0"/>
              <a:t>~</a:t>
            </a:r>
            <a:r>
              <a:rPr lang="en-US" dirty="0" err="1"/>
              <a:t>Identiy</a:t>
            </a:r>
            <a:r>
              <a:rPr lang="en-US" dirty="0"/>
              <a:t> the specific topic(s).</a:t>
            </a:r>
          </a:p>
          <a:p>
            <a:r>
              <a:rPr lang="en-US" dirty="0"/>
              <a:t>~Why do you think that you found the identified topics easier than other topics which arose in the course?</a:t>
            </a:r>
          </a:p>
          <a:p>
            <a:r>
              <a:rPr lang="en-US" dirty="0"/>
              <a:t>~Why do you think that you found the identified topics more difficult than other topics which arose in the course?</a:t>
            </a:r>
          </a:p>
          <a:p>
            <a:r>
              <a:rPr lang="en-US" dirty="0"/>
              <a:t>~For the topics that you found most difficult in this course, it is very important to have a plan in place to make sure that you fully understand these topics before moving on to more difficult topics.  What plan do you have in place to accomplish this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620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12 Discussion Topic 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Topic </a:t>
            </a:r>
            <a:r>
              <a:rPr lang="en-US" dirty="0"/>
              <a:t>B:  Which of the topics that were covered in this course do you predict will be most applicable to the area of clinical laboratory science that you intend on pursuing?</a:t>
            </a:r>
          </a:p>
          <a:p>
            <a:r>
              <a:rPr lang="en-US" dirty="0"/>
              <a:t>~Identify the specific week(s) in which the topic(s) arose.</a:t>
            </a:r>
          </a:p>
          <a:p>
            <a:r>
              <a:rPr lang="en-US" dirty="0"/>
              <a:t>~Identify the specific topic(s).</a:t>
            </a:r>
          </a:p>
          <a:p>
            <a:r>
              <a:rPr lang="en-US" dirty="0"/>
              <a:t>~Identify the specific area of clinical laboratory science that you would like to specialize in.</a:t>
            </a:r>
          </a:p>
          <a:p>
            <a:r>
              <a:rPr lang="en-US" dirty="0"/>
              <a:t>~Make relevant connections between the identified topic(s) and the area of clinical laboratory science that you would like to specialize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1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8069"/>
            <a:ext cx="7239000" cy="40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4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11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680</TotalTime>
  <Words>1969</Words>
  <Application>Microsoft Office PowerPoint</Application>
  <PresentationFormat>On-screen Show (4:3)</PresentationFormat>
  <Paragraphs>329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Opulent</vt:lpstr>
      <vt:lpstr>Hematology  Week 11</vt:lpstr>
      <vt:lpstr>Week 10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11 Content</vt:lpstr>
      <vt:lpstr>Hematology  Manual and Special Testing</vt:lpstr>
      <vt:lpstr>Specimen Collection</vt:lpstr>
      <vt:lpstr>Microhematocrit (Hct) Tubes</vt:lpstr>
      <vt:lpstr>Finger Stick using Capillary Tube</vt:lpstr>
      <vt:lpstr>Microhematocrit Centrifuge Systems</vt:lpstr>
      <vt:lpstr>Hct After Centrifugation</vt:lpstr>
      <vt:lpstr>RBC Indices</vt:lpstr>
      <vt:lpstr>RBC Indices</vt:lpstr>
      <vt:lpstr>Manual Cells Counts</vt:lpstr>
      <vt:lpstr>Unopette System</vt:lpstr>
      <vt:lpstr>Unopette Replacements</vt:lpstr>
      <vt:lpstr>Charging the Hemocytometer</vt:lpstr>
      <vt:lpstr>Microscopic Counting!</vt:lpstr>
      <vt:lpstr>Neubauer Ruling</vt:lpstr>
      <vt:lpstr>Don’t count dead cells or cells touching the lower &amp; right boundary line!</vt:lpstr>
      <vt:lpstr>Proper charging and distribution of cells is of utmost importance in accurate counting!</vt:lpstr>
      <vt:lpstr>PowerPoint Presentation</vt:lpstr>
      <vt:lpstr>Red Blood Cell Count</vt:lpstr>
      <vt:lpstr>White Blood Cell Count</vt:lpstr>
      <vt:lpstr>Platelet Count</vt:lpstr>
      <vt:lpstr>Preparing a Manual Smear</vt:lpstr>
      <vt:lpstr>Reticulocyte Unopette </vt:lpstr>
      <vt:lpstr>Reticulocytes: Giemsa vs. Supravital Stain</vt:lpstr>
      <vt:lpstr>Reticulocyte Reporting</vt:lpstr>
      <vt:lpstr>Reticulocyte Normals</vt:lpstr>
      <vt:lpstr>Kleihauer-Betke/ Acid Elution for Fetal Hemoglobin/K-B</vt:lpstr>
      <vt:lpstr>Detection of Hemoglobinopathy: Sickle Solubility Kits</vt:lpstr>
      <vt:lpstr>Sickle Solubility Test</vt:lpstr>
      <vt:lpstr>Determination of Hemoglobinopathy: Hemoglobin Electrophoresis</vt:lpstr>
      <vt:lpstr>Hemoglobin Analysis via Electrophoresis &amp; Densitometry</vt:lpstr>
      <vt:lpstr>Automated Hemoglobin Analysis - HPLC</vt:lpstr>
      <vt:lpstr>Separation of Hemoglobin Variants HPLC</vt:lpstr>
      <vt:lpstr>HPLC- Beta Thalassemia</vt:lpstr>
      <vt:lpstr>Osmotic Fragility Test</vt:lpstr>
      <vt:lpstr>Osmotic Fragility Curve</vt:lpstr>
      <vt:lpstr>Increased Osmotic Fragility</vt:lpstr>
      <vt:lpstr>Ham’s Test </vt:lpstr>
      <vt:lpstr>Sugar Water Test</vt:lpstr>
      <vt:lpstr>Erythrocyte  Sedimentation Rate (ESR)</vt:lpstr>
      <vt:lpstr>Arterial Blood Gases-ABG’s</vt:lpstr>
      <vt:lpstr>Arterial Blood Gases</vt:lpstr>
      <vt:lpstr>Using Acid-Base Map to Analyze Arterial Blood Gases</vt:lpstr>
      <vt:lpstr>Arterial Blood Gas Analysis</vt:lpstr>
      <vt:lpstr>Example of using Acid-Base Map to interpret ABG Analysis</vt:lpstr>
      <vt:lpstr>PowerPoint Presentation</vt:lpstr>
      <vt:lpstr>Blood Gases Report</vt:lpstr>
      <vt:lpstr>ABG Reference Ranges</vt:lpstr>
      <vt:lpstr>Automated Hematology Technology BAYER Flow Cytometric Instrument</vt:lpstr>
      <vt:lpstr>Automated Cytometric Methodology</vt:lpstr>
      <vt:lpstr>Beckman Coulter Counter Instrumentation</vt:lpstr>
      <vt:lpstr>WBC Histogram</vt:lpstr>
      <vt:lpstr>RBC Histogram Showing 2 RBC Populations</vt:lpstr>
      <vt:lpstr>WBC Scattergram  with RBC Histogram</vt:lpstr>
      <vt:lpstr>Platelet Histogram</vt:lpstr>
      <vt:lpstr>5 Part Automated Differential</vt:lpstr>
      <vt:lpstr>Scattergram</vt:lpstr>
      <vt:lpstr>Bayer Scattergram</vt:lpstr>
      <vt:lpstr>VCS Technology</vt:lpstr>
      <vt:lpstr>VCS Technology</vt:lpstr>
      <vt:lpstr>VCS Technology</vt:lpstr>
      <vt:lpstr>VCS Technology</vt:lpstr>
      <vt:lpstr>VCS Technology</vt:lpstr>
      <vt:lpstr>Manual Cell Counter</vt:lpstr>
      <vt:lpstr>Clinical Laboratory Scientist</vt:lpstr>
      <vt:lpstr>What type of cells do you see?</vt:lpstr>
      <vt:lpstr>Proficiency Testing!   What is this?</vt:lpstr>
      <vt:lpstr>Be sure to keep reviewing your Atlas of Hematology!</vt:lpstr>
      <vt:lpstr>End Week 11….  But week 12 Discussion topics next!</vt:lpstr>
      <vt:lpstr>Week 12 Discussion Topic A</vt:lpstr>
      <vt:lpstr>Week 12 Discussion Topic 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Hematology  Week 11</dc:title>
  <dc:creator>Owner</dc:creator>
  <cp:lastModifiedBy>Owner</cp:lastModifiedBy>
  <cp:revision>5</cp:revision>
  <dcterms:created xsi:type="dcterms:W3CDTF">2012-03-15T03:34:43Z</dcterms:created>
  <dcterms:modified xsi:type="dcterms:W3CDTF">2012-12-13T05:05:14Z</dcterms:modified>
</cp:coreProperties>
</file>