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63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6" r:id="rId42"/>
    <p:sldId id="272" r:id="rId43"/>
    <p:sldId id="273" r:id="rId44"/>
    <p:sldId id="274" r:id="rId45"/>
    <p:sldId id="275" r:id="rId46"/>
    <p:sldId id="277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95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6" r:id="rId65"/>
    <p:sldId id="297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08" r:id="rId77"/>
    <p:sldId id="309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18" r:id="rId86"/>
    <p:sldId id="319" r:id="rId87"/>
    <p:sldId id="321" r:id="rId88"/>
    <p:sldId id="322" r:id="rId89"/>
    <p:sldId id="323" r:id="rId90"/>
    <p:sldId id="341" r:id="rId91"/>
    <p:sldId id="342" r:id="rId92"/>
    <p:sldId id="339" r:id="rId93"/>
    <p:sldId id="340" r:id="rId94"/>
    <p:sldId id="343" r:id="rId95"/>
    <p:sldId id="344" r:id="rId96"/>
    <p:sldId id="345" r:id="rId97"/>
    <p:sldId id="348" r:id="rId98"/>
    <p:sldId id="349" r:id="rId99"/>
    <p:sldId id="350" r:id="rId100"/>
    <p:sldId id="346" r:id="rId101"/>
    <p:sldId id="353" r:id="rId102"/>
    <p:sldId id="351" r:id="rId103"/>
    <p:sldId id="354" r:id="rId104"/>
    <p:sldId id="352" r:id="rId105"/>
    <p:sldId id="355" r:id="rId106"/>
    <p:sldId id="347" r:id="rId107"/>
    <p:sldId id="358" r:id="rId108"/>
    <p:sldId id="356" r:id="rId109"/>
    <p:sldId id="359" r:id="rId110"/>
    <p:sldId id="357" r:id="rId111"/>
    <p:sldId id="361" r:id="rId112"/>
    <p:sldId id="360" r:id="rId113"/>
    <p:sldId id="362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78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0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4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0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8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9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8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5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0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B2185-3C5F-44FC-BF52-A7BE04A15680}" type="datetimeFigureOut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14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Hematology I Seminar</a:t>
            </a:r>
            <a:br>
              <a:rPr lang="en-US" dirty="0" smtClean="0"/>
            </a:br>
            <a:r>
              <a:rPr lang="en-US" dirty="0" smtClean="0"/>
              <a:t>Week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305800" cy="1752600"/>
          </a:xfrm>
        </p:spPr>
        <p:txBody>
          <a:bodyPr/>
          <a:lstStyle/>
          <a:p>
            <a:r>
              <a:rPr lang="en-US" dirty="0" smtClean="0"/>
              <a:t>Christina A </a:t>
            </a:r>
            <a:r>
              <a:rPr lang="en-US" dirty="0" err="1" smtClean="0"/>
              <a:t>Nevel</a:t>
            </a:r>
            <a:r>
              <a:rPr lang="en-US" dirty="0" smtClean="0"/>
              <a:t>-McGarvey, PhD, MS, MT(ASCP)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0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592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coursewareobjects.elsevier.com/objects/elr/Carr/hematology3e/IC/jpg/Chapter10/0100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447242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355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Hypochromic</a:t>
            </a:r>
            <a:endParaRPr lang="en-US" dirty="0"/>
          </a:p>
        </p:txBody>
      </p:sp>
      <p:pic>
        <p:nvPicPr>
          <p:cNvPr id="8194" name="Picture 2" descr="http://coursewareobjects.elsevier.com/objects/elr/Carr/hematology3e/IC/jpg/Chapter10/0100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447242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2349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coursewareobjects.elsevier.com/objects/elr/Carr/hematology3e/IC/jpg/Chapter10/01000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52344"/>
            <a:ext cx="4514850" cy="49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3518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Polychromasia</a:t>
            </a:r>
            <a:endParaRPr lang="en-US" dirty="0"/>
          </a:p>
        </p:txBody>
      </p:sp>
      <p:pic>
        <p:nvPicPr>
          <p:cNvPr id="12290" name="Picture 2" descr="http://coursewareobjects.elsevier.com/objects/elr/Carr/hematology3e/IC/jpg/Chapter10/01000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52344"/>
            <a:ext cx="4514850" cy="49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318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coursewareobjects.elsevier.com/objects/elr/Carr/hematology3e/IC/jpg/Chapter11/0110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647773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494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Acanthocytes</a:t>
            </a:r>
            <a:r>
              <a:rPr lang="en-US" dirty="0" smtClean="0"/>
              <a:t>, also Target Cells</a:t>
            </a:r>
            <a:endParaRPr lang="en-US" dirty="0"/>
          </a:p>
        </p:txBody>
      </p:sp>
      <p:pic>
        <p:nvPicPr>
          <p:cNvPr id="14338" name="Picture 2" descr="http://coursewareobjects.elsevier.com/objects/elr/Carr/hematology3e/IC/jpg/Chapter11/0110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647773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414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coursewareobjects.elsevier.com/objects/elr/Carr/hematology3e/IC/jpg/Chapter11/011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649412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7478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Burr Cells</a:t>
            </a:r>
            <a:endParaRPr lang="en-US" dirty="0"/>
          </a:p>
        </p:txBody>
      </p:sp>
      <p:pic>
        <p:nvPicPr>
          <p:cNvPr id="16386" name="Picture 2" descr="http://coursewareobjects.elsevier.com/objects/elr/Carr/hematology3e/IC/jpg/Chapter11/011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649412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165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coursewareobjects.elsevier.com/objects/elr/Carr/hematology3e/IC/jpg/Chapter11/0110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539266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416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Spherocytes</a:t>
            </a:r>
            <a:r>
              <a:rPr lang="en-US" dirty="0" smtClean="0"/>
              <a:t>, (also </a:t>
            </a:r>
            <a:r>
              <a:rPr lang="en-US" dirty="0" err="1" smtClean="0"/>
              <a:t>stomatocyte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8434" name="Picture 2" descr="http://coursewareobjects.elsevier.com/objects/elr/Carr/hematology3e/IC/jpg/Chapter11/0110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539266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8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quiz</a:t>
            </a:r>
            <a:br>
              <a:rPr lang="en-US" dirty="0" smtClean="0"/>
            </a:br>
            <a:r>
              <a:rPr lang="en-US" dirty="0" smtClean="0"/>
              <a:t>(from last semester’s class)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3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http://coursewareobjects.elsevier.com/objects/elr/Carr/hematology3e/IC/jpg/Chapter11/01100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579056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944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Spherocytes</a:t>
            </a:r>
            <a:endParaRPr lang="en-US" dirty="0"/>
          </a:p>
        </p:txBody>
      </p:sp>
      <p:pic>
        <p:nvPicPr>
          <p:cNvPr id="20482" name="Picture 2" descr="http://coursewareobjects.elsevier.com/objects/elr/Carr/hematology3e/IC/jpg/Chapter11/01100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579056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200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://coursewareobjects.elsevier.com/objects/elr/Carr/hematology3e/IC/jpg/Chapter11/01100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4248766" cy="45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7284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Cells (also a </a:t>
            </a:r>
            <a:r>
              <a:rPr lang="en-US" dirty="0" err="1" smtClean="0"/>
              <a:t>stomatocyte</a:t>
            </a:r>
            <a:r>
              <a:rPr lang="en-US" smtClean="0"/>
              <a:t>)</a:t>
            </a:r>
            <a:endParaRPr lang="en-US"/>
          </a:p>
        </p:txBody>
      </p:sp>
      <p:pic>
        <p:nvPicPr>
          <p:cNvPr id="22530" name="Picture 2" descr="http://coursewareobjects.elsevier.com/objects/elr/Carr/hematology3e/IC/jpg/Chapter11/01100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4248766" cy="45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778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50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917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31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372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04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5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376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20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YOUR</a:t>
            </a:r>
            <a:r>
              <a:rPr lang="en-US" dirty="0" smtClean="0"/>
              <a:t> Week 1 quiz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24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668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764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542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10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411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Anemia diagnosis &amp; </a:t>
            </a:r>
            <a:br>
              <a:rPr lang="en-US" dirty="0" smtClean="0"/>
            </a:br>
            <a:r>
              <a:rPr lang="en-US" dirty="0" smtClean="0"/>
              <a:t>clinical 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80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990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217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008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98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322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719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867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74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227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772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012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136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728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44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323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218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355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565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822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856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902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154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262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421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844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724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691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164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397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980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375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458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338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Peripheral blood smears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869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173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647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44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771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6750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6750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043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5251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4633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3726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1774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49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0870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27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8420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6052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683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5013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6919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3524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6607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7599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5154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4514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80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991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4712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0204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4015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6564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5273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9471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6740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9648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27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bowl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2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9586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coursewareobjects.elsevier.com/objects/elr/Carr/hematology3e/IC/jpg/Chapter10/0100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4333025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807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Normocytes</a:t>
            </a:r>
            <a:endParaRPr lang="en-US" dirty="0"/>
          </a:p>
        </p:txBody>
      </p:sp>
      <p:pic>
        <p:nvPicPr>
          <p:cNvPr id="2050" name="Picture 2" descr="http://coursewareobjects.elsevier.com/objects/elr/Carr/hematology3e/IC/jpg/Chapter10/0100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4333025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501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oursewareobjects.elsevier.com/objects/elr/Carr/hematology3e/IC/jpg/Chapter10/0100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70" y="1828800"/>
            <a:ext cx="4460080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9638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Microcytes</a:t>
            </a:r>
            <a:endParaRPr lang="en-US" dirty="0"/>
          </a:p>
        </p:txBody>
      </p:sp>
      <p:pic>
        <p:nvPicPr>
          <p:cNvPr id="1026" name="Picture 2" descr="http://coursewareobjects.elsevier.com/objects/elr/Carr/hematology3e/IC/jpg/Chapter10/0100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70" y="1828800"/>
            <a:ext cx="4460080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80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coursewareobjects.elsevier.com/objects/elr/Carr/hematology3e/IC/jpg/Chapter10/01000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21005"/>
            <a:ext cx="4400550" cy="48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529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Macrocytes</a:t>
            </a:r>
            <a:endParaRPr lang="en-US" dirty="0"/>
          </a:p>
        </p:txBody>
      </p:sp>
      <p:pic>
        <p:nvPicPr>
          <p:cNvPr id="4098" name="Picture 2" descr="http://coursewareobjects.elsevier.com/objects/elr/Carr/hematology3e/IC/jpg/Chapter10/01000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21005"/>
            <a:ext cx="4400550" cy="48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105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coursewareobjects.elsevier.com/objects/elr/Carr/hematology3e/IC/jpg/Chapter10/010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18" y="1752600"/>
            <a:ext cx="4356157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6554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Anisocytosis</a:t>
            </a:r>
            <a:r>
              <a:rPr lang="en-US" dirty="0" smtClean="0"/>
              <a:t>-Dimorphic Population</a:t>
            </a:r>
            <a:endParaRPr lang="en-US" dirty="0"/>
          </a:p>
        </p:txBody>
      </p:sp>
      <p:pic>
        <p:nvPicPr>
          <p:cNvPr id="6146" name="Picture 2" descr="http://coursewareobjects.elsevier.com/objects/elr/Carr/hematology3e/IC/jpg/Chapter10/010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18" y="1752600"/>
            <a:ext cx="4356157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4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coursewareobjects.elsevier.com/objects/elr/Carr/hematology3e/IC/jpg/Chapter10/010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18" y="1752600"/>
            <a:ext cx="4356157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4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Anisocytosis</a:t>
            </a:r>
            <a:r>
              <a:rPr lang="en-US" dirty="0" smtClean="0"/>
              <a:t>-Dimorphic Population</a:t>
            </a:r>
            <a:endParaRPr lang="en-US" dirty="0"/>
          </a:p>
        </p:txBody>
      </p:sp>
      <p:pic>
        <p:nvPicPr>
          <p:cNvPr id="6146" name="Picture 2" descr="http://coursewareobjects.elsevier.com/objects/elr/Carr/hematology3e/IC/jpg/Chapter10/010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18" y="1752600"/>
            <a:ext cx="4356157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2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66</Words>
  <Application>Microsoft Office PowerPoint</Application>
  <PresentationFormat>On-screen Show (4:3)</PresentationFormat>
  <Paragraphs>24</Paragraphs>
  <Slides>113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Office Theme</vt:lpstr>
      <vt:lpstr>Hematology I Seminar Week 3</vt:lpstr>
      <vt:lpstr>YOUR Week 1 quiz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2 quiz (from last semester’s class)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Anemia diagnosis &amp;  clinical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Peripheral blood smears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bowl</vt:lpstr>
      <vt:lpstr>PowerPoint Presentation</vt:lpstr>
      <vt:lpstr>Normocytes</vt:lpstr>
      <vt:lpstr>PowerPoint Presentation</vt:lpstr>
      <vt:lpstr>Microcytes</vt:lpstr>
      <vt:lpstr>PowerPoint Presentation</vt:lpstr>
      <vt:lpstr>Macrocytes</vt:lpstr>
      <vt:lpstr>PowerPoint Presentation</vt:lpstr>
      <vt:lpstr>Anisocytosis-Dimorphic Population</vt:lpstr>
      <vt:lpstr>PowerPoint Presentation</vt:lpstr>
      <vt:lpstr>Anisocytosis-Dimorphic Population</vt:lpstr>
      <vt:lpstr>PowerPoint Presentation</vt:lpstr>
      <vt:lpstr>Hypochromic</vt:lpstr>
      <vt:lpstr>PowerPoint Presentation</vt:lpstr>
      <vt:lpstr>Polychromasia</vt:lpstr>
      <vt:lpstr>PowerPoint Presentation</vt:lpstr>
      <vt:lpstr>Acanthocytes, also Target Cells</vt:lpstr>
      <vt:lpstr>PowerPoint Presentation</vt:lpstr>
      <vt:lpstr>Burr Cells</vt:lpstr>
      <vt:lpstr>PowerPoint Presentation</vt:lpstr>
      <vt:lpstr>Spherocytes, (also stomatocyte)</vt:lpstr>
      <vt:lpstr>PowerPoint Presentation</vt:lpstr>
      <vt:lpstr>Spherocytes</vt:lpstr>
      <vt:lpstr>PowerPoint Presentation</vt:lpstr>
      <vt:lpstr>Target Cells (also a stomatocyte)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Hematology I Seminar Week 3</dc:title>
  <dc:creator>Owner</dc:creator>
  <cp:lastModifiedBy>Owner</cp:lastModifiedBy>
  <cp:revision>13</cp:revision>
  <dcterms:created xsi:type="dcterms:W3CDTF">2012-01-21T06:57:40Z</dcterms:created>
  <dcterms:modified xsi:type="dcterms:W3CDTF">2012-07-21T18:31:14Z</dcterms:modified>
</cp:coreProperties>
</file>