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70" r:id="rId11"/>
    <p:sldId id="268" r:id="rId12"/>
    <p:sldId id="269" r:id="rId13"/>
    <p:sldId id="271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31134-1287-42E2-99B3-EA24D57608FD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BEF3C-4AC7-4165-9EC1-FEA736C0D3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829761"/>
          </a:xfrm>
        </p:spPr>
        <p:txBody>
          <a:bodyPr/>
          <a:lstStyle/>
          <a:p>
            <a:r>
              <a:rPr lang="en-US" dirty="0" smtClean="0"/>
              <a:t>Quality Assessment In Clinical Chemistry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772400" cy="1199704"/>
          </a:xfrm>
        </p:spPr>
        <p:txBody>
          <a:bodyPr/>
          <a:lstStyle/>
          <a:p>
            <a:r>
              <a:rPr lang="en-US" dirty="0" smtClean="0"/>
              <a:t>Clinical Chemistry Week 2 Seminar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Clinical Decision Limits</a:t>
            </a:r>
          </a:p>
          <a:p>
            <a:r>
              <a:rPr lang="en-US" dirty="0" smtClean="0"/>
              <a:t>Predictive Value Theory (cont.)</a:t>
            </a:r>
          </a:p>
          <a:p>
            <a:pPr lvl="1"/>
            <a:r>
              <a:rPr lang="en-US" dirty="0" smtClean="0"/>
              <a:t>Predictive value of a positive test</a:t>
            </a:r>
          </a:p>
          <a:p>
            <a:pPr lvl="1">
              <a:buNone/>
            </a:pPr>
            <a:r>
              <a:rPr lang="en-US" dirty="0" smtClean="0"/>
              <a:t> 			PV=  </a:t>
            </a:r>
            <a:r>
              <a:rPr lang="en-US" u="sng" dirty="0" smtClean="0"/>
              <a:t>    TP    </a:t>
            </a:r>
            <a:r>
              <a:rPr lang="en-US" dirty="0" smtClean="0"/>
              <a:t>		</a:t>
            </a:r>
            <a:endParaRPr lang="en-US" u="sng" dirty="0" smtClean="0"/>
          </a:p>
          <a:p>
            <a:pPr lvl="2">
              <a:buNone/>
            </a:pPr>
            <a:r>
              <a:rPr lang="en-US" dirty="0" smtClean="0"/>
              <a:t>				  TP + FP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Predictive value of a negative test</a:t>
            </a:r>
          </a:p>
          <a:p>
            <a:pPr lvl="1">
              <a:buNone/>
            </a:pPr>
            <a:r>
              <a:rPr lang="en-US" dirty="0" smtClean="0"/>
              <a:t> 			PV=  </a:t>
            </a:r>
            <a:r>
              <a:rPr lang="en-US" u="sng" dirty="0" smtClean="0"/>
              <a:t>    TN    </a:t>
            </a:r>
            <a:r>
              <a:rPr lang="en-US" dirty="0" smtClean="0"/>
              <a:t>		</a:t>
            </a:r>
            <a:endParaRPr lang="en-US" u="sng" dirty="0" smtClean="0"/>
          </a:p>
          <a:p>
            <a:pPr lvl="2">
              <a:buNone/>
            </a:pPr>
            <a:r>
              <a:rPr lang="en-US" dirty="0" smtClean="0"/>
              <a:t>				  TN + FN </a:t>
            </a:r>
          </a:p>
          <a:p>
            <a:pPr lvl="2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Intervals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Analytical Goals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Calculations and Interpretation of Total Allowable error</a:t>
            </a:r>
          </a:p>
          <a:p>
            <a:pPr lvl="1"/>
            <a:r>
              <a:rPr lang="en-US" dirty="0" smtClean="0"/>
              <a:t>TE = Sum bias errors + 1.96 x SD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Proficiency Testing—internal and external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QC for Clinical Chemistry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Process Error Control and Error</a:t>
            </a:r>
          </a:p>
          <a:p>
            <a:pPr lvl="1"/>
            <a:r>
              <a:rPr lang="en-US" dirty="0" smtClean="0"/>
              <a:t>Levels of activity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QC pools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QC for Clinical Chemistry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Process Error Control and Error (cont.)</a:t>
            </a:r>
          </a:p>
          <a:p>
            <a:pPr lvl="1"/>
            <a:r>
              <a:rPr lang="en-US" dirty="0" smtClean="0"/>
              <a:t>QC limits</a:t>
            </a:r>
          </a:p>
          <a:p>
            <a:pPr lvl="2"/>
            <a:r>
              <a:rPr lang="en-US" dirty="0" err="1" smtClean="0"/>
              <a:t>Westgard</a:t>
            </a:r>
            <a:r>
              <a:rPr lang="en-US" dirty="0" smtClean="0"/>
              <a:t> Rules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Levy-Jennings Plot</a:t>
            </a:r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Out of </a:t>
            </a:r>
            <a:r>
              <a:rPr lang="en-US" dirty="0" err="1" smtClean="0"/>
              <a:t>contol</a:t>
            </a:r>
            <a:r>
              <a:rPr lang="en-US" dirty="0" smtClean="0"/>
              <a:t>—What to do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QC for Clinical Chemistry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Pre-collection Issues</a:t>
            </a:r>
          </a:p>
          <a:p>
            <a:endParaRPr lang="en-US" dirty="0" smtClean="0"/>
          </a:p>
          <a:p>
            <a:r>
              <a:rPr lang="en-US" dirty="0" smtClean="0"/>
              <a:t>Cyclic Variations</a:t>
            </a:r>
          </a:p>
          <a:p>
            <a:pPr lvl="1"/>
            <a:r>
              <a:rPr lang="en-US" dirty="0" smtClean="0"/>
              <a:t>Circadian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Infradian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Intraindividual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Pre-analytical Factors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48072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Pre-collection Issues (cont.)</a:t>
            </a:r>
          </a:p>
          <a:p>
            <a:r>
              <a:rPr lang="en-US" dirty="0" smtClean="0"/>
              <a:t>Patient Physical Variables</a:t>
            </a:r>
          </a:p>
          <a:p>
            <a:pPr lvl="1"/>
            <a:r>
              <a:rPr lang="en-US" dirty="0" smtClean="0"/>
              <a:t>Exercise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Diet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Stress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Posture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Pre-analytical Factors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Pre-collection Issues (cont.)</a:t>
            </a:r>
          </a:p>
          <a:p>
            <a:r>
              <a:rPr lang="en-US" dirty="0" smtClean="0"/>
              <a:t>How variables affects tests and means to control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Blood Collection</a:t>
            </a:r>
          </a:p>
          <a:p>
            <a:r>
              <a:rPr lang="en-US" dirty="0" smtClean="0"/>
              <a:t>Technique</a:t>
            </a:r>
          </a:p>
          <a:p>
            <a:endParaRPr lang="en-US" dirty="0" smtClean="0"/>
          </a:p>
          <a:p>
            <a:r>
              <a:rPr lang="en-US" dirty="0" smtClean="0"/>
              <a:t>Source</a:t>
            </a:r>
          </a:p>
          <a:p>
            <a:endParaRPr lang="en-US" dirty="0" smtClean="0"/>
          </a:p>
          <a:p>
            <a:r>
              <a:rPr lang="en-US" dirty="0" smtClean="0"/>
              <a:t>Preservative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Pre-analytical Factors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Blood Collection (cont.)</a:t>
            </a:r>
          </a:p>
          <a:p>
            <a:r>
              <a:rPr lang="en-US" dirty="0" smtClean="0"/>
              <a:t>Technique</a:t>
            </a:r>
          </a:p>
          <a:p>
            <a:endParaRPr lang="en-US" dirty="0" smtClean="0"/>
          </a:p>
          <a:p>
            <a:r>
              <a:rPr lang="en-US" dirty="0" smtClean="0"/>
              <a:t>Source</a:t>
            </a:r>
          </a:p>
          <a:p>
            <a:endParaRPr lang="en-US" dirty="0" smtClean="0"/>
          </a:p>
          <a:p>
            <a:r>
              <a:rPr lang="en-US" dirty="0" smtClean="0"/>
              <a:t>Preservative</a:t>
            </a:r>
          </a:p>
          <a:p>
            <a:endParaRPr lang="en-US" dirty="0" smtClean="0"/>
          </a:p>
          <a:p>
            <a:r>
              <a:rPr lang="en-US" dirty="0" err="1" smtClean="0"/>
              <a:t>Hemolysis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Patient Identification</a:t>
            </a:r>
          </a:p>
          <a:p>
            <a:endParaRPr lang="en-US" dirty="0" smtClean="0"/>
          </a:p>
          <a:p>
            <a:r>
              <a:rPr lang="en-US" dirty="0" smtClean="0"/>
              <a:t>Chain of Custody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Pre-analytical Factors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Post Collection</a:t>
            </a:r>
          </a:p>
          <a:p>
            <a:r>
              <a:rPr lang="en-US" dirty="0" smtClean="0"/>
              <a:t>Error-sample transportation</a:t>
            </a:r>
          </a:p>
          <a:p>
            <a:endParaRPr lang="en-US" dirty="0" smtClean="0"/>
          </a:p>
          <a:p>
            <a:r>
              <a:rPr lang="en-US" dirty="0" smtClean="0"/>
              <a:t>Processing sample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Urine</a:t>
            </a:r>
          </a:p>
          <a:p>
            <a:r>
              <a:rPr lang="en-US" dirty="0" smtClean="0"/>
              <a:t>Biological variables</a:t>
            </a:r>
          </a:p>
          <a:p>
            <a:endParaRPr lang="en-US" dirty="0" smtClean="0"/>
          </a:p>
          <a:p>
            <a:r>
              <a:rPr lang="en-US" dirty="0" smtClean="0"/>
              <a:t>Timing</a:t>
            </a:r>
          </a:p>
          <a:p>
            <a:endParaRPr lang="en-US" dirty="0" smtClean="0"/>
          </a:p>
          <a:p>
            <a:r>
              <a:rPr lang="en-US" dirty="0" smtClean="0"/>
              <a:t>Sample stability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Pre-analytical Factors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Error Detection</a:t>
            </a:r>
          </a:p>
          <a:p>
            <a:r>
              <a:rPr lang="en-US" dirty="0" smtClean="0"/>
              <a:t>Delta checks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Criteria for rejection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Pre-analytical Factors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Definition</a:t>
            </a:r>
          </a:p>
          <a:p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Outline for Establishing Reference Values</a:t>
            </a:r>
          </a:p>
          <a:p>
            <a:r>
              <a:rPr lang="en-US" dirty="0" smtClean="0"/>
              <a:t>Pre-analytical variables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Statistical Confidence Interval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Intervals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Clinical Decision Limits</a:t>
            </a:r>
          </a:p>
          <a:p>
            <a:r>
              <a:rPr lang="en-US" dirty="0" smtClean="0"/>
              <a:t>Predictive Value Theory</a:t>
            </a:r>
          </a:p>
          <a:p>
            <a:pPr lvl="1"/>
            <a:r>
              <a:rPr lang="en-US" dirty="0" smtClean="0"/>
              <a:t>Diagnostic sensitivity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Diagnostic specificity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Intervals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201</Words>
  <Application>Microsoft Office PowerPoint</Application>
  <PresentationFormat>On-screen Show (4:3)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Quality Assessment In Clinical Chemistry</vt:lpstr>
      <vt:lpstr>Pre-analytical Factors</vt:lpstr>
      <vt:lpstr>Pre-analytical Factors</vt:lpstr>
      <vt:lpstr>Pre-analytical Factors</vt:lpstr>
      <vt:lpstr>Pre-analytical Factors</vt:lpstr>
      <vt:lpstr>Pre-analytical Factors</vt:lpstr>
      <vt:lpstr>Pre-analytical Factors</vt:lpstr>
      <vt:lpstr>Reference Intervals</vt:lpstr>
      <vt:lpstr>Reference Intervals</vt:lpstr>
      <vt:lpstr>Reference Intervals</vt:lpstr>
      <vt:lpstr>QC for Clinical Chemistry</vt:lpstr>
      <vt:lpstr>QC for Clinical Chemistry</vt:lpstr>
      <vt:lpstr>QC for Clinical Chemistry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Assessment In Clinical Chemistry</dc:title>
  <dc:creator>john</dc:creator>
  <cp:lastModifiedBy>jseabol</cp:lastModifiedBy>
  <cp:revision>8</cp:revision>
  <dcterms:created xsi:type="dcterms:W3CDTF">2006-08-16T00:00:00Z</dcterms:created>
  <dcterms:modified xsi:type="dcterms:W3CDTF">2012-01-09T18:14:43Z</dcterms:modified>
</cp:coreProperties>
</file>