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3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608E-5CD8-47EA-AA33-89C0111BAC30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C250-30E2-406F-9C42-D3242278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24F6-7051-4759-9DD9-5BB0D1809B13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579E-F82D-4155-B1AD-6FD553F5B00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Immunohematoloy</a:t>
            </a:r>
            <a:r>
              <a:rPr lang="en-US" sz="4000" dirty="0" smtClean="0"/>
              <a:t> week </a:t>
            </a:r>
            <a:r>
              <a:rPr lang="en-US" sz="4000" dirty="0" smtClean="0"/>
              <a:t>2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Seminar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Christina A </a:t>
            </a:r>
            <a:r>
              <a:rPr lang="en-US" dirty="0" err="1" smtClean="0"/>
              <a:t>Nevel</a:t>
            </a:r>
            <a:r>
              <a:rPr lang="en-US" dirty="0" smtClean="0"/>
              <a:t>-McGarvey, PhD, MS, MT(ASCP)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1143000"/>
            <a:ext cx="2073348" cy="1979466"/>
          </a:xfrm>
        </p:spPr>
        <p:txBody>
          <a:bodyPr/>
          <a:lstStyle/>
          <a:p>
            <a:r>
              <a:rPr lang="en-US" dirty="0"/>
              <a:t>Figure 1-1</a:t>
            </a:r>
          </a:p>
        </p:txBody>
      </p:sp>
      <p:pic>
        <p:nvPicPr>
          <p:cNvPr id="12293" name="Picture 5" descr="00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20850"/>
            <a:ext cx="629920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57400" y="5394325"/>
            <a:ext cx="5067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/>
              <a:t>From Abbas AK, Lichtman AH: Basic immunology, ed 2, Philadelphia, 2004, Saunders. </a:t>
            </a:r>
          </a:p>
        </p:txBody>
      </p:sp>
    </p:spTree>
    <p:extLst>
      <p:ext uri="{BB962C8B-B14F-4D97-AF65-F5344CB8AC3E}">
        <p14:creationId xmlns:p14="http://schemas.microsoft.com/office/powerpoint/2010/main" val="8669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1-1</a:t>
            </a:r>
          </a:p>
        </p:txBody>
      </p:sp>
      <p:pic>
        <p:nvPicPr>
          <p:cNvPr id="13317" name="Picture 5" descr="Table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054225"/>
            <a:ext cx="70389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3352800"/>
            <a:ext cx="7315200" cy="304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Mononuclear phagocytic cells</a:t>
            </a:r>
          </a:p>
          <a:p>
            <a:r>
              <a:rPr lang="en-US" dirty="0"/>
              <a:t>Monocytes in the blood </a:t>
            </a:r>
          </a:p>
          <a:p>
            <a:r>
              <a:rPr lang="en-US" dirty="0"/>
              <a:t>Macrophages in tissues </a:t>
            </a:r>
          </a:p>
          <a:p>
            <a:r>
              <a:rPr lang="en-US" dirty="0"/>
              <a:t>Macrophages are antigen-presenting cells (APCs) because they present foreign material to lymphocytes that will initiate the adaptive immune response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31211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Cells and Mediators of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2164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adaptive immune system depends on lymphocytes, particularly T lymphocytes and B lymphocytes</a:t>
            </a:r>
          </a:p>
          <a:p>
            <a:r>
              <a:rPr lang="en-US"/>
              <a:t>T lymphocytes (T cells) generally combat intracellular pathogens. T-cell activity is usually referred to as cellular immunity</a:t>
            </a:r>
          </a:p>
          <a:p>
            <a:r>
              <a:rPr lang="en-US"/>
              <a:t>B lymphocytes (B cells) clear extracellular material and are part of humoral immunity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1143000"/>
            <a:ext cx="2435352" cy="2009946"/>
          </a:xfrm>
        </p:spPr>
        <p:txBody>
          <a:bodyPr/>
          <a:lstStyle/>
          <a:p>
            <a:r>
              <a:rPr lang="en-US" dirty="0"/>
              <a:t>Lymphocytes</a:t>
            </a:r>
          </a:p>
        </p:txBody>
      </p:sp>
    </p:spTree>
    <p:extLst>
      <p:ext uri="{BB962C8B-B14F-4D97-AF65-F5344CB8AC3E}">
        <p14:creationId xmlns:p14="http://schemas.microsoft.com/office/powerpoint/2010/main" val="41156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6200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Cells of the immune system are all products of the same stem cells or precursor cells originating in the bone marrow</a:t>
            </a:r>
          </a:p>
          <a:p>
            <a:r>
              <a:rPr lang="en-US"/>
              <a:t>B cells remain in the bone marrow to mature</a:t>
            </a:r>
          </a:p>
          <a:p>
            <a:r>
              <a:rPr lang="en-US"/>
              <a:t>T cells migrate to and mature in the thymus</a:t>
            </a:r>
          </a:p>
          <a:p>
            <a:r>
              <a:rPr lang="en-US"/>
              <a:t>Both T and B cells express antigen receptors that can be activated by encountering a matching antigen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1143000"/>
            <a:ext cx="2073348" cy="1979466"/>
          </a:xfrm>
        </p:spPr>
        <p:txBody>
          <a:bodyPr/>
          <a:lstStyle/>
          <a:p>
            <a:r>
              <a:rPr lang="en-US" dirty="0"/>
              <a:t>Stem Cells </a:t>
            </a:r>
          </a:p>
        </p:txBody>
      </p:sp>
    </p:spTree>
    <p:extLst>
      <p:ext uri="{BB962C8B-B14F-4D97-AF65-F5344CB8AC3E}">
        <p14:creationId xmlns:p14="http://schemas.microsoft.com/office/powerpoint/2010/main" val="38164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Once a B cell encounters its matching antigen, it changes into an activated B cell, or plasma cell</a:t>
            </a:r>
          </a:p>
          <a:p>
            <a:pPr>
              <a:lnSpc>
                <a:spcPct val="90000"/>
              </a:lnSpc>
            </a:pPr>
            <a:r>
              <a:rPr lang="en-US"/>
              <a:t>The plasma cell manufactures antibodies that specifically target the antigen that elicited the response</a:t>
            </a:r>
          </a:p>
          <a:p>
            <a:pPr>
              <a:lnSpc>
                <a:spcPct val="90000"/>
              </a:lnSpc>
            </a:pPr>
            <a:r>
              <a:rPr lang="en-US"/>
              <a:t>Antibodies are found in body fluids. </a:t>
            </a:r>
            <a:r>
              <a:rPr lang="en-US" i="1"/>
              <a:t>Humoral</a:t>
            </a:r>
            <a:r>
              <a:rPr lang="en-US"/>
              <a:t> is derived from the Latin term </a:t>
            </a:r>
            <a:r>
              <a:rPr lang="en-US" i="1"/>
              <a:t>humor,</a:t>
            </a:r>
            <a:r>
              <a:rPr lang="en-US"/>
              <a:t> meaning “body fluid”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685800"/>
            <a:ext cx="2073348" cy="1979466"/>
          </a:xfrm>
        </p:spPr>
        <p:txBody>
          <a:bodyPr/>
          <a:lstStyle/>
          <a:p>
            <a:r>
              <a:rPr lang="en-US" dirty="0"/>
              <a:t>B Cells – </a:t>
            </a:r>
            <a:r>
              <a:rPr lang="en-US" dirty="0" err="1"/>
              <a:t>Humoral</a:t>
            </a:r>
            <a:r>
              <a:rPr lang="en-US" dirty="0"/>
              <a:t> Immunity</a:t>
            </a:r>
          </a:p>
        </p:txBody>
      </p:sp>
    </p:spTree>
    <p:extLst>
      <p:ext uri="{BB962C8B-B14F-4D97-AF65-F5344CB8AC3E}">
        <p14:creationId xmlns:p14="http://schemas.microsoft.com/office/powerpoint/2010/main" val="42631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667000"/>
            <a:ext cx="7315200" cy="3733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 are two types of T cells, each with unique surface receptors and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T helper cells recognize and interact with antigen and produce cytokines that activate and help other cells, such as B cells and T cytotoxic cells in the immune response</a:t>
            </a:r>
          </a:p>
          <a:p>
            <a:pPr>
              <a:lnSpc>
                <a:spcPct val="90000"/>
              </a:lnSpc>
            </a:pPr>
            <a:r>
              <a:rPr lang="en-US" dirty="0"/>
              <a:t>T cytotoxic cells are involved in the direct destruction of viral infected cells, tumor cells, and cells of foreign tissue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57200"/>
            <a:ext cx="28163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 Cells – Cell-Mediated Immunity</a:t>
            </a:r>
          </a:p>
        </p:txBody>
      </p:sp>
    </p:spTree>
    <p:extLst>
      <p:ext uri="{BB962C8B-B14F-4D97-AF65-F5344CB8AC3E}">
        <p14:creationId xmlns:p14="http://schemas.microsoft.com/office/powerpoint/2010/main" val="3741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Lymphocytes are differentiated by reagents that react with the lymphocyte’s unique membrane molecules and are grouped into a common cluster of differentiation (CD)</a:t>
            </a:r>
          </a:p>
          <a:p>
            <a:r>
              <a:rPr lang="en-US"/>
              <a:t>A lymphocyte with a CD4 marker functions as a T helper cell</a:t>
            </a:r>
          </a:p>
          <a:p>
            <a:r>
              <a:rPr lang="en-US"/>
              <a:t>T cytotoxic cells have a CD8 marker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2663952" cy="1979466"/>
          </a:xfrm>
        </p:spPr>
        <p:txBody>
          <a:bodyPr/>
          <a:lstStyle/>
          <a:p>
            <a:r>
              <a:rPr lang="en-US" dirty="0"/>
              <a:t>Lymphocyte Differentiation </a:t>
            </a:r>
          </a:p>
        </p:txBody>
      </p:sp>
    </p:spTree>
    <p:extLst>
      <p:ext uri="{BB962C8B-B14F-4D97-AF65-F5344CB8AC3E}">
        <p14:creationId xmlns:p14="http://schemas.microsoft.com/office/powerpoint/2010/main" val="18481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ratio of CD4 to CD8 T cells is normally 2:1</a:t>
            </a:r>
          </a:p>
          <a:p>
            <a:r>
              <a:rPr lang="en-US"/>
              <a:t>This ratio is altered in acquired immunodeficiency disease or autoimmune disease</a:t>
            </a:r>
          </a:p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838200"/>
            <a:ext cx="2073348" cy="1979466"/>
          </a:xfrm>
        </p:spPr>
        <p:txBody>
          <a:bodyPr/>
          <a:lstStyle/>
          <a:p>
            <a:r>
              <a:rPr lang="en-US" dirty="0"/>
              <a:t>CD4-to-CD8 Ratio</a:t>
            </a:r>
          </a:p>
        </p:txBody>
      </p:sp>
    </p:spTree>
    <p:extLst>
      <p:ext uri="{BB962C8B-B14F-4D97-AF65-F5344CB8AC3E}">
        <p14:creationId xmlns:p14="http://schemas.microsoft.com/office/powerpoint/2010/main" val="24062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Cytokines are molecules that are released by a variety of cells involved in the immune response</a:t>
            </a:r>
          </a:p>
          <a:p>
            <a:r>
              <a:rPr lang="en-US"/>
              <a:t>Cytokines function as signals between cells</a:t>
            </a:r>
          </a:p>
          <a:p>
            <a:r>
              <a:rPr lang="en-US"/>
              <a:t>Cytokines may regulate the intensity of a  reaction, initiate inflammation, cause fever, and stimulate the bone marrow to produce more cells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838200"/>
            <a:ext cx="2073348" cy="1979466"/>
          </a:xfrm>
        </p:spPr>
        <p:txBody>
          <a:bodyPr/>
          <a:lstStyle/>
          <a:p>
            <a:r>
              <a:rPr lang="en-US"/>
              <a:t>Cytokines</a:t>
            </a:r>
          </a:p>
        </p:txBody>
      </p:sp>
    </p:spTree>
    <p:extLst>
      <p:ext uri="{BB962C8B-B14F-4D97-AF65-F5344CB8AC3E}">
        <p14:creationId xmlns:p14="http://schemas.microsoft.com/office/powerpoint/2010/main" val="23563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38288"/>
            <a:ext cx="7315200" cy="1585912"/>
          </a:xfrm>
        </p:spPr>
        <p:txBody>
          <a:bodyPr/>
          <a:lstStyle/>
          <a:p>
            <a:r>
              <a:rPr lang="en-US"/>
              <a:t>Chapter 1</a:t>
            </a:r>
            <a:br>
              <a:rPr lang="en-US"/>
            </a:br>
            <a:r>
              <a:rPr lang="en-US"/>
              <a:t>Immunology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57600"/>
            <a:ext cx="7315200" cy="17526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Basic Principles and Applications in the Blood Bank</a:t>
            </a:r>
          </a:p>
        </p:txBody>
      </p:sp>
    </p:spTree>
    <p:extLst>
      <p:ext uri="{BB962C8B-B14F-4D97-AF65-F5344CB8AC3E}">
        <p14:creationId xmlns:p14="http://schemas.microsoft.com/office/powerpoint/2010/main" val="3590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group of proteins that have a number of biological roles, including:</a:t>
            </a:r>
          </a:p>
          <a:p>
            <a:pPr lvl="1"/>
            <a:r>
              <a:rPr lang="en-US"/>
              <a:t>Antigen clearance</a:t>
            </a:r>
          </a:p>
          <a:p>
            <a:pPr lvl="1"/>
            <a:r>
              <a:rPr lang="en-US"/>
              <a:t>Cell lysis</a:t>
            </a:r>
          </a:p>
          <a:p>
            <a:pPr lvl="1"/>
            <a:r>
              <a:rPr lang="en-US"/>
              <a:t>Vasodilatation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2073348" cy="1979466"/>
          </a:xfrm>
        </p:spPr>
        <p:txBody>
          <a:bodyPr/>
          <a:lstStyle/>
          <a:p>
            <a:r>
              <a:rPr lang="en-US" dirty="0"/>
              <a:t>Complement Proteins</a:t>
            </a:r>
          </a:p>
        </p:txBody>
      </p:sp>
    </p:spTree>
    <p:extLst>
      <p:ext uri="{BB962C8B-B14F-4D97-AF65-F5344CB8AC3E}">
        <p14:creationId xmlns:p14="http://schemas.microsoft.com/office/powerpoint/2010/main" val="40824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Nine components of complement: C1-C9</a:t>
            </a:r>
          </a:p>
          <a:p>
            <a:r>
              <a:rPr lang="en-US"/>
              <a:t>Activation of C1q creates a cascade reaction that results in the final formation of a membrane attack complex that causes cell lysis</a:t>
            </a:r>
          </a:p>
          <a:p>
            <a:r>
              <a:rPr lang="en-US"/>
              <a:t>The classical pathway is activated by antibody-bound antigen. The alternative pathway does not require antibody for activation</a:t>
            </a:r>
          </a:p>
          <a:p>
            <a:endParaRPr lang="en-US"/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685800"/>
            <a:ext cx="2073348" cy="1979466"/>
          </a:xfrm>
        </p:spPr>
        <p:txBody>
          <a:bodyPr/>
          <a:lstStyle/>
          <a:p>
            <a:r>
              <a:rPr lang="en-US" dirty="0"/>
              <a:t>Complement and Cell </a:t>
            </a:r>
            <a:r>
              <a:rPr lang="en-US" dirty="0" err="1"/>
              <a:t>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8" name="Picture 8" descr="figure_16_09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1371600" y="1411804"/>
            <a:ext cx="6757988" cy="54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2" name="Rectangle 6"/>
          <p:cNvSpPr>
            <a:spLocks noGrp="1" noChangeArrowheads="1"/>
          </p:cNvSpPr>
          <p:nvPr>
            <p:ph type="title"/>
          </p:nvPr>
        </p:nvSpPr>
        <p:spPr>
          <a:xfrm>
            <a:off x="153988" y="57150"/>
            <a:ext cx="8683625" cy="836613"/>
          </a:xfrm>
        </p:spPr>
        <p:txBody>
          <a:bodyPr lIns="91440" tIns="45720" rIns="91440" bIns="45720" anchor="ctr"/>
          <a:lstStyle/>
          <a:p>
            <a:r>
              <a:rPr lang="en-US"/>
              <a:t>The Complement System</a:t>
            </a:r>
          </a:p>
        </p:txBody>
      </p:sp>
      <p:sp>
        <p:nvSpPr>
          <p:cNvPr id="209924" name="Text Box 8"/>
          <p:cNvSpPr txBox="1">
            <a:spLocks noChangeArrowheads="1"/>
          </p:cNvSpPr>
          <p:nvPr/>
        </p:nvSpPr>
        <p:spPr bwMode="auto">
          <a:xfrm>
            <a:off x="7543800" y="64452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r>
              <a:rPr lang="en-US" sz="1200"/>
              <a:t>Figure 16.9</a:t>
            </a:r>
          </a:p>
        </p:txBody>
      </p:sp>
    </p:spTree>
    <p:extLst>
      <p:ext uri="{BB962C8B-B14F-4D97-AF65-F5344CB8AC3E}">
        <p14:creationId xmlns:p14="http://schemas.microsoft.com/office/powerpoint/2010/main" val="1384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1-7</a:t>
            </a:r>
          </a:p>
        </p:txBody>
      </p:sp>
      <p:pic>
        <p:nvPicPr>
          <p:cNvPr id="24581" name="Picture 5" descr="001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800225"/>
            <a:ext cx="3028950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7400" y="6108700"/>
            <a:ext cx="5067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/>
              <a:t>From Abbas AK, Lichtman AH: Basic immunology, ed 2, Philadelphia, 2004, Saunders. </a:t>
            </a:r>
          </a:p>
        </p:txBody>
      </p:sp>
    </p:spTree>
    <p:extLst>
      <p:ext uri="{BB962C8B-B14F-4D97-AF65-F5344CB8AC3E}">
        <p14:creationId xmlns:p14="http://schemas.microsoft.com/office/powerpoint/2010/main" val="36131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Can also be called immunogens because they elicit an immune response</a:t>
            </a:r>
          </a:p>
          <a:p>
            <a:r>
              <a:rPr lang="en-US"/>
              <a:t>Combine with an antibody or T cell</a:t>
            </a:r>
          </a:p>
          <a:p>
            <a:r>
              <a:rPr lang="en-US"/>
              <a:t>Proteins are the most immunogenic, followed by carbohydrates</a:t>
            </a:r>
          </a:p>
          <a:p>
            <a:r>
              <a:rPr lang="en-US"/>
              <a:t>Lipids tend to be inert</a:t>
            </a:r>
          </a:p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914400"/>
            <a:ext cx="2663952" cy="1979466"/>
          </a:xfrm>
        </p:spPr>
        <p:txBody>
          <a:bodyPr/>
          <a:lstStyle/>
          <a:p>
            <a:r>
              <a:rPr lang="en-US" dirty="0"/>
              <a:t>Characteristics of Antigens</a:t>
            </a:r>
          </a:p>
        </p:txBody>
      </p:sp>
    </p:spTree>
    <p:extLst>
      <p:ext uri="{BB962C8B-B14F-4D97-AF65-F5344CB8AC3E}">
        <p14:creationId xmlns:p14="http://schemas.microsoft.com/office/powerpoint/2010/main" val="25907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Red cell antigens; more than 250 unique red cell antigens have been recognized</a:t>
            </a:r>
          </a:p>
          <a:p>
            <a:r>
              <a:rPr lang="en-US"/>
              <a:t>Human leukocyte antigens are found on the surface of nucleated cells</a:t>
            </a:r>
          </a:p>
          <a:p>
            <a:r>
              <a:rPr lang="en-US"/>
              <a:t>Platelet antigens can also elicit a response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685800"/>
            <a:ext cx="2073348" cy="1979466"/>
          </a:xfrm>
        </p:spPr>
        <p:txBody>
          <a:bodyPr/>
          <a:lstStyle/>
          <a:p>
            <a:r>
              <a:rPr lang="en-US" dirty="0"/>
              <a:t>Specific Classes of Antigens</a:t>
            </a:r>
          </a:p>
        </p:txBody>
      </p:sp>
    </p:spTree>
    <p:extLst>
      <p:ext uri="{BB962C8B-B14F-4D97-AF65-F5344CB8AC3E}">
        <p14:creationId xmlns:p14="http://schemas.microsoft.com/office/powerpoint/2010/main" val="16306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Antibodies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Consist of two pairs of polypeptide chains</a:t>
            </a:r>
          </a:p>
          <a:p>
            <a:r>
              <a:rPr lang="en-US"/>
              <a:t>Contain one pair of heavy chains, which determine the classification </a:t>
            </a:r>
          </a:p>
          <a:p>
            <a:r>
              <a:rPr lang="en-US"/>
              <a:t>Five classifications: IgG, IgA, IgM, IgD, and IgE</a:t>
            </a:r>
          </a:p>
          <a:p>
            <a:r>
              <a:rPr lang="en-US"/>
              <a:t>One pair of light chains</a:t>
            </a:r>
          </a:p>
          <a:p>
            <a:r>
              <a:rPr lang="en-US"/>
              <a:t>Light chains are of two types: kappa or lambda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5" descr="001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992313"/>
            <a:ext cx="3638550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</a:t>
            </a:r>
            <a:r>
              <a:rPr lang="en-US" dirty="0" smtClean="0"/>
              <a:t> M </a:t>
            </a:r>
            <a:r>
              <a:rPr lang="en-US" dirty="0"/>
              <a:t>Antibodies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/>
              <a:t>The first class of antibody produced by B cells or plasma cells when an antigen is encountered</a:t>
            </a:r>
          </a:p>
          <a:p>
            <a:r>
              <a:rPr lang="en-US"/>
              <a:t>Is referred to as a pentamer because it is made up of five basic units held together by a J chain</a:t>
            </a:r>
          </a:p>
          <a:p>
            <a:r>
              <a:rPr lang="en-US"/>
              <a:t>Capable of agglutination of red cells in saline</a:t>
            </a:r>
          </a:p>
          <a:p>
            <a:r>
              <a:rPr lang="en-US"/>
              <a:t>Constitute 5% to 10% of total serum antibody</a:t>
            </a:r>
          </a:p>
        </p:txBody>
      </p:sp>
      <p:pic>
        <p:nvPicPr>
          <p:cNvPr id="5" name="Picture 5" descr="001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5" y="1916113"/>
            <a:ext cx="3166276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Consist of a single four-chain unit</a:t>
            </a:r>
          </a:p>
          <a:p>
            <a:r>
              <a:rPr lang="en-US"/>
              <a:t>Not effective in agglutinating red cells in saline</a:t>
            </a:r>
          </a:p>
          <a:p>
            <a:r>
              <a:rPr lang="en-US"/>
              <a:t>Can cross the placenta and cause hemolytic disease of the fetus and newborn (HDFN)</a:t>
            </a:r>
          </a:p>
          <a:p>
            <a:r>
              <a:rPr lang="en-US"/>
              <a:t>Constitute 80% of antibody concentration in serum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990600"/>
            <a:ext cx="2073348" cy="1979466"/>
          </a:xfrm>
        </p:spPr>
        <p:txBody>
          <a:bodyPr/>
          <a:lstStyle/>
          <a:p>
            <a:r>
              <a:rPr lang="en-US" dirty="0" err="1" smtClean="0"/>
              <a:t>Ig</a:t>
            </a:r>
            <a:r>
              <a:rPr lang="en-US" dirty="0" smtClean="0"/>
              <a:t> G </a:t>
            </a:r>
            <a:r>
              <a:rPr lang="en-US" dirty="0"/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9584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914400"/>
            <a:ext cx="2073348" cy="1979466"/>
          </a:xfrm>
        </p:spPr>
        <p:txBody>
          <a:bodyPr/>
          <a:lstStyle/>
          <a:p>
            <a:r>
              <a:rPr lang="en-US" dirty="0"/>
              <a:t>Table 1-3</a:t>
            </a:r>
          </a:p>
        </p:txBody>
      </p:sp>
      <p:pic>
        <p:nvPicPr>
          <p:cNvPr id="31749" name="Picture 5" descr="Table-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76400"/>
            <a:ext cx="6604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Innate Immunity</a:t>
            </a:r>
          </a:p>
          <a:p>
            <a:r>
              <a:rPr lang="en-US" sz="2000" dirty="0" smtClean="0"/>
              <a:t>Phagocytic cells</a:t>
            </a:r>
          </a:p>
          <a:p>
            <a:r>
              <a:rPr lang="en-US" sz="2000" dirty="0" smtClean="0"/>
              <a:t>Chemical Mediators</a:t>
            </a:r>
          </a:p>
          <a:p>
            <a:r>
              <a:rPr lang="en-US" sz="2000" dirty="0" smtClean="0"/>
              <a:t>Vasodilatation</a:t>
            </a:r>
          </a:p>
          <a:p>
            <a:r>
              <a:rPr lang="en-US" sz="2000" dirty="0" smtClean="0"/>
              <a:t>Edema</a:t>
            </a:r>
          </a:p>
          <a:p>
            <a:r>
              <a:rPr lang="en-US" sz="2000" dirty="0" smtClean="0"/>
              <a:t>Neutrophil</a:t>
            </a:r>
          </a:p>
          <a:p>
            <a:r>
              <a:rPr lang="en-US" sz="2000" dirty="0" smtClean="0"/>
              <a:t>Acquired Immunity</a:t>
            </a:r>
          </a:p>
          <a:p>
            <a:r>
              <a:rPr lang="en-US" sz="2000" dirty="0" smtClean="0"/>
              <a:t>Lymphocytes (T and B)</a:t>
            </a:r>
          </a:p>
          <a:p>
            <a:r>
              <a:rPr lang="en-US" sz="2000" dirty="0" smtClean="0"/>
              <a:t>Mononuclear phagocytes</a:t>
            </a:r>
          </a:p>
          <a:p>
            <a:r>
              <a:rPr lang="en-US" sz="2000" dirty="0" smtClean="0"/>
              <a:t>Antigen Presenting Cell</a:t>
            </a:r>
          </a:p>
          <a:p>
            <a:r>
              <a:rPr lang="en-US" sz="2000" dirty="0" err="1" smtClean="0"/>
              <a:t>Polymorphonuclear</a:t>
            </a:r>
            <a:r>
              <a:rPr lang="en-US" sz="2000" dirty="0" smtClean="0"/>
              <a:t> Leukocytes</a:t>
            </a:r>
          </a:p>
          <a:p>
            <a:r>
              <a:rPr lang="en-US" sz="2000" dirty="0" err="1" smtClean="0"/>
              <a:t>Humoral</a:t>
            </a:r>
            <a:r>
              <a:rPr lang="en-US" sz="2000" dirty="0" smtClean="0"/>
              <a:t> Immunity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Cellular Immunity</a:t>
            </a:r>
          </a:p>
          <a:p>
            <a:r>
              <a:rPr lang="en-US" sz="2000" dirty="0" smtClean="0"/>
              <a:t>Stem Cell</a:t>
            </a:r>
          </a:p>
          <a:p>
            <a:r>
              <a:rPr lang="en-US" sz="2000" dirty="0" smtClean="0"/>
              <a:t>Naïve Lymphocytes</a:t>
            </a:r>
          </a:p>
          <a:p>
            <a:r>
              <a:rPr lang="en-US" sz="2000" dirty="0" smtClean="0"/>
              <a:t>Cytokines</a:t>
            </a:r>
          </a:p>
          <a:p>
            <a:r>
              <a:rPr lang="en-US" sz="2000" dirty="0" smtClean="0"/>
              <a:t>Colony-stimulating factor</a:t>
            </a:r>
          </a:p>
          <a:p>
            <a:r>
              <a:rPr lang="en-US" sz="2000" dirty="0" smtClean="0"/>
              <a:t>Hematopoiesis</a:t>
            </a:r>
          </a:p>
          <a:p>
            <a:r>
              <a:rPr lang="en-US" sz="2000" dirty="0" smtClean="0"/>
              <a:t>Plasma cell</a:t>
            </a:r>
          </a:p>
          <a:p>
            <a:r>
              <a:rPr lang="en-US" sz="2000" dirty="0" smtClean="0"/>
              <a:t>Antibody</a:t>
            </a:r>
          </a:p>
          <a:p>
            <a:r>
              <a:rPr lang="en-US" sz="2000" dirty="0" smtClean="0"/>
              <a:t>Antigen</a:t>
            </a:r>
          </a:p>
          <a:p>
            <a:r>
              <a:rPr lang="en-US" sz="2000" dirty="0" smtClean="0"/>
              <a:t>Antigenic determinants</a:t>
            </a:r>
          </a:p>
          <a:p>
            <a:r>
              <a:rPr lang="en-US" sz="2000" dirty="0" smtClean="0"/>
              <a:t>Epitopes</a:t>
            </a:r>
          </a:p>
          <a:p>
            <a:r>
              <a:rPr lang="en-US" sz="2000" dirty="0" smtClean="0"/>
              <a:t>Clone</a:t>
            </a:r>
          </a:p>
          <a:p>
            <a:r>
              <a:rPr lang="en-US" sz="2000" dirty="0" smtClean="0"/>
              <a:t>Memory cells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6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3124200"/>
            <a:ext cx="7315200" cy="3276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primary response is elicited on first exposure to a foreign antigen</a:t>
            </a:r>
          </a:p>
          <a:p>
            <a:r>
              <a:rPr lang="en-US" dirty="0"/>
              <a:t>Lag phase of 5 to 7 days before antibody can be detected in the host</a:t>
            </a:r>
          </a:p>
          <a:p>
            <a:r>
              <a:rPr lang="en-US" dirty="0"/>
              <a:t>Following the lag period, antibody levels rise, plateau, and then decline</a:t>
            </a:r>
          </a:p>
          <a:p>
            <a:r>
              <a:rPr lang="en-US" dirty="0" err="1"/>
              <a:t>IgM</a:t>
            </a:r>
            <a:r>
              <a:rPr lang="en-US" dirty="0"/>
              <a:t> antibodies are produced first; then </a:t>
            </a:r>
            <a:r>
              <a:rPr lang="en-US" dirty="0" err="1"/>
              <a:t>IgG</a:t>
            </a:r>
            <a:r>
              <a:rPr lang="en-US" dirty="0"/>
              <a:t> are produced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533400"/>
            <a:ext cx="30449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Primary and Secondary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23206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Also known as an anamnestic response because there are memory cells</a:t>
            </a:r>
          </a:p>
          <a:p>
            <a:r>
              <a:rPr lang="en-US"/>
              <a:t>Within 1 to 2 days of antigen exposure, there is a significant amount of antibody production</a:t>
            </a:r>
          </a:p>
          <a:p>
            <a:r>
              <a:rPr lang="en-US"/>
              <a:t>The principal antibody is IgG, unlike a primary response, in which IgM is the principal antibody</a:t>
            </a:r>
          </a:p>
          <a:p>
            <a:r>
              <a:rPr lang="en-US"/>
              <a:t>1000 times more antibody and a slow decline  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609600"/>
            <a:ext cx="2073348" cy="1979466"/>
          </a:xfrm>
        </p:spPr>
        <p:txBody>
          <a:bodyPr/>
          <a:lstStyle/>
          <a:p>
            <a:r>
              <a:rPr lang="en-US" dirty="0"/>
              <a:t>Secondary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9691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3352800"/>
            <a:ext cx="7315200" cy="2667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Goodness of fit</a:t>
            </a:r>
          </a:p>
          <a:p>
            <a:r>
              <a:rPr lang="en-US" dirty="0"/>
              <a:t>Strength and rate of reaction</a:t>
            </a:r>
          </a:p>
          <a:p>
            <a:r>
              <a:rPr lang="en-US" dirty="0"/>
              <a:t>Size, shape, and charge</a:t>
            </a:r>
          </a:p>
          <a:p>
            <a:r>
              <a:rPr lang="en-US" dirty="0"/>
              <a:t>Affinity: The strength of binding between a single antibody and epitope of an antigen</a:t>
            </a:r>
          </a:p>
          <a:p>
            <a:r>
              <a:rPr lang="en-US" dirty="0"/>
              <a:t>Avidity: The overall strength of reactions between several epitopes and antibodies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381000"/>
            <a:ext cx="35783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Properties That Influence Antigen-Antibody Binding</a:t>
            </a:r>
          </a:p>
        </p:txBody>
      </p:sp>
    </p:spTree>
    <p:extLst>
      <p:ext uri="{BB962C8B-B14F-4D97-AF65-F5344CB8AC3E}">
        <p14:creationId xmlns:p14="http://schemas.microsoft.com/office/powerpoint/2010/main" val="6788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514600"/>
            <a:ext cx="7315200" cy="182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Transfusion of blood and blood products can expose a recipient to potentially foreign antigens on red cells, white cells, and platelets</a:t>
            </a:r>
          </a:p>
          <a:p>
            <a:r>
              <a:rPr lang="en-US" dirty="0"/>
              <a:t>Immunization can also occur during pregnancy when fetal blood cells cross the placenta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3048000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Antibody-Antigen Reactions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Vivo</a:t>
            </a:r>
          </a:p>
        </p:txBody>
      </p:sp>
    </p:spTree>
    <p:extLst>
      <p:ext uri="{BB962C8B-B14F-4D97-AF65-F5344CB8AC3E}">
        <p14:creationId xmlns:p14="http://schemas.microsoft.com/office/powerpoint/2010/main" val="12840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514600"/>
            <a:ext cx="7315200" cy="2362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Reactions in laboratory testing are detected by visible agglutination or evidence of hemolysis</a:t>
            </a:r>
          </a:p>
          <a:p>
            <a:r>
              <a:rPr lang="en-US" dirty="0"/>
              <a:t>The first stage of in vitro antibody-antigen binding is usually not visible</a:t>
            </a:r>
          </a:p>
          <a:p>
            <a:r>
              <a:rPr lang="en-US" dirty="0"/>
              <a:t>The first stage is influenced by cell-to-serum ratio, temperature, incubation time, pH, and ionic strength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57200"/>
            <a:ext cx="31973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Antigen-Antibody Reactions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Vitro</a:t>
            </a:r>
          </a:p>
        </p:txBody>
      </p:sp>
    </p:spTree>
    <p:extLst>
      <p:ext uri="{BB962C8B-B14F-4D97-AF65-F5344CB8AC3E}">
        <p14:creationId xmlns:p14="http://schemas.microsoft.com/office/powerpoint/2010/main" val="38359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Crosslinking of antibody-coated red cells is necessary for visualization of red cell agglutination; for this to occur, the following factors are important:</a:t>
            </a:r>
          </a:p>
          <a:p>
            <a:pPr lvl="1">
              <a:lnSpc>
                <a:spcPct val="90000"/>
              </a:lnSpc>
            </a:pPr>
            <a:r>
              <a:rPr lang="en-US"/>
              <a:t>Distance between red cells must overcome the zeta potential (the force of repulsion between red cells in a saline solution)</a:t>
            </a:r>
          </a:p>
          <a:p>
            <a:pPr lvl="1">
              <a:lnSpc>
                <a:spcPct val="90000"/>
              </a:lnSpc>
            </a:pPr>
            <a:r>
              <a:rPr lang="en-US"/>
              <a:t>Optimal amounts of antibody and antigen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/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2073348" cy="1979466"/>
          </a:xfrm>
        </p:spPr>
        <p:txBody>
          <a:bodyPr/>
          <a:lstStyle/>
          <a:p>
            <a:r>
              <a:rPr lang="en-US" dirty="0"/>
              <a:t>Lattice Formation</a:t>
            </a:r>
          </a:p>
        </p:txBody>
      </p:sp>
    </p:spTree>
    <p:extLst>
      <p:ext uri="{BB962C8B-B14F-4D97-AF65-F5344CB8AC3E}">
        <p14:creationId xmlns:p14="http://schemas.microsoft.com/office/powerpoint/2010/main" val="39396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Maximum agglutination occurs when the concentrations of antibodies and antigens fall within the zone of equivalence</a:t>
            </a:r>
          </a:p>
          <a:p>
            <a:r>
              <a:rPr lang="en-US"/>
              <a:t>A </a:t>
            </a:r>
            <a:r>
              <a:rPr lang="en-US" i="1"/>
              <a:t>prozone</a:t>
            </a:r>
            <a:r>
              <a:rPr lang="en-US"/>
              <a:t> occurs when the concentration of antibody exceeds antigen concentration</a:t>
            </a:r>
          </a:p>
          <a:p>
            <a:r>
              <a:rPr lang="en-US"/>
              <a:t>A </a:t>
            </a:r>
            <a:r>
              <a:rPr lang="en-US" i="1"/>
              <a:t>postzone</a:t>
            </a:r>
            <a:r>
              <a:rPr lang="en-US"/>
              <a:t> occurs when the concentration of antigen exceeds antibody concentration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838200"/>
            <a:ext cx="2073348" cy="1979466"/>
          </a:xfrm>
        </p:spPr>
        <p:txBody>
          <a:bodyPr/>
          <a:lstStyle/>
          <a:p>
            <a:r>
              <a:rPr lang="en-US" dirty="0"/>
              <a:t>Zone of Equivalence </a:t>
            </a:r>
          </a:p>
        </p:txBody>
      </p:sp>
    </p:spTree>
    <p:extLst>
      <p:ext uri="{BB962C8B-B14F-4D97-AF65-F5344CB8AC3E}">
        <p14:creationId xmlns:p14="http://schemas.microsoft.com/office/powerpoint/2010/main" val="1622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3048000"/>
            <a:ext cx="7315200" cy="1600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 and speed of centrifugation are important</a:t>
            </a:r>
          </a:p>
          <a:p>
            <a:r>
              <a:rPr lang="en-US" dirty="0"/>
              <a:t>Reactions are graded on a 0 to 4+ scale</a:t>
            </a:r>
          </a:p>
          <a:p>
            <a:r>
              <a:rPr lang="en-US" dirty="0"/>
              <a:t>Hemolysis is also an indicator of antigen-antibody reactions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914400"/>
            <a:ext cx="4492752" cy="1979466"/>
          </a:xfrm>
        </p:spPr>
        <p:txBody>
          <a:bodyPr>
            <a:normAutofit/>
          </a:bodyPr>
          <a:lstStyle/>
          <a:p>
            <a:r>
              <a:rPr lang="en-US" sz="3600" dirty="0"/>
              <a:t>Grading Agglutination Reactions</a:t>
            </a:r>
          </a:p>
        </p:txBody>
      </p:sp>
    </p:spTree>
    <p:extLst>
      <p:ext uri="{BB962C8B-B14F-4D97-AF65-F5344CB8AC3E}">
        <p14:creationId xmlns:p14="http://schemas.microsoft.com/office/powerpoint/2010/main" val="7394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test is based on a reagent prepared by injecting animals such as rabbits with human antibody and complement proteins</a:t>
            </a:r>
          </a:p>
          <a:p>
            <a:r>
              <a:rPr lang="en-US"/>
              <a:t>The animals produce antibodies to the human antibodies and complement proteins</a:t>
            </a:r>
          </a:p>
          <a:p>
            <a:r>
              <a:rPr lang="en-US"/>
              <a:t>These antibodies, called antihuman globulin (AHG), will react with human antibody and complement on red cells or in serum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2359152" cy="1979466"/>
          </a:xfrm>
        </p:spPr>
        <p:txBody>
          <a:bodyPr/>
          <a:lstStyle/>
          <a:p>
            <a:r>
              <a:rPr lang="en-US" dirty="0" err="1"/>
              <a:t>Antiglobulin</a:t>
            </a:r>
            <a:r>
              <a:rPr lang="en-US" dirty="0"/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30987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438400"/>
            <a:ext cx="7315200" cy="3962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Used to identify red cells that have been sensitized to </a:t>
            </a:r>
            <a:r>
              <a:rPr lang="en-US" dirty="0" err="1"/>
              <a:t>IgG</a:t>
            </a:r>
            <a:r>
              <a:rPr lang="en-US" dirty="0"/>
              <a:t> or complement in vivo</a:t>
            </a:r>
          </a:p>
          <a:p>
            <a:r>
              <a:rPr lang="en-US" dirty="0"/>
              <a:t>Cells must be thoroughly washed to ensure that all excess antibody is removed so as not to neutralize the AHG (Coombs) reagent</a:t>
            </a:r>
          </a:p>
          <a:p>
            <a:r>
              <a:rPr lang="en-US" dirty="0"/>
              <a:t>Used to investigate autoimmune hemolytic anemia, HDFN, transfusion reactions, and drug-related mechanisms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609600"/>
            <a:ext cx="38069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Direct </a:t>
            </a:r>
            <a:r>
              <a:rPr lang="en-US" sz="3600" dirty="0" err="1"/>
              <a:t>Antiglobulin</a:t>
            </a:r>
            <a:r>
              <a:rPr lang="en-US" sz="3600" dirty="0"/>
              <a:t> Testing (DAT)</a:t>
            </a:r>
          </a:p>
        </p:txBody>
      </p:sp>
    </p:spTree>
    <p:extLst>
      <p:ext uri="{BB962C8B-B14F-4D97-AF65-F5344CB8AC3E}">
        <p14:creationId xmlns:p14="http://schemas.microsoft.com/office/powerpoint/2010/main" val="2066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Affinity Maturation</a:t>
            </a:r>
          </a:p>
          <a:p>
            <a:r>
              <a:rPr lang="en-US" sz="2000" dirty="0" smtClean="0"/>
              <a:t>T helper cells</a:t>
            </a:r>
          </a:p>
          <a:p>
            <a:r>
              <a:rPr lang="en-US" sz="2000" dirty="0" smtClean="0"/>
              <a:t>T cytotoxic cells</a:t>
            </a:r>
          </a:p>
          <a:p>
            <a:r>
              <a:rPr lang="en-US" sz="2000" dirty="0" smtClean="0"/>
              <a:t>Major histocompatibility complex</a:t>
            </a:r>
          </a:p>
          <a:p>
            <a:r>
              <a:rPr lang="en-US" sz="2000" dirty="0" smtClean="0"/>
              <a:t>Cluster of differentiation</a:t>
            </a:r>
          </a:p>
          <a:p>
            <a:r>
              <a:rPr lang="en-US" sz="2000" dirty="0" smtClean="0"/>
              <a:t>CD 4</a:t>
            </a:r>
          </a:p>
          <a:p>
            <a:r>
              <a:rPr lang="en-US" sz="2000" dirty="0" smtClean="0"/>
              <a:t>CD8</a:t>
            </a:r>
          </a:p>
          <a:p>
            <a:r>
              <a:rPr lang="en-US" sz="2000" dirty="0" smtClean="0"/>
              <a:t>Complement</a:t>
            </a:r>
          </a:p>
          <a:p>
            <a:r>
              <a:rPr lang="en-US" sz="2000" dirty="0" smtClean="0"/>
              <a:t>Membrane attack complex</a:t>
            </a:r>
          </a:p>
          <a:p>
            <a:r>
              <a:rPr lang="en-US" sz="2000" dirty="0" smtClean="0"/>
              <a:t>Hemolysis</a:t>
            </a:r>
          </a:p>
          <a:p>
            <a:r>
              <a:rPr lang="en-US" sz="2000" dirty="0" smtClean="0"/>
              <a:t>Classical pathway</a:t>
            </a:r>
          </a:p>
          <a:p>
            <a:r>
              <a:rPr lang="en-US" sz="2000" dirty="0" smtClean="0"/>
              <a:t>Alternative pathway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Anaphylatoxins</a:t>
            </a:r>
            <a:endParaRPr lang="en-US" sz="2000" dirty="0" smtClean="0"/>
          </a:p>
          <a:p>
            <a:r>
              <a:rPr lang="en-US" sz="2000" dirty="0" smtClean="0"/>
              <a:t>Vasoactive amines</a:t>
            </a:r>
          </a:p>
          <a:p>
            <a:r>
              <a:rPr lang="en-US" sz="2000" dirty="0" smtClean="0"/>
              <a:t>Chemotactic</a:t>
            </a:r>
          </a:p>
          <a:p>
            <a:r>
              <a:rPr lang="en-US" sz="2000" dirty="0" err="1" smtClean="0"/>
              <a:t>Opsonin</a:t>
            </a:r>
            <a:endParaRPr lang="en-US" sz="2000" dirty="0" smtClean="0"/>
          </a:p>
          <a:p>
            <a:r>
              <a:rPr lang="en-US" sz="2000" dirty="0" smtClean="0"/>
              <a:t>Receptors</a:t>
            </a:r>
          </a:p>
          <a:p>
            <a:r>
              <a:rPr lang="en-US" sz="2000" dirty="0" err="1" smtClean="0"/>
              <a:t>Immunogen</a:t>
            </a:r>
            <a:endParaRPr lang="en-US" sz="2000" dirty="0" smtClean="0"/>
          </a:p>
          <a:p>
            <a:r>
              <a:rPr lang="en-US" sz="2000" dirty="0" smtClean="0"/>
              <a:t>Protein&gt;Carb&gt;Lipid</a:t>
            </a:r>
          </a:p>
          <a:p>
            <a:r>
              <a:rPr lang="en-US" sz="2000" dirty="0" smtClean="0"/>
              <a:t>Red Blood Cell Antigens</a:t>
            </a:r>
          </a:p>
          <a:p>
            <a:r>
              <a:rPr lang="en-US" sz="2000" dirty="0" smtClean="0"/>
              <a:t>29 Blood Group Systems!</a:t>
            </a:r>
          </a:p>
          <a:p>
            <a:r>
              <a:rPr lang="en-US" sz="2000" dirty="0" smtClean="0"/>
              <a:t>&gt;250 unique </a:t>
            </a:r>
            <a:r>
              <a:rPr lang="en-US" sz="2000" dirty="0" err="1" smtClean="0"/>
              <a:t>rbc</a:t>
            </a:r>
            <a:r>
              <a:rPr lang="en-US" sz="2000" dirty="0" smtClean="0"/>
              <a:t> antigens</a:t>
            </a:r>
          </a:p>
          <a:p>
            <a:r>
              <a:rPr lang="en-US" sz="2000" dirty="0" smtClean="0"/>
              <a:t>Glycoproteins</a:t>
            </a:r>
          </a:p>
          <a:p>
            <a:r>
              <a:rPr lang="en-US" sz="2000" dirty="0" smtClean="0"/>
              <a:t>Glycolipids</a:t>
            </a:r>
          </a:p>
          <a:p>
            <a:r>
              <a:rPr lang="en-US" sz="2000" dirty="0" smtClean="0"/>
              <a:t>Agglutination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6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2073348" cy="1979466"/>
          </a:xfrm>
        </p:spPr>
        <p:txBody>
          <a:bodyPr/>
          <a:lstStyle/>
          <a:p>
            <a:r>
              <a:rPr lang="en-US" dirty="0"/>
              <a:t>Figure 1-19</a:t>
            </a:r>
          </a:p>
        </p:txBody>
      </p:sp>
      <p:pic>
        <p:nvPicPr>
          <p:cNvPr id="44037" name="Picture 5" descr="001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706563"/>
            <a:ext cx="3549650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977900" y="6080125"/>
            <a:ext cx="7224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/>
              <a:t>Modified from Stroup MT, Treacy M: Blood group antigens and antibodies, Raritan, NJ, 1982, Orthro Diagnostic Systems, Inc. </a:t>
            </a:r>
          </a:p>
        </p:txBody>
      </p:sp>
    </p:spTree>
    <p:extLst>
      <p:ext uri="{BB962C8B-B14F-4D97-AF65-F5344CB8AC3E}">
        <p14:creationId xmlns:p14="http://schemas.microsoft.com/office/powerpoint/2010/main" val="40254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Designed to detect in vitro sensitization of red cells</a:t>
            </a:r>
          </a:p>
          <a:p>
            <a:r>
              <a:rPr lang="en-US"/>
              <a:t>Two-step method by which serum is incubated at body temperature, with a red cell source allowing for binding of antibody</a:t>
            </a:r>
          </a:p>
          <a:p>
            <a:r>
              <a:rPr lang="en-US"/>
              <a:t>Excess antibody is thoroughly washed, and the AHG reagent is added</a:t>
            </a:r>
          </a:p>
          <a:p>
            <a:r>
              <a:rPr lang="en-US"/>
              <a:t>Aggultination indicates a positive result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685800"/>
            <a:ext cx="2892552" cy="1979466"/>
          </a:xfrm>
        </p:spPr>
        <p:txBody>
          <a:bodyPr/>
          <a:lstStyle/>
          <a:p>
            <a:r>
              <a:rPr lang="en-US" dirty="0"/>
              <a:t>Indirect </a:t>
            </a:r>
            <a:r>
              <a:rPr lang="en-US" dirty="0" err="1"/>
              <a:t>Antiglobulin</a:t>
            </a:r>
            <a:r>
              <a:rPr lang="en-US" dirty="0"/>
              <a:t> Test (IAT)</a:t>
            </a:r>
          </a:p>
        </p:txBody>
      </p:sp>
    </p:spTree>
    <p:extLst>
      <p:ext uri="{BB962C8B-B14F-4D97-AF65-F5344CB8AC3E}">
        <p14:creationId xmlns:p14="http://schemas.microsoft.com/office/powerpoint/2010/main" val="9515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Antibody screening</a:t>
            </a:r>
          </a:p>
          <a:p>
            <a:r>
              <a:rPr lang="en-US"/>
              <a:t>Antibody identification</a:t>
            </a:r>
          </a:p>
          <a:p>
            <a:r>
              <a:rPr lang="en-US"/>
              <a:t>Compatibility testing</a:t>
            </a:r>
          </a:p>
          <a:p>
            <a:r>
              <a:rPr lang="en-US"/>
              <a:t>Antigen typing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2968752" cy="1979466"/>
          </a:xfrm>
        </p:spPr>
        <p:txBody>
          <a:bodyPr/>
          <a:lstStyle/>
          <a:p>
            <a:r>
              <a:rPr lang="en-US" dirty="0"/>
              <a:t>Applications of IAT </a:t>
            </a:r>
          </a:p>
        </p:txBody>
      </p:sp>
    </p:spTree>
    <p:extLst>
      <p:ext uri="{BB962C8B-B14F-4D97-AF65-F5344CB8AC3E}">
        <p14:creationId xmlns:p14="http://schemas.microsoft.com/office/powerpoint/2010/main" val="14162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667000"/>
            <a:ext cx="73152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False negatives </a:t>
            </a:r>
          </a:p>
          <a:p>
            <a:r>
              <a:rPr lang="en-US" dirty="0"/>
              <a:t>False positives </a:t>
            </a:r>
          </a:p>
          <a:p>
            <a:r>
              <a:rPr lang="en-US" dirty="0"/>
              <a:t>Common sources of error include inadequate washing of cells, failure to add reagent, improper centrifugation, and cell suspension not being 2% to 5% concentration</a:t>
            </a:r>
          </a:p>
          <a:p>
            <a:r>
              <a:rPr lang="en-US" dirty="0"/>
              <a:t>Auto control must be run</a:t>
            </a:r>
          </a:p>
          <a:p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533400"/>
            <a:ext cx="43403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Sources of Error in </a:t>
            </a:r>
            <a:r>
              <a:rPr lang="en-US" sz="3600" dirty="0" err="1"/>
              <a:t>Antiglobulin</a:t>
            </a:r>
            <a:r>
              <a:rPr lang="en-US" sz="3600" dirty="0"/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29246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Reagents are selected to adjust the in vitro environment and promote agglutination and include:</a:t>
            </a:r>
          </a:p>
          <a:p>
            <a:pPr lvl="1"/>
            <a:r>
              <a:rPr lang="en-US"/>
              <a:t>Low</a:t>
            </a:r>
            <a:r>
              <a:rPr lang="en-US">
                <a:cs typeface="Arial" charset="0"/>
              </a:rPr>
              <a:t>–</a:t>
            </a:r>
            <a:r>
              <a:rPr lang="en-US"/>
              <a:t>ionic strength solution, increases rate of binding</a:t>
            </a:r>
          </a:p>
          <a:p>
            <a:pPr lvl="1"/>
            <a:r>
              <a:rPr lang="en-US"/>
              <a:t>Bovine serum albumin, reduces zeta potential</a:t>
            </a:r>
          </a:p>
          <a:p>
            <a:pPr lvl="1"/>
            <a:r>
              <a:rPr lang="en-US"/>
              <a:t>Polyethylene glycol additive, concentrates antibody</a:t>
            </a:r>
          </a:p>
          <a:p>
            <a:pPr lvl="1"/>
            <a:r>
              <a:rPr lang="en-US"/>
              <a:t>Proteolytic enzymes, reduce zeta potential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762000"/>
            <a:ext cx="2892552" cy="1979466"/>
          </a:xfrm>
        </p:spPr>
        <p:txBody>
          <a:bodyPr/>
          <a:lstStyle/>
          <a:p>
            <a:r>
              <a:rPr lang="en-US" dirty="0"/>
              <a:t>Antibody </a:t>
            </a:r>
            <a:r>
              <a:rPr lang="en-US" dirty="0" err="1"/>
              <a:t>Potentiators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BOWL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7147560" cy="30693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are larger molecules an have the ability to bind more antigen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tend to clump together more readily to bin more antigen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are found in greater concentrations than </a:t>
            </a:r>
            <a:r>
              <a:rPr lang="en-US" sz="2400" b="1" dirty="0" err="1" smtClean="0">
                <a:solidFill>
                  <a:schemeClr val="bg1"/>
                </a:solidFill>
              </a:rPr>
              <a:t>IgG</a:t>
            </a:r>
            <a:r>
              <a:rPr lang="en-US" sz="2400" b="1" dirty="0" smtClean="0">
                <a:solidFill>
                  <a:schemeClr val="bg1"/>
                </a:solidFill>
              </a:rPr>
              <a:t> molecules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are not limited by subclass specificity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69848" y="533400"/>
            <a:ext cx="69311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</a:t>
            </a:r>
            <a:r>
              <a:rPr lang="en-US" dirty="0" err="1" smtClean="0">
                <a:solidFill>
                  <a:schemeClr val="bg1"/>
                </a:solidFill>
              </a:rPr>
              <a:t>ig</a:t>
            </a:r>
            <a:r>
              <a:rPr lang="en-US" dirty="0" smtClean="0">
                <a:solidFill>
                  <a:schemeClr val="bg1"/>
                </a:solidFill>
              </a:rPr>
              <a:t> M antibodies have the ability to directly </a:t>
            </a:r>
            <a:r>
              <a:rPr lang="en-US" dirty="0" err="1" smtClean="0">
                <a:solidFill>
                  <a:schemeClr val="bg1"/>
                </a:solidFill>
              </a:rPr>
              <a:t>aggutinate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rbc’s</a:t>
            </a:r>
            <a:r>
              <a:rPr lang="en-US" dirty="0" smtClean="0">
                <a:solidFill>
                  <a:schemeClr val="bg1"/>
                </a:solidFill>
              </a:rPr>
              <a:t> and cause visible agglutination?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7147560" cy="30693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A.  </a:t>
            </a:r>
            <a:r>
              <a:rPr lang="en-US" sz="2400" b="1" dirty="0" err="1" smtClean="0">
                <a:solidFill>
                  <a:srgbClr val="FFFF00"/>
                </a:solidFill>
              </a:rPr>
              <a:t>IgM</a:t>
            </a:r>
            <a:r>
              <a:rPr lang="en-US" sz="2400" b="1" dirty="0" smtClean="0">
                <a:solidFill>
                  <a:srgbClr val="FFFF00"/>
                </a:solidFill>
              </a:rPr>
              <a:t> antibodies are larger molecules an have the ability to bind more antigen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tend to clump together more readily to bin more antigen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are found in greater concentrations than </a:t>
            </a:r>
            <a:r>
              <a:rPr lang="en-US" sz="2400" b="1" dirty="0" err="1" smtClean="0">
                <a:solidFill>
                  <a:schemeClr val="bg1"/>
                </a:solidFill>
              </a:rPr>
              <a:t>IgG</a:t>
            </a:r>
            <a:r>
              <a:rPr lang="en-US" sz="2400" b="1" dirty="0" smtClean="0">
                <a:solidFill>
                  <a:schemeClr val="bg1"/>
                </a:solidFill>
              </a:rPr>
              <a:t> molecules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are not limited by subclass specificity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69848" y="533400"/>
            <a:ext cx="69311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</a:t>
            </a:r>
            <a:r>
              <a:rPr lang="en-US" dirty="0" err="1" smtClean="0">
                <a:solidFill>
                  <a:schemeClr val="bg1"/>
                </a:solidFill>
              </a:rPr>
              <a:t>ig</a:t>
            </a:r>
            <a:r>
              <a:rPr lang="en-US" dirty="0" smtClean="0">
                <a:solidFill>
                  <a:schemeClr val="bg1"/>
                </a:solidFill>
              </a:rPr>
              <a:t> M antibodies have the ability to directly </a:t>
            </a:r>
            <a:r>
              <a:rPr lang="en-US" dirty="0" err="1" smtClean="0">
                <a:solidFill>
                  <a:schemeClr val="bg1"/>
                </a:solidFill>
              </a:rPr>
              <a:t>aggutinate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rbc’s</a:t>
            </a:r>
            <a:r>
              <a:rPr lang="en-US" dirty="0" smtClean="0">
                <a:solidFill>
                  <a:schemeClr val="bg1"/>
                </a:solidFill>
              </a:rPr>
              <a:t> and cause visible agglutination?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971800"/>
            <a:ext cx="6842760" cy="3276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 Low Ionic Saline Solution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B. Polyethylene glycol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 Anti human globulin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685800"/>
            <a:ext cx="72359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Which of the following enhancement mediums </a:t>
            </a:r>
            <a:r>
              <a:rPr lang="en-US" dirty="0" err="1" smtClean="0">
                <a:solidFill>
                  <a:schemeClr val="bg1"/>
                </a:solidFill>
              </a:rPr>
              <a:t>descreases</a:t>
            </a:r>
            <a:r>
              <a:rPr lang="en-US" dirty="0" smtClean="0">
                <a:solidFill>
                  <a:schemeClr val="bg1"/>
                </a:solidFill>
              </a:rPr>
              <a:t> the zeta potential allowing antibody an antigen to come closer together?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971800"/>
            <a:ext cx="6842760" cy="3276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A.  Low Ionic Saline Solution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B. Polyethylene glycol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 Anti human globulin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685800"/>
            <a:ext cx="72359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Which of the following enhancement mediums </a:t>
            </a:r>
            <a:r>
              <a:rPr lang="en-US" dirty="0" err="1" smtClean="0">
                <a:solidFill>
                  <a:schemeClr val="bg1"/>
                </a:solidFill>
              </a:rPr>
              <a:t>descreases</a:t>
            </a:r>
            <a:r>
              <a:rPr lang="en-US" dirty="0" smtClean="0">
                <a:solidFill>
                  <a:schemeClr val="bg1"/>
                </a:solidFill>
              </a:rPr>
              <a:t> the zeta potential allowing antibody an antigen to come closer together?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Human Leukocyte Antigens</a:t>
            </a:r>
          </a:p>
          <a:p>
            <a:r>
              <a:rPr lang="en-US" sz="2000" dirty="0" err="1" smtClean="0"/>
              <a:t>Allogenic</a:t>
            </a:r>
            <a:endParaRPr lang="en-US" sz="2000" dirty="0" smtClean="0"/>
          </a:p>
          <a:p>
            <a:r>
              <a:rPr lang="en-US" sz="2000" dirty="0" smtClean="0"/>
              <a:t>Refractoriness</a:t>
            </a:r>
          </a:p>
          <a:p>
            <a:r>
              <a:rPr lang="en-US" sz="2000" dirty="0" smtClean="0"/>
              <a:t>Platelet antibodies</a:t>
            </a:r>
          </a:p>
          <a:p>
            <a:r>
              <a:rPr lang="en-US" sz="2000" dirty="0" err="1" smtClean="0"/>
              <a:t>Alloantbodies</a:t>
            </a:r>
            <a:endParaRPr lang="en-US" sz="2000" dirty="0" smtClean="0"/>
          </a:p>
          <a:p>
            <a:r>
              <a:rPr lang="en-US" sz="2000" dirty="0" smtClean="0"/>
              <a:t>Immunoglobulin</a:t>
            </a:r>
          </a:p>
          <a:p>
            <a:r>
              <a:rPr lang="en-US" sz="2000" dirty="0" smtClean="0"/>
              <a:t>Heavy Chain, G,A,M,D,E</a:t>
            </a:r>
          </a:p>
          <a:p>
            <a:r>
              <a:rPr lang="en-US" sz="2000" dirty="0" smtClean="0"/>
              <a:t>Light Chain, K,L</a:t>
            </a:r>
          </a:p>
          <a:p>
            <a:r>
              <a:rPr lang="en-US" sz="2000" dirty="0" smtClean="0"/>
              <a:t>Variable Region</a:t>
            </a:r>
          </a:p>
          <a:p>
            <a:r>
              <a:rPr lang="en-US" sz="2000" dirty="0" smtClean="0"/>
              <a:t>Constant Region</a:t>
            </a:r>
          </a:p>
          <a:p>
            <a:r>
              <a:rPr lang="en-US" sz="2000" dirty="0" err="1" smtClean="0"/>
              <a:t>Idiotope</a:t>
            </a:r>
            <a:endParaRPr lang="en-US" sz="2000" dirty="0" smtClean="0"/>
          </a:p>
          <a:p>
            <a:r>
              <a:rPr lang="en-US" sz="2000" dirty="0" smtClean="0"/>
              <a:t>Hinge region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Bivalent</a:t>
            </a:r>
          </a:p>
          <a:p>
            <a:r>
              <a:rPr lang="en-US" sz="2000" dirty="0" err="1" smtClean="0"/>
              <a:t>Pentameric</a:t>
            </a:r>
            <a:endParaRPr lang="en-US" sz="2000" dirty="0" smtClean="0"/>
          </a:p>
          <a:p>
            <a:r>
              <a:rPr lang="en-US" sz="2000" dirty="0" smtClean="0"/>
              <a:t>Primary Immune Response</a:t>
            </a:r>
          </a:p>
          <a:p>
            <a:r>
              <a:rPr lang="en-US" sz="2000" dirty="0" smtClean="0"/>
              <a:t>Anamnestic Response</a:t>
            </a:r>
          </a:p>
          <a:p>
            <a:r>
              <a:rPr lang="en-US" sz="2000" dirty="0" smtClean="0"/>
              <a:t>Immune Complex</a:t>
            </a:r>
          </a:p>
          <a:p>
            <a:r>
              <a:rPr lang="en-US" sz="2000" dirty="0" smtClean="0"/>
              <a:t>Affinity</a:t>
            </a:r>
          </a:p>
          <a:p>
            <a:r>
              <a:rPr lang="en-US" sz="2000" dirty="0" smtClean="0"/>
              <a:t>Avidity</a:t>
            </a:r>
          </a:p>
          <a:p>
            <a:r>
              <a:rPr lang="en-US" sz="2000" dirty="0" smtClean="0"/>
              <a:t>In vivo</a:t>
            </a:r>
          </a:p>
          <a:p>
            <a:r>
              <a:rPr lang="en-US" sz="2000" dirty="0" smtClean="0"/>
              <a:t>Antibody Screen Test</a:t>
            </a:r>
          </a:p>
          <a:p>
            <a:r>
              <a:rPr lang="en-US" sz="2000" dirty="0" smtClean="0"/>
              <a:t>Mononuclear Phagocyte System</a:t>
            </a:r>
          </a:p>
          <a:p>
            <a:r>
              <a:rPr lang="en-US" sz="2000" dirty="0" smtClean="0"/>
              <a:t>In vitro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38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971800"/>
            <a:ext cx="6842760" cy="24597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 Primary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B.  Secondary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 Tertiary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D.  Anaphylactic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57200"/>
            <a:ext cx="68549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type of antibody response is analogous to an anamnestic antibody reaction: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971800"/>
            <a:ext cx="6842760" cy="24597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 Primary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B.  Secondary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 Tertiary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D.  Anaphylactic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57200"/>
            <a:ext cx="68549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type of antibody response is analogous to an anamnestic antibody reaction: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514600"/>
            <a:ext cx="6766560" cy="223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A.  Anti-</a:t>
            </a:r>
            <a:r>
              <a:rPr lang="en-US" sz="2400" b="1" dirty="0" err="1" smtClean="0">
                <a:solidFill>
                  <a:schemeClr val="bg1"/>
                </a:solidFill>
              </a:rPr>
              <a:t>IgG</a:t>
            </a:r>
            <a:r>
              <a:rPr lang="en-US" sz="2400" b="1" dirty="0" smtClean="0">
                <a:solidFill>
                  <a:schemeClr val="bg1"/>
                </a:solidFill>
              </a:rPr>
              <a:t> and anti-C3a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B.  Anti-</a:t>
            </a:r>
            <a:r>
              <a:rPr lang="en-US" sz="2400" b="1" dirty="0" err="1" smtClean="0">
                <a:solidFill>
                  <a:schemeClr val="bg1"/>
                </a:solidFill>
              </a:rPr>
              <a:t>Ig</a:t>
            </a:r>
            <a:r>
              <a:rPr lang="en-US" sz="2400" b="1" dirty="0" smtClean="0">
                <a:solidFill>
                  <a:schemeClr val="bg1"/>
                </a:solidFill>
              </a:rPr>
              <a:t> G and anti-C3d</a:t>
            </a:r>
          </a:p>
          <a:p>
            <a:pPr marL="342900" indent="-342900">
              <a:buAutoNum type="alphaUcPeriod" startAt="3"/>
            </a:pPr>
            <a:r>
              <a:rPr lang="en-US" sz="2400" b="1" dirty="0" smtClean="0">
                <a:solidFill>
                  <a:schemeClr val="bg1"/>
                </a:solidFill>
              </a:rPr>
              <a:t>Anti-</a:t>
            </a:r>
            <a:r>
              <a:rPr lang="en-US" sz="2400" b="1" dirty="0" err="1" smtClean="0">
                <a:solidFill>
                  <a:schemeClr val="bg1"/>
                </a:solidFill>
              </a:rPr>
              <a:t>IgG</a:t>
            </a:r>
            <a:r>
              <a:rPr lang="en-US" sz="2400" b="1" dirty="0" smtClean="0">
                <a:solidFill>
                  <a:schemeClr val="bg1"/>
                </a:solidFill>
              </a:rPr>
              <a:t> and anti-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 startAt="3"/>
            </a:pPr>
            <a:r>
              <a:rPr lang="en-US" sz="2400" b="1" dirty="0" smtClean="0">
                <a:solidFill>
                  <a:schemeClr val="bg1"/>
                </a:solidFill>
              </a:rPr>
              <a:t>All of the above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381000"/>
            <a:ext cx="6702552" cy="190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Which antibodies to a component of complement are contained in the rabbit </a:t>
            </a:r>
            <a:r>
              <a:rPr lang="en-US" dirty="0" err="1" smtClean="0">
                <a:solidFill>
                  <a:schemeClr val="bg1"/>
                </a:solidFill>
              </a:rPr>
              <a:t>polyspecific</a:t>
            </a:r>
            <a:r>
              <a:rPr lang="en-US" dirty="0" smtClean="0">
                <a:solidFill>
                  <a:schemeClr val="bg1"/>
                </a:solidFill>
              </a:rPr>
              <a:t> antihuman globulin reagent for Detection of in vivo sensitization?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514600"/>
            <a:ext cx="6766560" cy="223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A.  Anti-</a:t>
            </a:r>
            <a:r>
              <a:rPr lang="en-US" sz="2400" b="1" dirty="0" err="1" smtClean="0">
                <a:solidFill>
                  <a:schemeClr val="bg1"/>
                </a:solidFill>
              </a:rPr>
              <a:t>IgG</a:t>
            </a:r>
            <a:r>
              <a:rPr lang="en-US" sz="2400" b="1" dirty="0" smtClean="0">
                <a:solidFill>
                  <a:schemeClr val="bg1"/>
                </a:solidFill>
              </a:rPr>
              <a:t> and anti-C3a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B.  Anti-</a:t>
            </a:r>
            <a:r>
              <a:rPr lang="en-US" sz="2400" b="1" dirty="0" err="1" smtClean="0">
                <a:solidFill>
                  <a:srgbClr val="FFFF00"/>
                </a:solidFill>
              </a:rPr>
              <a:t>Ig</a:t>
            </a:r>
            <a:r>
              <a:rPr lang="en-US" sz="2400" b="1" dirty="0" smtClean="0">
                <a:solidFill>
                  <a:srgbClr val="FFFF00"/>
                </a:solidFill>
              </a:rPr>
              <a:t> G and anti-C3d</a:t>
            </a:r>
          </a:p>
          <a:p>
            <a:pPr marL="342900" indent="-342900">
              <a:buAutoNum type="alphaUcPeriod" startAt="3"/>
            </a:pPr>
            <a:r>
              <a:rPr lang="en-US" sz="2400" b="1" dirty="0" smtClean="0">
                <a:solidFill>
                  <a:schemeClr val="bg1"/>
                </a:solidFill>
              </a:rPr>
              <a:t>Anti-</a:t>
            </a:r>
            <a:r>
              <a:rPr lang="en-US" sz="2400" b="1" dirty="0" err="1" smtClean="0">
                <a:solidFill>
                  <a:schemeClr val="bg1"/>
                </a:solidFill>
              </a:rPr>
              <a:t>IgG</a:t>
            </a:r>
            <a:r>
              <a:rPr lang="en-US" sz="2400" b="1" dirty="0" smtClean="0">
                <a:solidFill>
                  <a:schemeClr val="bg1"/>
                </a:solidFill>
              </a:rPr>
              <a:t> and anti-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 startAt="3"/>
            </a:pPr>
            <a:r>
              <a:rPr lang="en-US" sz="2400" b="1" dirty="0" smtClean="0">
                <a:solidFill>
                  <a:schemeClr val="bg1"/>
                </a:solidFill>
              </a:rPr>
              <a:t>All of the above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381000"/>
            <a:ext cx="6702552" cy="190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Which antibodies to a component of complement are contained in the rabbit </a:t>
            </a:r>
            <a:r>
              <a:rPr lang="en-US" dirty="0" err="1" smtClean="0">
                <a:solidFill>
                  <a:schemeClr val="bg1"/>
                </a:solidFill>
              </a:rPr>
              <a:t>polyspecific</a:t>
            </a:r>
            <a:r>
              <a:rPr lang="en-US" dirty="0" smtClean="0">
                <a:solidFill>
                  <a:schemeClr val="bg1"/>
                </a:solidFill>
              </a:rPr>
              <a:t> antihuman globulin reagent for Detection of in vivo sensitization?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590800"/>
            <a:ext cx="6690360" cy="3886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 Secreted by the red cell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B.  In the plasma or serum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 On the red cell membrane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D.  In the red cell nucleus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533400"/>
            <a:ext cx="7312152" cy="197946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 a </a:t>
            </a:r>
            <a:r>
              <a:rPr lang="en-US" b="1" dirty="0" err="1" smtClean="0">
                <a:solidFill>
                  <a:schemeClr val="bg1"/>
                </a:solidFill>
              </a:rPr>
              <a:t>hemagglutination</a:t>
            </a:r>
            <a:r>
              <a:rPr lang="en-US" b="1" dirty="0" smtClean="0">
                <a:solidFill>
                  <a:schemeClr val="bg1"/>
                </a:solidFill>
              </a:rPr>
              <a:t> test, the antigen is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590800"/>
            <a:ext cx="6690360" cy="3886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 Secreted by the red cell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B.  In the plasma or serum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C.  On the red cell membrane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D.  In the red cell nucleus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533400"/>
            <a:ext cx="7312152" cy="197946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 a </a:t>
            </a:r>
            <a:r>
              <a:rPr lang="en-US" b="1" dirty="0" err="1" smtClean="0">
                <a:solidFill>
                  <a:schemeClr val="bg1"/>
                </a:solidFill>
              </a:rPr>
              <a:t>hemagglutination</a:t>
            </a:r>
            <a:r>
              <a:rPr lang="en-US" b="1" dirty="0" smtClean="0">
                <a:solidFill>
                  <a:schemeClr val="bg1"/>
                </a:solidFill>
              </a:rPr>
              <a:t> test, the antigen is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6766560" cy="29931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The temperature above 37 degrees C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The incubation time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 Antigen concentrations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D.  pH above 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609600"/>
            <a:ext cx="6931152" cy="1524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Hemaglutination</a:t>
            </a:r>
            <a:r>
              <a:rPr lang="en-US" b="1" dirty="0" smtClean="0">
                <a:solidFill>
                  <a:schemeClr val="bg1"/>
                </a:solidFill>
              </a:rPr>
              <a:t> can be enhance by increasing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6766560" cy="29931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The temperature above 37 degrees C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B.  The incubation time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 Antigen concentrations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D.  pH above 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609600"/>
            <a:ext cx="6931152" cy="1524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Hemaglutination</a:t>
            </a:r>
            <a:r>
              <a:rPr lang="en-US" b="1" dirty="0" smtClean="0">
                <a:solidFill>
                  <a:schemeClr val="bg1"/>
                </a:solidFill>
              </a:rPr>
              <a:t> can be enhance by increasing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743200"/>
            <a:ext cx="7147560" cy="26883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 To remove traces of bacterial proteins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B.  To wash away traces of free hemoglobin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 To expose additional antigen sites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D.  To remove unbound serum proteins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57200"/>
            <a:ext cx="75407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are patient red cells washed before the addition of antihuman globulin reagents in the direct </a:t>
            </a:r>
            <a:r>
              <a:rPr lang="en-US" dirty="0" err="1" smtClean="0">
                <a:solidFill>
                  <a:schemeClr val="bg1"/>
                </a:solidFill>
              </a:rPr>
              <a:t>Antiglobulin</a:t>
            </a:r>
            <a:r>
              <a:rPr lang="en-US" dirty="0" smtClean="0">
                <a:solidFill>
                  <a:schemeClr val="bg1"/>
                </a:solidFill>
              </a:rPr>
              <a:t> test?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743200"/>
            <a:ext cx="7147560" cy="26883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 To remove traces of bacterial proteins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B.  To wash away traces of free hemoglobin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C.  To expose additional antigen sites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D.  To remove unbound serum proteins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57200"/>
            <a:ext cx="7540752" cy="19794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are patient red cells washed before the addition of antihuman globulin reagents in the direct </a:t>
            </a:r>
            <a:r>
              <a:rPr lang="en-US" dirty="0" err="1" smtClean="0">
                <a:solidFill>
                  <a:schemeClr val="bg1"/>
                </a:solidFill>
              </a:rPr>
              <a:t>Antiglobulin</a:t>
            </a:r>
            <a:r>
              <a:rPr lang="en-US" dirty="0" smtClean="0">
                <a:solidFill>
                  <a:schemeClr val="bg1"/>
                </a:solidFill>
              </a:rPr>
              <a:t> test?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Sensitization</a:t>
            </a:r>
          </a:p>
          <a:p>
            <a:r>
              <a:rPr lang="en-US" sz="2000" dirty="0" smtClean="0"/>
              <a:t>Lattice Formation</a:t>
            </a:r>
          </a:p>
          <a:p>
            <a:r>
              <a:rPr lang="en-US" sz="2000" dirty="0" smtClean="0"/>
              <a:t>Serum to Cell Ratio</a:t>
            </a:r>
          </a:p>
          <a:p>
            <a:r>
              <a:rPr lang="en-US" sz="2000" dirty="0" smtClean="0"/>
              <a:t>Temperature</a:t>
            </a:r>
          </a:p>
          <a:p>
            <a:r>
              <a:rPr lang="en-US" sz="2000" dirty="0" smtClean="0"/>
              <a:t>Incubation Time</a:t>
            </a:r>
          </a:p>
          <a:p>
            <a:r>
              <a:rPr lang="en-US" sz="2000" dirty="0" err="1" smtClean="0"/>
              <a:t>Immmediate</a:t>
            </a:r>
            <a:r>
              <a:rPr lang="en-US" sz="2000" dirty="0" smtClean="0"/>
              <a:t> Spin</a:t>
            </a:r>
          </a:p>
          <a:p>
            <a:r>
              <a:rPr lang="en-US" sz="2000" dirty="0" smtClean="0"/>
              <a:t>pH</a:t>
            </a:r>
          </a:p>
          <a:p>
            <a:r>
              <a:rPr lang="en-US" sz="2000" dirty="0" smtClean="0"/>
              <a:t>Ionic Strength</a:t>
            </a:r>
          </a:p>
          <a:p>
            <a:r>
              <a:rPr lang="en-US" sz="2000" dirty="0" smtClean="0"/>
              <a:t>Zeta Potential</a:t>
            </a:r>
          </a:p>
          <a:p>
            <a:r>
              <a:rPr lang="en-US" sz="2000" dirty="0" smtClean="0"/>
              <a:t>Zone of Equivalence</a:t>
            </a:r>
          </a:p>
          <a:p>
            <a:r>
              <a:rPr lang="en-US" sz="2000" dirty="0" err="1" smtClean="0"/>
              <a:t>Prozone</a:t>
            </a:r>
            <a:endParaRPr lang="en-US" sz="2000" dirty="0" smtClean="0"/>
          </a:p>
          <a:p>
            <a:r>
              <a:rPr lang="en-US" sz="2000" dirty="0" err="1" smtClean="0"/>
              <a:t>Postzone</a:t>
            </a:r>
            <a:endParaRPr lang="en-US" sz="2000" dirty="0" smtClean="0"/>
          </a:p>
          <a:p>
            <a:r>
              <a:rPr lang="en-US" sz="2000" dirty="0" smtClean="0"/>
              <a:t>Grading Agglutination Reactions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Direct </a:t>
            </a:r>
            <a:r>
              <a:rPr lang="en-US" sz="2000" dirty="0" err="1" smtClean="0"/>
              <a:t>Antiglobulin</a:t>
            </a:r>
            <a:r>
              <a:rPr lang="en-US" sz="2000" dirty="0" smtClean="0"/>
              <a:t> Test</a:t>
            </a:r>
          </a:p>
          <a:p>
            <a:r>
              <a:rPr lang="en-US" sz="2000" dirty="0" smtClean="0"/>
              <a:t>Indirect </a:t>
            </a:r>
            <a:r>
              <a:rPr lang="en-US" sz="2000" dirty="0" err="1" smtClean="0"/>
              <a:t>Antiglobulin</a:t>
            </a:r>
            <a:r>
              <a:rPr lang="en-US" sz="2000" dirty="0" smtClean="0"/>
              <a:t> Test</a:t>
            </a:r>
          </a:p>
          <a:p>
            <a:r>
              <a:rPr lang="en-US" sz="2000" dirty="0" smtClean="0"/>
              <a:t>Autoimmune hemolytic anemia</a:t>
            </a:r>
          </a:p>
          <a:p>
            <a:r>
              <a:rPr lang="en-US" sz="2000" dirty="0" smtClean="0"/>
              <a:t>False Negative</a:t>
            </a:r>
          </a:p>
          <a:p>
            <a:r>
              <a:rPr lang="en-US" sz="2000" dirty="0" smtClean="0"/>
              <a:t>False Positive</a:t>
            </a:r>
          </a:p>
          <a:p>
            <a:r>
              <a:rPr lang="en-US" sz="2000" dirty="0" smtClean="0"/>
              <a:t>Antibody </a:t>
            </a:r>
            <a:r>
              <a:rPr lang="en-US" sz="2000" dirty="0" err="1" smtClean="0"/>
              <a:t>Potentiators</a:t>
            </a:r>
            <a:endParaRPr lang="en-US" sz="2000" dirty="0" smtClean="0"/>
          </a:p>
          <a:p>
            <a:r>
              <a:rPr lang="en-US" sz="2000" dirty="0" err="1" smtClean="0"/>
              <a:t>Proteolytic</a:t>
            </a:r>
            <a:r>
              <a:rPr lang="en-US" sz="2000" dirty="0" smtClean="0"/>
              <a:t> Enzymes</a:t>
            </a:r>
          </a:p>
          <a:p>
            <a:r>
              <a:rPr lang="en-US" sz="2000" dirty="0" smtClean="0"/>
              <a:t>Low Ionic Saline</a:t>
            </a:r>
          </a:p>
          <a:p>
            <a:r>
              <a:rPr lang="en-US" sz="2000" dirty="0" smtClean="0"/>
              <a:t>Bovine Serum Albumin</a:t>
            </a:r>
          </a:p>
          <a:p>
            <a:r>
              <a:rPr lang="en-US" sz="2000" dirty="0" smtClean="0"/>
              <a:t>Polyethylene Glycol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09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819400"/>
            <a:ext cx="6614160" cy="26121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To allow time for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to attach to antigens on the </a:t>
            </a:r>
            <a:r>
              <a:rPr lang="en-US" sz="2400" b="1" dirty="0" err="1" smtClean="0">
                <a:solidFill>
                  <a:schemeClr val="bg1"/>
                </a:solidFill>
              </a:rPr>
              <a:t>rbc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B.  To allow time for </a:t>
            </a:r>
            <a:r>
              <a:rPr lang="en-US" sz="2400" b="1" dirty="0" err="1" smtClean="0">
                <a:solidFill>
                  <a:schemeClr val="bg1"/>
                </a:solidFill>
              </a:rPr>
              <a:t>IgG</a:t>
            </a:r>
            <a:r>
              <a:rPr lang="en-US" sz="2400" b="1" dirty="0" smtClean="0">
                <a:solidFill>
                  <a:schemeClr val="bg1"/>
                </a:solidFill>
              </a:rPr>
              <a:t> antibodies to attach to antigens on the </a:t>
            </a:r>
            <a:r>
              <a:rPr lang="en-US" sz="2400" b="1" dirty="0" err="1" smtClean="0">
                <a:solidFill>
                  <a:schemeClr val="bg1"/>
                </a:solidFill>
              </a:rPr>
              <a:t>rbc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C.  To allow time for the </a:t>
            </a:r>
            <a:r>
              <a:rPr lang="en-US" sz="2400" b="1" dirty="0" err="1" smtClean="0">
                <a:solidFill>
                  <a:schemeClr val="bg1"/>
                </a:solidFill>
              </a:rPr>
              <a:t>antiglobulin</a:t>
            </a:r>
            <a:r>
              <a:rPr lang="en-US" sz="2400" b="1" dirty="0" smtClean="0">
                <a:solidFill>
                  <a:schemeClr val="bg1"/>
                </a:solidFill>
              </a:rPr>
              <a:t> reagent to react with the </a:t>
            </a:r>
            <a:r>
              <a:rPr lang="en-US" sz="2400" b="1" dirty="0" err="1" smtClean="0">
                <a:solidFill>
                  <a:schemeClr val="bg1"/>
                </a:solidFill>
              </a:rPr>
              <a:t>rbc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D.  To allow time for neutralization of AHG reagent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57200"/>
            <a:ext cx="6702552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indirect </a:t>
            </a:r>
            <a:r>
              <a:rPr lang="en-US" dirty="0" err="1" smtClean="0">
                <a:solidFill>
                  <a:schemeClr val="bg1"/>
                </a:solidFill>
              </a:rPr>
              <a:t>antiglobulin</a:t>
            </a:r>
            <a:r>
              <a:rPr lang="en-US" dirty="0" smtClean="0">
                <a:solidFill>
                  <a:schemeClr val="bg1"/>
                </a:solidFill>
              </a:rPr>
              <a:t> test requires incubation at 37.  What is the purpose of this step?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819400"/>
            <a:ext cx="6614160" cy="26121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To allow time for </a:t>
            </a:r>
            <a:r>
              <a:rPr lang="en-US" sz="2400" b="1" dirty="0" err="1" smtClean="0">
                <a:solidFill>
                  <a:schemeClr val="bg1"/>
                </a:solidFill>
              </a:rPr>
              <a:t>IgM</a:t>
            </a:r>
            <a:r>
              <a:rPr lang="en-US" sz="2400" b="1" dirty="0" smtClean="0">
                <a:solidFill>
                  <a:schemeClr val="bg1"/>
                </a:solidFill>
              </a:rPr>
              <a:t> antibodies to attach to antigens on the </a:t>
            </a:r>
            <a:r>
              <a:rPr lang="en-US" sz="2400" b="1" dirty="0" err="1" smtClean="0">
                <a:solidFill>
                  <a:schemeClr val="bg1"/>
                </a:solidFill>
              </a:rPr>
              <a:t>rbc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B.  To allow time for </a:t>
            </a:r>
            <a:r>
              <a:rPr lang="en-US" sz="2400" b="1" dirty="0" err="1" smtClean="0">
                <a:solidFill>
                  <a:srgbClr val="FFFF00"/>
                </a:solidFill>
              </a:rPr>
              <a:t>IgG</a:t>
            </a:r>
            <a:r>
              <a:rPr lang="en-US" sz="2400" b="1" dirty="0" smtClean="0">
                <a:solidFill>
                  <a:srgbClr val="FFFF00"/>
                </a:solidFill>
              </a:rPr>
              <a:t> antibodies to attach to antigens on the </a:t>
            </a:r>
            <a:r>
              <a:rPr lang="en-US" sz="2400" b="1" dirty="0" err="1" smtClean="0">
                <a:solidFill>
                  <a:srgbClr val="FFFF00"/>
                </a:solidFill>
              </a:rPr>
              <a:t>rbc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C.  To allow time for the </a:t>
            </a:r>
            <a:r>
              <a:rPr lang="en-US" sz="2400" b="1" dirty="0" err="1" smtClean="0">
                <a:solidFill>
                  <a:schemeClr val="bg1"/>
                </a:solidFill>
              </a:rPr>
              <a:t>antiglobulin</a:t>
            </a:r>
            <a:r>
              <a:rPr lang="en-US" sz="2400" b="1" dirty="0" smtClean="0">
                <a:solidFill>
                  <a:schemeClr val="bg1"/>
                </a:solidFill>
              </a:rPr>
              <a:t> reagent to react with the </a:t>
            </a:r>
            <a:r>
              <a:rPr lang="en-US" sz="2400" b="1" dirty="0" err="1" smtClean="0">
                <a:solidFill>
                  <a:schemeClr val="bg1"/>
                </a:solidFill>
              </a:rPr>
              <a:t>rbc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D.  To allow time for neutralization of AHG reagent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57200"/>
            <a:ext cx="6702552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indirect </a:t>
            </a:r>
            <a:r>
              <a:rPr lang="en-US" dirty="0" err="1" smtClean="0">
                <a:solidFill>
                  <a:schemeClr val="bg1"/>
                </a:solidFill>
              </a:rPr>
              <a:t>antiglobulin</a:t>
            </a:r>
            <a:r>
              <a:rPr lang="en-US" dirty="0" smtClean="0">
                <a:solidFill>
                  <a:schemeClr val="bg1"/>
                </a:solidFill>
              </a:rPr>
              <a:t> test requires incubation at 37.  What is the purpose of this step?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590800"/>
            <a:ext cx="6614160" cy="28407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It increases the dielectric constant of the medium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It reduces the net negative charge on the re cells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 It concentrates the antibodies in the test environments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D.  It reduces the pH of the test environment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533400"/>
            <a:ext cx="7235952" cy="197946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How does peg enhance the agglutination reaction?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590800"/>
            <a:ext cx="6614160" cy="28407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It increases the dielectric constant of the medium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It reduces the net negative charge on the re cells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C.  It concentrates the antibodies in the test environments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D.  It reduces the pH of the test environment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533400"/>
            <a:ext cx="7235952" cy="197946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How does peg enhance the agglutination reaction?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057400"/>
            <a:ext cx="6690360" cy="2971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 By removing negative charges from the red cell membrane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By reducing the ionic strength of the test environment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 By forming a bridge between sensitized red cells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By reducing the pH of the test environment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381000"/>
            <a:ext cx="7159752" cy="2362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does </a:t>
            </a:r>
            <a:r>
              <a:rPr lang="en-US" dirty="0" err="1" smtClean="0">
                <a:solidFill>
                  <a:schemeClr val="bg1"/>
                </a:solidFill>
              </a:rPr>
              <a:t>ficin</a:t>
            </a:r>
            <a:r>
              <a:rPr lang="en-US" dirty="0" smtClean="0">
                <a:solidFill>
                  <a:schemeClr val="bg1"/>
                </a:solidFill>
              </a:rPr>
              <a:t> enhance the antigen-antibody complex formation?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057400"/>
            <a:ext cx="6690360" cy="2971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A.  By removing negative charges from the red cell membrane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B.  By reducing the ionic strength of the test environment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C.  By forming a bridge between sensitized red cells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By reducing the pH of the test environment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381000"/>
            <a:ext cx="7159752" cy="2362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does </a:t>
            </a:r>
            <a:r>
              <a:rPr lang="en-US" dirty="0" err="1" smtClean="0">
                <a:solidFill>
                  <a:schemeClr val="bg1"/>
                </a:solidFill>
              </a:rPr>
              <a:t>ficin</a:t>
            </a:r>
            <a:r>
              <a:rPr lang="en-US" dirty="0" smtClean="0">
                <a:solidFill>
                  <a:schemeClr val="bg1"/>
                </a:solidFill>
              </a:rPr>
              <a:t> enhance the antigen-antibody complex formation?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br>
              <a:rPr lang="en-US" dirty="0" smtClean="0"/>
            </a:br>
            <a:r>
              <a:rPr lang="en-US" dirty="0" smtClean="0"/>
              <a:t>Good night!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514600"/>
            <a:ext cx="73152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Innate and acquired immunity</a:t>
            </a:r>
          </a:p>
          <a:p>
            <a:r>
              <a:rPr lang="en-US" dirty="0"/>
              <a:t>Innate or natural immunity is nonspecific and provides the first line of defense against invading pathogens</a:t>
            </a:r>
          </a:p>
          <a:p>
            <a:r>
              <a:rPr lang="en-US" dirty="0"/>
              <a:t>The innate response includes phagocytic cells, chemical mediators, and promotion of the inflammatory response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57200"/>
            <a:ext cx="2740152" cy="19794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Overview of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27685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905000"/>
            <a:ext cx="73152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Inflammation is marked by the following:</a:t>
            </a:r>
          </a:p>
          <a:p>
            <a:pPr lvl="1"/>
            <a:r>
              <a:rPr lang="en-US" dirty="0"/>
              <a:t>Vasodilation: Increased blood flow and increased temperature to an area</a:t>
            </a:r>
          </a:p>
          <a:p>
            <a:pPr lvl="1"/>
            <a:r>
              <a:rPr lang="en-US" dirty="0"/>
              <a:t>Edema: Increased capillary permeability with an increase in fluid</a:t>
            </a:r>
          </a:p>
          <a:p>
            <a:pPr lvl="1"/>
            <a:r>
              <a:rPr lang="en-US" dirty="0"/>
              <a:t>Phagocyte migration into tissue: With accumulation of neutrophils in the area of injury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1554480"/>
            <a:ext cx="2435352" cy="1979466"/>
          </a:xfrm>
        </p:spPr>
        <p:txBody>
          <a:bodyPr/>
          <a:lstStyle/>
          <a:p>
            <a:r>
              <a:rPr lang="en-US" dirty="0"/>
              <a:t>Inflammation </a:t>
            </a:r>
          </a:p>
        </p:txBody>
      </p:sp>
    </p:spTree>
    <p:extLst>
      <p:ext uri="{BB962C8B-B14F-4D97-AF65-F5344CB8AC3E}">
        <p14:creationId xmlns:p14="http://schemas.microsoft.com/office/powerpoint/2010/main" val="33581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 acquired or adaptive immunity, a </a:t>
            </a:r>
            <a:r>
              <a:rPr lang="en-US" b="1"/>
              <a:t>specific</a:t>
            </a:r>
            <a:r>
              <a:rPr lang="en-US"/>
              <a:t> response is enlisted</a:t>
            </a:r>
          </a:p>
          <a:p>
            <a:r>
              <a:rPr lang="en-US"/>
              <a:t>The cells involved have the ability to recognize the </a:t>
            </a:r>
            <a:r>
              <a:rPr lang="en-US" b="1"/>
              <a:t>specific</a:t>
            </a:r>
            <a:r>
              <a:rPr lang="en-US"/>
              <a:t> agent and mount a powerful response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990600"/>
            <a:ext cx="2073348" cy="1979466"/>
          </a:xfrm>
        </p:spPr>
        <p:txBody>
          <a:bodyPr/>
          <a:lstStyle/>
          <a:p>
            <a:r>
              <a:rPr lang="en-US" dirty="0"/>
              <a:t>Acquired Immunity</a:t>
            </a:r>
          </a:p>
        </p:txBody>
      </p:sp>
    </p:spTree>
    <p:extLst>
      <p:ext uri="{BB962C8B-B14F-4D97-AF65-F5344CB8AC3E}">
        <p14:creationId xmlns:p14="http://schemas.microsoft.com/office/powerpoint/2010/main" val="28277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92</TotalTime>
  <Words>2646</Words>
  <Application>Microsoft Office PowerPoint</Application>
  <PresentationFormat>On-screen Show (4:3)</PresentationFormat>
  <Paragraphs>359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Tradeshow</vt:lpstr>
      <vt:lpstr>Immunohematoloy week 2 Seminar</vt:lpstr>
      <vt:lpstr>Chapter 1 Immunology</vt:lpstr>
      <vt:lpstr>Vocabulary Words</vt:lpstr>
      <vt:lpstr>Vocab</vt:lpstr>
      <vt:lpstr>Vocab</vt:lpstr>
      <vt:lpstr>Vocab</vt:lpstr>
      <vt:lpstr>Overview of the Immune System</vt:lpstr>
      <vt:lpstr>Inflammation </vt:lpstr>
      <vt:lpstr>Acquired Immunity</vt:lpstr>
      <vt:lpstr>Figure 1-1</vt:lpstr>
      <vt:lpstr>Table 1-1</vt:lpstr>
      <vt:lpstr>Cells and Mediators of the Immune System</vt:lpstr>
      <vt:lpstr>Lymphocytes</vt:lpstr>
      <vt:lpstr>Stem Cells </vt:lpstr>
      <vt:lpstr>B Cells – Humoral Immunity</vt:lpstr>
      <vt:lpstr>T Cells – Cell-Mediated Immunity</vt:lpstr>
      <vt:lpstr>Lymphocyte Differentiation </vt:lpstr>
      <vt:lpstr>CD4-to-CD8 Ratio</vt:lpstr>
      <vt:lpstr>Cytokines</vt:lpstr>
      <vt:lpstr>Complement Proteins</vt:lpstr>
      <vt:lpstr>Complement and Cell Lysis</vt:lpstr>
      <vt:lpstr>The Complement System</vt:lpstr>
      <vt:lpstr>Figure 1-7</vt:lpstr>
      <vt:lpstr>Characteristics of Antigens</vt:lpstr>
      <vt:lpstr>Specific Classes of Antigens</vt:lpstr>
      <vt:lpstr>Characteristics of Antibodies</vt:lpstr>
      <vt:lpstr>Ig M Antibodies</vt:lpstr>
      <vt:lpstr>Ig G Antibodies</vt:lpstr>
      <vt:lpstr>Table 1-3</vt:lpstr>
      <vt:lpstr>Primary and Secondary Immune Response</vt:lpstr>
      <vt:lpstr>Secondary Immune Response</vt:lpstr>
      <vt:lpstr>Properties That Influence Antigen-Antibody Binding</vt:lpstr>
      <vt:lpstr>Antibody-Antigen Reactions  In Vivo</vt:lpstr>
      <vt:lpstr>Antigen-Antibody Reactions  In Vitro</vt:lpstr>
      <vt:lpstr>Lattice Formation</vt:lpstr>
      <vt:lpstr>Zone of Equivalence </vt:lpstr>
      <vt:lpstr>Grading Agglutination Reactions</vt:lpstr>
      <vt:lpstr>Antiglobulin Testing</vt:lpstr>
      <vt:lpstr>Direct Antiglobulin Testing (DAT)</vt:lpstr>
      <vt:lpstr>Figure 1-19</vt:lpstr>
      <vt:lpstr>Indirect Antiglobulin Test (IAT)</vt:lpstr>
      <vt:lpstr>Applications of IAT </vt:lpstr>
      <vt:lpstr>Sources of Error in Antiglobulin Testing</vt:lpstr>
      <vt:lpstr>Antibody Potentiators</vt:lpstr>
      <vt:lpstr>QUIZ BOWL</vt:lpstr>
      <vt:lpstr>Why do ig M antibodies have the ability to directly aggutinate rbc’s and cause visible agglutination? </vt:lpstr>
      <vt:lpstr>Why do ig M antibodies have the ability to directly aggutinate rbc’s and cause visible agglutination? </vt:lpstr>
      <vt:lpstr>Which of the following enhancement mediums descreases the zeta potential allowing antibody an antigen to come closer together?</vt:lpstr>
      <vt:lpstr>Which of the following enhancement mediums descreases the zeta potential allowing antibody an antigen to come closer together?</vt:lpstr>
      <vt:lpstr>This type of antibody response is analogous to an anamnestic antibody reaction:</vt:lpstr>
      <vt:lpstr>This type of antibody response is analogous to an anamnestic antibody reaction:</vt:lpstr>
      <vt:lpstr>Which antibodies to a component of complement are contained in the rabbit polyspecific antihuman globulin reagent for Detection of in vivo sensitization?</vt:lpstr>
      <vt:lpstr>Which antibodies to a component of complement are contained in the rabbit polyspecific antihuman globulin reagent for Detection of in vivo sensitization?</vt:lpstr>
      <vt:lpstr>In a hemagglutination test, the antigen is</vt:lpstr>
      <vt:lpstr>In a hemagglutination test, the antigen is</vt:lpstr>
      <vt:lpstr>Hemaglutination can be enhance by increasing</vt:lpstr>
      <vt:lpstr>Hemaglutination can be enhance by increasing</vt:lpstr>
      <vt:lpstr>Why are patient red cells washed before the addition of antihuman globulin reagents in the direct Antiglobulin test?</vt:lpstr>
      <vt:lpstr>Why are patient red cells washed before the addition of antihuman globulin reagents in the direct Antiglobulin test?</vt:lpstr>
      <vt:lpstr>The indirect antiglobulin test requires incubation at 37.  What is the purpose of this step?</vt:lpstr>
      <vt:lpstr>The indirect antiglobulin test requires incubation at 37.  What is the purpose of this step?</vt:lpstr>
      <vt:lpstr>How does peg enhance the agglutination reaction?</vt:lpstr>
      <vt:lpstr>How does peg enhance the agglutination reaction?</vt:lpstr>
      <vt:lpstr>How does ficin enhance the antigen-antibody complex formation?</vt:lpstr>
      <vt:lpstr>How does ficin enhance the antigen-antibody complex formation?</vt:lpstr>
      <vt:lpstr>The end! Good night!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Immunohematoloy week 2</dc:title>
  <dc:creator>Owner</dc:creator>
  <cp:lastModifiedBy>Owner</cp:lastModifiedBy>
  <cp:revision>11</cp:revision>
  <dcterms:created xsi:type="dcterms:W3CDTF">2012-01-12T01:28:47Z</dcterms:created>
  <dcterms:modified xsi:type="dcterms:W3CDTF">2012-04-11T19:43:00Z</dcterms:modified>
</cp:coreProperties>
</file>