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320" r:id="rId7"/>
    <p:sldId id="321" r:id="rId8"/>
    <p:sldId id="322" r:id="rId9"/>
    <p:sldId id="323" r:id="rId10"/>
    <p:sldId id="324" r:id="rId11"/>
    <p:sldId id="309" r:id="rId12"/>
    <p:sldId id="310" r:id="rId13"/>
    <p:sldId id="311" r:id="rId14"/>
    <p:sldId id="31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13" r:id="rId62"/>
    <p:sldId id="314" r:id="rId63"/>
    <p:sldId id="315" r:id="rId64"/>
    <p:sldId id="316" r:id="rId65"/>
    <p:sldId id="317" r:id="rId66"/>
    <p:sldId id="318" r:id="rId67"/>
    <p:sldId id="31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99E1CB1-5A20-43BC-9A19-4BCA0DC836CF}" type="datetimeFigureOut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FF65D18-2A93-4860-B505-E642452126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676400"/>
            <a:ext cx="4572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Immunohematology </a:t>
            </a:r>
            <a:br>
              <a:rPr lang="en-US" dirty="0" smtClean="0"/>
            </a:br>
            <a:r>
              <a:rPr lang="en-US" dirty="0" smtClean="0"/>
              <a:t>Week 3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203574"/>
            <a:ext cx="5791200" cy="1825625"/>
          </a:xfrm>
        </p:spPr>
        <p:txBody>
          <a:bodyPr/>
          <a:lstStyle/>
          <a:p>
            <a:r>
              <a:rPr lang="en-US" dirty="0" smtClean="0"/>
              <a:t>Christina A </a:t>
            </a:r>
            <a:r>
              <a:rPr lang="en-US" dirty="0" err="1" smtClean="0"/>
              <a:t>Nevel</a:t>
            </a:r>
            <a:r>
              <a:rPr lang="en-US" dirty="0" smtClean="0"/>
              <a:t>-McGarvey, PhD, MS, MT(ASCP)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1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 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 Vocab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850" y="1066800"/>
            <a:ext cx="401955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Antibody Screen</a:t>
            </a:r>
          </a:p>
          <a:p>
            <a:r>
              <a:rPr lang="en-US" dirty="0" smtClean="0"/>
              <a:t>Antibody Identification</a:t>
            </a:r>
          </a:p>
          <a:p>
            <a:r>
              <a:rPr lang="en-US" dirty="0" err="1" smtClean="0"/>
              <a:t>Crossmatch</a:t>
            </a:r>
            <a:endParaRPr lang="en-US" dirty="0" smtClean="0"/>
          </a:p>
          <a:p>
            <a:r>
              <a:rPr lang="en-US" dirty="0" smtClean="0"/>
              <a:t>Food and Drug Administration</a:t>
            </a:r>
          </a:p>
          <a:p>
            <a:r>
              <a:rPr lang="en-US" dirty="0" smtClean="0"/>
              <a:t>Specificity</a:t>
            </a:r>
          </a:p>
          <a:p>
            <a:r>
              <a:rPr lang="en-US" dirty="0" smtClean="0"/>
              <a:t>Potency</a:t>
            </a:r>
          </a:p>
          <a:p>
            <a:r>
              <a:rPr lang="en-US" dirty="0" smtClean="0"/>
              <a:t>Standard Operating Procedures</a:t>
            </a:r>
          </a:p>
          <a:p>
            <a:r>
              <a:rPr lang="en-US" dirty="0" smtClean="0"/>
              <a:t>Quality Control</a:t>
            </a:r>
          </a:p>
          <a:p>
            <a:r>
              <a:rPr lang="en-US" dirty="0" smtClean="0"/>
              <a:t>Polyclonal Antisera</a:t>
            </a:r>
          </a:p>
          <a:p>
            <a:r>
              <a:rPr lang="en-US" dirty="0" smtClean="0"/>
              <a:t>Monoclonal Antisera</a:t>
            </a:r>
          </a:p>
          <a:p>
            <a:r>
              <a:rPr lang="en-US" dirty="0" err="1" smtClean="0"/>
              <a:t>Hybridoma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1066800"/>
            <a:ext cx="3657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AABB</a:t>
            </a:r>
          </a:p>
          <a:p>
            <a:r>
              <a:rPr lang="en-US" dirty="0" smtClean="0"/>
              <a:t>Immediate Spin Phase</a:t>
            </a:r>
          </a:p>
          <a:p>
            <a:r>
              <a:rPr lang="en-US" dirty="0" smtClean="0"/>
              <a:t>ABO Antibodies</a:t>
            </a:r>
          </a:p>
          <a:p>
            <a:r>
              <a:rPr lang="en-US" dirty="0" smtClean="0"/>
              <a:t>Blue???</a:t>
            </a:r>
          </a:p>
          <a:p>
            <a:r>
              <a:rPr lang="en-US" dirty="0" smtClean="0"/>
              <a:t>Yellow???</a:t>
            </a:r>
          </a:p>
          <a:p>
            <a:r>
              <a:rPr lang="en-US" dirty="0" smtClean="0"/>
              <a:t>Standards for Blood Banks and Transfusion Services</a:t>
            </a:r>
          </a:p>
          <a:p>
            <a:r>
              <a:rPr lang="en-US" dirty="0" smtClean="0"/>
              <a:t>High Protein Reagents</a:t>
            </a:r>
          </a:p>
          <a:p>
            <a:r>
              <a:rPr lang="en-US" dirty="0" smtClean="0"/>
              <a:t>Low Protein Reagents</a:t>
            </a:r>
          </a:p>
          <a:p>
            <a:r>
              <a:rPr lang="en-US" dirty="0" smtClean="0"/>
              <a:t>Autoantibodies</a:t>
            </a:r>
          </a:p>
          <a:p>
            <a:r>
              <a:rPr lang="en-US" dirty="0" err="1" smtClean="0"/>
              <a:t>Polyspecific</a:t>
            </a:r>
            <a:r>
              <a:rPr lang="en-US" dirty="0" smtClean="0"/>
              <a:t> AHG</a:t>
            </a:r>
          </a:p>
          <a:p>
            <a:r>
              <a:rPr lang="en-US" dirty="0" smtClean="0"/>
              <a:t>Differential DAT</a:t>
            </a:r>
          </a:p>
          <a:p>
            <a:r>
              <a:rPr lang="en-US" dirty="0" err="1" smtClean="0"/>
              <a:t>Monospecific</a:t>
            </a:r>
            <a:r>
              <a:rPr lang="en-US" dirty="0" smtClean="0"/>
              <a:t> AHG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9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 Vocab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3657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Intravascular Hemolysis</a:t>
            </a:r>
          </a:p>
          <a:p>
            <a:r>
              <a:rPr lang="en-US" dirty="0" smtClean="0"/>
              <a:t>Extravascular Hemolysis</a:t>
            </a:r>
          </a:p>
          <a:p>
            <a:r>
              <a:rPr lang="en-US" dirty="0" smtClean="0"/>
              <a:t>Recipient</a:t>
            </a:r>
          </a:p>
          <a:p>
            <a:r>
              <a:rPr lang="en-US" dirty="0" err="1" smtClean="0"/>
              <a:t>Antigram</a:t>
            </a:r>
            <a:endParaRPr lang="en-US" dirty="0"/>
          </a:p>
          <a:p>
            <a:r>
              <a:rPr lang="en-US" dirty="0" err="1" smtClean="0"/>
              <a:t>Lectin</a:t>
            </a:r>
            <a:endParaRPr lang="en-US" dirty="0" smtClean="0"/>
          </a:p>
          <a:p>
            <a:r>
              <a:rPr lang="en-US" dirty="0" smtClean="0"/>
              <a:t>Blood Group Systems</a:t>
            </a:r>
          </a:p>
          <a:p>
            <a:r>
              <a:rPr lang="en-US" dirty="0" smtClean="0"/>
              <a:t>Chromosomes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Meiosis</a:t>
            </a:r>
          </a:p>
          <a:p>
            <a:r>
              <a:rPr lang="en-US" dirty="0" smtClean="0"/>
              <a:t>Phenotype </a:t>
            </a:r>
          </a:p>
          <a:p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143000"/>
            <a:ext cx="3657600" cy="4495800"/>
          </a:xfrm>
        </p:spPr>
        <p:txBody>
          <a:bodyPr/>
          <a:lstStyle/>
          <a:p>
            <a:r>
              <a:rPr lang="en-US" dirty="0" smtClean="0"/>
              <a:t>Pedigree Chart</a:t>
            </a:r>
          </a:p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</a:p>
          <a:p>
            <a:r>
              <a:rPr lang="en-US" dirty="0" smtClean="0"/>
              <a:t>Genes</a:t>
            </a:r>
          </a:p>
          <a:p>
            <a:r>
              <a:rPr lang="en-US" dirty="0" smtClean="0"/>
              <a:t>Genetic Loci</a:t>
            </a:r>
          </a:p>
          <a:p>
            <a:r>
              <a:rPr lang="en-US" dirty="0" smtClean="0"/>
              <a:t>Alleles</a:t>
            </a:r>
          </a:p>
          <a:p>
            <a:r>
              <a:rPr lang="en-US" dirty="0" smtClean="0"/>
              <a:t>Antithetical</a:t>
            </a:r>
          </a:p>
          <a:p>
            <a:r>
              <a:rPr lang="en-US" dirty="0" smtClean="0"/>
              <a:t>Polymorphic</a:t>
            </a:r>
          </a:p>
          <a:p>
            <a:r>
              <a:rPr lang="en-US" dirty="0" smtClean="0"/>
              <a:t>Dominant</a:t>
            </a:r>
          </a:p>
          <a:p>
            <a:r>
              <a:rPr lang="en-US" dirty="0" smtClean="0"/>
              <a:t>Recessive</a:t>
            </a:r>
          </a:p>
          <a:p>
            <a:r>
              <a:rPr lang="en-US" dirty="0" err="1" smtClean="0"/>
              <a:t>Codominant</a:t>
            </a:r>
            <a:endParaRPr lang="en-US" dirty="0" smtClean="0"/>
          </a:p>
          <a:p>
            <a:r>
              <a:rPr lang="en-US" dirty="0" err="1" smtClean="0"/>
              <a:t>Amorphic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4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Week 3 vocab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365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Segregation</a:t>
            </a:r>
          </a:p>
          <a:p>
            <a:r>
              <a:rPr lang="en-US" dirty="0" smtClean="0"/>
              <a:t>Independent Assortment</a:t>
            </a:r>
          </a:p>
          <a:p>
            <a:r>
              <a:rPr lang="en-US" dirty="0" smtClean="0"/>
              <a:t>Autosomes</a:t>
            </a:r>
          </a:p>
          <a:p>
            <a:r>
              <a:rPr lang="en-US" dirty="0" smtClean="0"/>
              <a:t>Homozygous</a:t>
            </a:r>
          </a:p>
          <a:p>
            <a:r>
              <a:rPr lang="en-US" dirty="0" smtClean="0"/>
              <a:t>Heterozygous</a:t>
            </a:r>
          </a:p>
          <a:p>
            <a:r>
              <a:rPr lang="en-US" dirty="0" smtClean="0"/>
              <a:t>Dosage Effect</a:t>
            </a:r>
          </a:p>
          <a:p>
            <a:r>
              <a:rPr lang="en-US" dirty="0" err="1" smtClean="0"/>
              <a:t>Cis</a:t>
            </a:r>
            <a:endParaRPr lang="en-US" dirty="0" smtClean="0"/>
          </a:p>
          <a:p>
            <a:r>
              <a:rPr lang="en-US" dirty="0" smtClean="0"/>
              <a:t>Trans</a:t>
            </a:r>
          </a:p>
          <a:p>
            <a:r>
              <a:rPr lang="en-US" dirty="0" smtClean="0"/>
              <a:t>Linked</a:t>
            </a:r>
          </a:p>
          <a:p>
            <a:r>
              <a:rPr lang="en-US" dirty="0" smtClean="0"/>
              <a:t>Haplotypes</a:t>
            </a:r>
          </a:p>
          <a:p>
            <a:r>
              <a:rPr lang="en-US" dirty="0" smtClean="0"/>
              <a:t>Linkage Disequilibrium</a:t>
            </a:r>
          </a:p>
          <a:p>
            <a:r>
              <a:rPr lang="en-US" dirty="0" smtClean="0"/>
              <a:t>Crossing Over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838200"/>
            <a:ext cx="4191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Suppressor Genes</a:t>
            </a:r>
          </a:p>
          <a:p>
            <a:r>
              <a:rPr lang="en-US" dirty="0" smtClean="0"/>
              <a:t>Gene </a:t>
            </a:r>
            <a:r>
              <a:rPr lang="en-US" dirty="0" err="1" smtClean="0"/>
              <a:t>Frequencie</a:t>
            </a:r>
            <a:endParaRPr lang="en-US" dirty="0" smtClean="0"/>
          </a:p>
          <a:p>
            <a:r>
              <a:rPr lang="en-US" dirty="0" smtClean="0"/>
              <a:t>Combined Phenotype Calculation</a:t>
            </a:r>
          </a:p>
          <a:p>
            <a:r>
              <a:rPr lang="en-US" dirty="0" smtClean="0"/>
              <a:t>Parentage </a:t>
            </a:r>
            <a:r>
              <a:rPr lang="en-US" dirty="0" err="1" smtClean="0"/>
              <a:t>Teting</a:t>
            </a:r>
            <a:endParaRPr lang="en-US" dirty="0" smtClean="0"/>
          </a:p>
          <a:p>
            <a:r>
              <a:rPr lang="en-US" dirty="0" smtClean="0"/>
              <a:t>Direct Exclusion</a:t>
            </a:r>
          </a:p>
          <a:p>
            <a:r>
              <a:rPr lang="en-US" dirty="0" smtClean="0"/>
              <a:t>Alleged Father</a:t>
            </a:r>
          </a:p>
          <a:p>
            <a:r>
              <a:rPr lang="en-US" dirty="0" smtClean="0"/>
              <a:t>Indirect Exclusion</a:t>
            </a:r>
          </a:p>
          <a:p>
            <a:r>
              <a:rPr lang="en-US" dirty="0" smtClean="0"/>
              <a:t>Paternity Index</a:t>
            </a:r>
          </a:p>
          <a:p>
            <a:r>
              <a:rPr lang="en-US" dirty="0" smtClean="0"/>
              <a:t>Random Man</a:t>
            </a:r>
          </a:p>
          <a:p>
            <a:r>
              <a:rPr lang="en-US" dirty="0" smtClean="0"/>
              <a:t>Nucleotides</a:t>
            </a:r>
          </a:p>
          <a:p>
            <a:r>
              <a:rPr lang="en-US" dirty="0" smtClean="0"/>
              <a:t>Hybridization</a:t>
            </a:r>
          </a:p>
          <a:p>
            <a:r>
              <a:rPr lang="en-US" dirty="0" smtClean="0"/>
              <a:t>Nucleic Acid Probe</a:t>
            </a:r>
          </a:p>
          <a:p>
            <a:r>
              <a:rPr lang="en-US" dirty="0" smtClean="0"/>
              <a:t>Amplification/</a:t>
            </a:r>
            <a:r>
              <a:rPr lang="en-US" dirty="0" err="1" smtClean="0"/>
              <a:t>Mplicon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</a:t>
            </a:r>
            <a:br>
              <a:rPr lang="en-US"/>
            </a:br>
            <a:r>
              <a:rPr lang="en-US"/>
              <a:t>Blood Banking Reagents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Overview </a:t>
            </a:r>
            <a:r>
              <a:rPr lang="en-US" sz="4000" dirty="0" smtClean="0"/>
              <a:t>&amp; Applications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0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Routine Testing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Based on the principle of placing a source of antigen and a source of antibody and detecting a reaction</a:t>
            </a:r>
          </a:p>
          <a:p>
            <a:r>
              <a:rPr lang="en-US"/>
              <a:t>Sources of antigen include reagent, patient, and donor red cells</a:t>
            </a:r>
          </a:p>
          <a:p>
            <a:r>
              <a:rPr lang="en-US"/>
              <a:t>Sources of antibody include commercial antisera containing known antibodies and patient serum or plasma</a:t>
            </a:r>
          </a:p>
        </p:txBody>
      </p:sp>
    </p:spTree>
    <p:extLst>
      <p:ext uri="{BB962C8B-B14F-4D97-AF65-F5344CB8AC3E}">
        <p14:creationId xmlns:p14="http://schemas.microsoft.com/office/powerpoint/2010/main" val="2925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Routine Testing Procedures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/>
              <a:t>Procedures include:</a:t>
            </a:r>
          </a:p>
          <a:p>
            <a:r>
              <a:rPr lang="en-US" sz="2400"/>
              <a:t>ABO and D testing for A, B, and D antigens</a:t>
            </a:r>
          </a:p>
          <a:p>
            <a:r>
              <a:rPr lang="en-US" sz="2400"/>
              <a:t>ABO serum testing for ABO antibodies</a:t>
            </a:r>
          </a:p>
          <a:p>
            <a:r>
              <a:rPr lang="en-US" sz="2400"/>
              <a:t>Antigen testing in patient and donor samples</a:t>
            </a:r>
          </a:p>
          <a:p>
            <a:r>
              <a:rPr lang="en-US" sz="2400"/>
              <a:t>Antibody screen for preformed antibody as a result of pregnancy or previous transfusions</a:t>
            </a:r>
          </a:p>
        </p:txBody>
      </p:sp>
    </p:spTree>
    <p:extLst>
      <p:ext uri="{BB962C8B-B14F-4D97-AF65-F5344CB8AC3E}">
        <p14:creationId xmlns:p14="http://schemas.microsoft.com/office/powerpoint/2010/main" val="11814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Routine Procedures (cont’d)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/>
              <a:t>Also include:</a:t>
            </a:r>
          </a:p>
          <a:p>
            <a:r>
              <a:rPr lang="en-US" sz="2400"/>
              <a:t>Antibody identification of antibodies detected during the antibody screen procedure</a:t>
            </a:r>
          </a:p>
          <a:p>
            <a:r>
              <a:rPr lang="en-US" sz="2400"/>
              <a:t>Crossmatch is the serologic check of compatibility between a donor unit and the patient before transfusion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2-2</a:t>
            </a:r>
          </a:p>
        </p:txBody>
      </p:sp>
      <p:pic>
        <p:nvPicPr>
          <p:cNvPr id="10244" name="Picture 4" descr="Table-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95497" cy="54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2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SEMESTER’s</a:t>
            </a:r>
            <a:br>
              <a:rPr lang="en-US" dirty="0" smtClean="0"/>
            </a:br>
            <a:r>
              <a:rPr lang="en-US" dirty="0" smtClean="0"/>
              <a:t>Week 1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40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Regulation of Reagent Manufacture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Commercial antisera and reagent red cell products are licensed by the FDA</a:t>
            </a:r>
          </a:p>
          <a:p>
            <a:r>
              <a:rPr lang="en-US"/>
              <a:t>Products must meet minimum standards for specificity and potency</a:t>
            </a:r>
          </a:p>
          <a:p>
            <a:r>
              <a:rPr lang="en-US"/>
              <a:t>Laboratory standard operating procedures are written to reflect manufacturer product inserts</a:t>
            </a:r>
          </a:p>
        </p:txBody>
      </p:sp>
    </p:spTree>
    <p:extLst>
      <p:ext uri="{BB962C8B-B14F-4D97-AF65-F5344CB8AC3E}">
        <p14:creationId xmlns:p14="http://schemas.microsoft.com/office/powerpoint/2010/main" val="150784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/>
              <a:t>Include:</a:t>
            </a:r>
          </a:p>
          <a:p>
            <a:r>
              <a:rPr lang="en-US" sz="2400"/>
              <a:t>Criteria for acceptable reagent performance</a:t>
            </a:r>
          </a:p>
          <a:p>
            <a:r>
              <a:rPr lang="en-US" sz="2400"/>
              <a:t>Documentation of reagent use</a:t>
            </a:r>
          </a:p>
          <a:p>
            <a:r>
              <a:rPr lang="en-US" sz="2400"/>
              <a:t>Appropriate corrective actions for reagents that do not meet 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9085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Polyclonal and Monoclonal Reagents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Polyclonal reagents are usually derived from the injection of animals or humans with purified antigens</a:t>
            </a:r>
          </a:p>
          <a:p>
            <a:r>
              <a:rPr lang="en-US"/>
              <a:t>The polyclonal product contains several clones of B-cell antibody</a:t>
            </a:r>
          </a:p>
          <a:p>
            <a:r>
              <a:rPr lang="en-US"/>
              <a:t>Monoclonal antibody is a created clone that contains antibodies of a defined specificity</a:t>
            </a:r>
          </a:p>
          <a:p>
            <a:r>
              <a:rPr lang="en-US"/>
              <a:t>Monoclonal antibody is produced in vitro</a:t>
            </a:r>
          </a:p>
        </p:txBody>
      </p:sp>
    </p:spTree>
    <p:extLst>
      <p:ext uri="{BB962C8B-B14F-4D97-AF65-F5344CB8AC3E}">
        <p14:creationId xmlns:p14="http://schemas.microsoft.com/office/powerpoint/2010/main" val="40962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2-3</a:t>
            </a:r>
          </a:p>
        </p:txBody>
      </p:sp>
      <p:pic>
        <p:nvPicPr>
          <p:cNvPr id="14341" name="Picture 5" descr="00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685925"/>
            <a:ext cx="65659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3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Reagents for ABO Antigen Typing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Anti-A and anti-B commercial sera are used to determine A or B antigens on donor or patient (unknown antigen) red cells</a:t>
            </a:r>
          </a:p>
          <a:p>
            <a:r>
              <a:rPr lang="en-US"/>
              <a:t>Originally used polyclonal reagents pooled from human plasma</a:t>
            </a:r>
          </a:p>
          <a:p>
            <a:r>
              <a:rPr lang="en-US"/>
              <a:t>Today commercial sera is monoclonal</a:t>
            </a:r>
          </a:p>
          <a:p>
            <a:r>
              <a:rPr lang="en-US"/>
              <a:t>Anti-A has blue dye and anti-B has yellow dye added</a:t>
            </a:r>
          </a:p>
        </p:txBody>
      </p:sp>
    </p:spTree>
    <p:extLst>
      <p:ext uri="{BB962C8B-B14F-4D97-AF65-F5344CB8AC3E}">
        <p14:creationId xmlns:p14="http://schemas.microsoft.com/office/powerpoint/2010/main" val="182587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Reagents for Rh Antigen Typing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 is the most important Rh antigen in routine blood bank testing</a:t>
            </a:r>
          </a:p>
          <a:p>
            <a:r>
              <a:rPr lang="en-US"/>
              <a:t>Two types of reagent sources: high protein and low protein</a:t>
            </a:r>
          </a:p>
          <a:p>
            <a:r>
              <a:rPr lang="en-US"/>
              <a:t>High-protein reagents were the first used and contained human polyclonal sources</a:t>
            </a:r>
          </a:p>
          <a:p>
            <a:r>
              <a:rPr lang="en-US"/>
              <a:t>Low-protein reagents using monoclonal sera have replaced the high-protein reagents</a:t>
            </a:r>
          </a:p>
        </p:txBody>
      </p:sp>
    </p:spTree>
    <p:extLst>
      <p:ext uri="{BB962C8B-B14F-4D97-AF65-F5344CB8AC3E}">
        <p14:creationId xmlns:p14="http://schemas.microsoft.com/office/powerpoint/2010/main" val="116831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Antiglobulin Reagents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Polyspecific AHG reagents are used primarily in direct antiglobulin testing (DAT) testing and contain antibodies to both IgG and C3d</a:t>
            </a:r>
          </a:p>
          <a:p>
            <a:r>
              <a:rPr lang="en-US"/>
              <a:t>Monospecific reagents are prepared by separating the polyspecific products into either IgG AHG or C3d AHG</a:t>
            </a:r>
          </a:p>
          <a:p>
            <a:r>
              <a:rPr lang="en-US"/>
              <a:t>AHG is commercially available as polyclonal or monoclonal serum based</a:t>
            </a:r>
          </a:p>
        </p:txBody>
      </p:sp>
    </p:spTree>
    <p:extLst>
      <p:ext uri="{BB962C8B-B14F-4D97-AF65-F5344CB8AC3E}">
        <p14:creationId xmlns:p14="http://schemas.microsoft.com/office/powerpoint/2010/main" val="3896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IgG-Sensitized Cells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/>
              <a:t>The AABB </a:t>
            </a:r>
            <a:r>
              <a:rPr lang="en-US" sz="2400" i="1"/>
              <a:t>Standards for Blood Banks and Transfusion Services </a:t>
            </a:r>
            <a:r>
              <a:rPr lang="en-US" sz="2400"/>
              <a:t>requires a control system for all AHG tests that are interpreted as negative</a:t>
            </a:r>
          </a:p>
          <a:p>
            <a:r>
              <a:rPr lang="en-US" sz="2400"/>
              <a:t>Commercially prepared type O cells that have been sensitized with IgG are used</a:t>
            </a:r>
          </a:p>
          <a:p>
            <a:r>
              <a:rPr lang="en-US" sz="2400"/>
              <a:t>Also known as check cells</a:t>
            </a:r>
          </a:p>
          <a:p>
            <a:r>
              <a:rPr lang="en-US" sz="2400"/>
              <a:t>Ensures in all negative AHG tests that in fact AHG was added, cells were washed sufficiently, and AHG would be able to react</a:t>
            </a:r>
          </a:p>
          <a:p>
            <a:r>
              <a:rPr lang="en-US" sz="2400"/>
              <a:t>Check cells should give a positive reaction</a:t>
            </a:r>
          </a:p>
        </p:txBody>
      </p:sp>
    </p:spTree>
    <p:extLst>
      <p:ext uri="{BB962C8B-B14F-4D97-AF65-F5344CB8AC3E}">
        <p14:creationId xmlns:p14="http://schemas.microsoft.com/office/powerpoint/2010/main" val="2670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Reagent Red Blood Cells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Commercial group A</a:t>
            </a:r>
            <a:r>
              <a:rPr lang="en-US" sz="2000"/>
              <a:t>1  </a:t>
            </a:r>
            <a:r>
              <a:rPr lang="en-US"/>
              <a:t>and group B red cells used to confirm the ABO typing performed on the patient’s red cells</a:t>
            </a:r>
          </a:p>
          <a:p>
            <a:r>
              <a:rPr lang="en-US"/>
              <a:t>Known as ABO reverse grouping</a:t>
            </a:r>
          </a:p>
          <a:p>
            <a:r>
              <a:rPr lang="en-US"/>
              <a:t>Patients produce ABO antibodies in their serum directed against the ABO antigens they lack on their red cells</a:t>
            </a:r>
          </a:p>
          <a:p>
            <a:r>
              <a:rPr lang="en-US"/>
              <a:t>Prepared in a 2% to 5% preservative solution</a:t>
            </a:r>
          </a:p>
        </p:txBody>
      </p:sp>
    </p:spTree>
    <p:extLst>
      <p:ext uri="{BB962C8B-B14F-4D97-AF65-F5344CB8AC3E}">
        <p14:creationId xmlns:p14="http://schemas.microsoft.com/office/powerpoint/2010/main" val="24544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Cells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Used in antibody screen tests</a:t>
            </a:r>
          </a:p>
          <a:p>
            <a:r>
              <a:rPr lang="en-US"/>
              <a:t>Obtained from type O individuals</a:t>
            </a:r>
          </a:p>
          <a:p>
            <a:r>
              <a:rPr lang="en-US"/>
              <a:t>Available as two- or three-vial sets</a:t>
            </a:r>
          </a:p>
          <a:p>
            <a:r>
              <a:rPr lang="en-US"/>
              <a:t>FDA requires that the cells detect the most clinically significant antibodies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81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2-10</a:t>
            </a:r>
          </a:p>
        </p:txBody>
      </p:sp>
      <p:pic>
        <p:nvPicPr>
          <p:cNvPr id="20485" name="Picture 5" descr="00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1850"/>
            <a:ext cx="88392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3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Panel Cells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Used to determine the specificity of an antibody when an antibody screen detects the presence of an unexpected antibody</a:t>
            </a:r>
          </a:p>
          <a:p>
            <a:r>
              <a:rPr lang="en-US"/>
              <a:t>Uses type O donors, like the screening cells</a:t>
            </a:r>
          </a:p>
          <a:p>
            <a:r>
              <a:rPr lang="en-US"/>
              <a:t>Packaged in sets of 10 or more vials</a:t>
            </a:r>
          </a:p>
          <a:p>
            <a:r>
              <a:rPr lang="en-US"/>
              <a:t>An antigenic profile of each donor is included </a:t>
            </a:r>
          </a:p>
        </p:txBody>
      </p:sp>
    </p:spTree>
    <p:extLst>
      <p:ext uri="{BB962C8B-B14F-4D97-AF65-F5344CB8AC3E}">
        <p14:creationId xmlns:p14="http://schemas.microsoft.com/office/powerpoint/2010/main" val="152613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Useful alternatives to antisera for blood typing purposes</a:t>
            </a:r>
          </a:p>
          <a:p>
            <a:r>
              <a:rPr lang="en-US" sz="2400"/>
              <a:t>Derived from plant extracts; no antibody is contained in these reagents</a:t>
            </a:r>
          </a:p>
          <a:p>
            <a:r>
              <a:rPr lang="en-US" sz="2400"/>
              <a:t>Can be useful in identifying antigens present on patient or donor red cells</a:t>
            </a:r>
          </a:p>
          <a:p>
            <a:r>
              <a:rPr lang="en-US" sz="2400"/>
              <a:t>One example: A lectin extracted from the seeds of the plant </a:t>
            </a:r>
            <a:r>
              <a:rPr lang="en-US" sz="2400" i="1"/>
              <a:t>Dolichos biflorus </a:t>
            </a:r>
            <a:r>
              <a:rPr lang="en-US" sz="2400"/>
              <a:t>has anti-A</a:t>
            </a:r>
            <a:r>
              <a:rPr lang="en-US" sz="2400" baseline="-25000"/>
              <a:t>1</a:t>
            </a:r>
            <a:r>
              <a:rPr lang="en-US" sz="2400"/>
              <a:t> specificity</a:t>
            </a:r>
          </a:p>
        </p:txBody>
      </p:sp>
    </p:spTree>
    <p:extLst>
      <p:ext uri="{BB962C8B-B14F-4D97-AF65-F5344CB8AC3E}">
        <p14:creationId xmlns:p14="http://schemas.microsoft.com/office/powerpoint/2010/main" val="24275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 Technology Methods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Gel technology uses dextran acrylamide gel particles to trap agglutinated red cells</a:t>
            </a:r>
          </a:p>
          <a:p>
            <a:r>
              <a:rPr lang="en-US"/>
              <a:t>The cards are incubated and centrifuged </a:t>
            </a:r>
          </a:p>
          <a:p>
            <a:r>
              <a:rPr lang="en-US"/>
              <a:t>Phenotyping cards are used for ABO, D, and other Rh typing</a:t>
            </a:r>
          </a:p>
          <a:p>
            <a:r>
              <a:rPr lang="en-US"/>
              <a:t>AHG cards are used for antibody screen, antibody identification, compatibility testing, and DAT</a:t>
            </a:r>
          </a:p>
          <a:p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6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2-12</a:t>
            </a:r>
          </a:p>
        </p:txBody>
      </p:sp>
      <p:pic>
        <p:nvPicPr>
          <p:cNvPr id="24581" name="Picture 5" descr="00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828800"/>
            <a:ext cx="5302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914400" y="6118225"/>
            <a:ext cx="731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/>
              <a:t>Courtesy Ortho-Clinical Diagnostics, Raritan, NJ, and Micro Typing Systems, Pompano Beach, Fla. </a:t>
            </a:r>
          </a:p>
        </p:txBody>
      </p:sp>
    </p:spTree>
    <p:extLst>
      <p:ext uri="{BB962C8B-B14F-4D97-AF65-F5344CB8AC3E}">
        <p14:creationId xmlns:p14="http://schemas.microsoft.com/office/powerpoint/2010/main" val="143147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Other Methods of Detecting Antigen-Antibody Reactions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Microplate testing uses a plate with 96 wells that substitute for test tubes</a:t>
            </a:r>
          </a:p>
          <a:p>
            <a:r>
              <a:rPr lang="en-US"/>
              <a:t>Small quantities of serum and red cells are added to the wells and incubated, then centrifuged</a:t>
            </a:r>
          </a:p>
          <a:p>
            <a:r>
              <a:rPr lang="en-US"/>
              <a:t>The red cell buttons are resuspended and can be read manually or with a photometric device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4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2-13</a:t>
            </a:r>
          </a:p>
        </p:txBody>
      </p:sp>
      <p:pic>
        <p:nvPicPr>
          <p:cNvPr id="27653" name="Picture 5" descr="00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692275"/>
            <a:ext cx="64262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92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Solid-Phase 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Solid-phase red cell adherence methods use microplate test wells with immobilized red cells, which are bound to polystyrene and adhered to the microplate</a:t>
            </a:r>
          </a:p>
          <a:p>
            <a:r>
              <a:rPr lang="en-US"/>
              <a:t>The plates have low ionic solution added and are incubated, washed, and centrifuged</a:t>
            </a:r>
          </a:p>
        </p:txBody>
      </p:sp>
    </p:spTree>
    <p:extLst>
      <p:ext uri="{BB962C8B-B14F-4D97-AF65-F5344CB8AC3E}">
        <p14:creationId xmlns:p14="http://schemas.microsoft.com/office/powerpoint/2010/main" val="1786875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2-14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14400" y="6118225"/>
            <a:ext cx="731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 dirty="0"/>
              <a:t>Courtesy </a:t>
            </a:r>
            <a:r>
              <a:rPr lang="en-US" sz="1000" dirty="0" err="1"/>
              <a:t>Immucor</a:t>
            </a:r>
            <a:r>
              <a:rPr lang="en-US" sz="1000" dirty="0"/>
              <a:t>, Norcross, Ga.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328374"/>
            <a:ext cx="2408237" cy="59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832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2" y="2133600"/>
            <a:ext cx="8193087" cy="1500187"/>
          </a:xfrm>
        </p:spPr>
        <p:txBody>
          <a:bodyPr/>
          <a:lstStyle/>
          <a:p>
            <a:r>
              <a:rPr lang="en-US" sz="4000" dirty="0"/>
              <a:t>Genetic Principles in Blood Banking</a:t>
            </a:r>
          </a:p>
        </p:txBody>
      </p:sp>
    </p:spTree>
    <p:extLst>
      <p:ext uri="{BB962C8B-B14F-4D97-AF65-F5344CB8AC3E}">
        <p14:creationId xmlns:p14="http://schemas.microsoft.com/office/powerpoint/2010/main" val="10327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953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Terminology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Genes are units of inheritance that encode for certain traits or visible characteristics</a:t>
            </a:r>
          </a:p>
          <a:p>
            <a:pPr>
              <a:lnSpc>
                <a:spcPct val="90000"/>
              </a:lnSpc>
            </a:pPr>
            <a:r>
              <a:rPr lang="en-US"/>
              <a:t>Genetic information is carried on double strands of DNA known as chromosomes</a:t>
            </a:r>
          </a:p>
          <a:p>
            <a:pPr>
              <a:lnSpc>
                <a:spcPct val="90000"/>
              </a:lnSpc>
            </a:pPr>
            <a:r>
              <a:rPr lang="en-US"/>
              <a:t>Chromosomes are found within the nucleus</a:t>
            </a:r>
          </a:p>
          <a:p>
            <a:pPr>
              <a:lnSpc>
                <a:spcPct val="90000"/>
              </a:lnSpc>
            </a:pPr>
            <a:r>
              <a:rPr lang="en-US"/>
              <a:t>Humans have 23 pairs of chromosomes: 22 pairs of autosomes and 1 pair of sex chromosomes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4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Phenotype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Serologic testing determines the presence or absence of antigens on red cells</a:t>
            </a:r>
          </a:p>
          <a:p>
            <a:r>
              <a:rPr lang="en-US"/>
              <a:t>The phenotype is the physical expression of inherited genes </a:t>
            </a:r>
          </a:p>
          <a:p>
            <a:r>
              <a:rPr lang="en-US"/>
              <a:t>More specifically, the antigens found on red cells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Genotype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actual genes inherited from each parent</a:t>
            </a:r>
          </a:p>
          <a:p>
            <a:r>
              <a:rPr lang="en-US"/>
              <a:t>Can be inferred only from the phenotype</a:t>
            </a:r>
          </a:p>
          <a:p>
            <a:r>
              <a:rPr lang="en-US"/>
              <a:t>Family studies are required to determine the actual genotype</a:t>
            </a:r>
          </a:p>
          <a:p>
            <a:r>
              <a:rPr lang="en-US"/>
              <a:t>Predicting the genotype from a phenotype is important in paternity studies or when determining a fetus’ probable phenotype</a:t>
            </a:r>
          </a:p>
        </p:txBody>
      </p:sp>
    </p:spTree>
    <p:extLst>
      <p:ext uri="{BB962C8B-B14F-4D97-AF65-F5344CB8AC3E}">
        <p14:creationId xmlns:p14="http://schemas.microsoft.com/office/powerpoint/2010/main" val="40496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Pedigree Charts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Examination of family history</a:t>
            </a:r>
          </a:p>
          <a:p>
            <a:r>
              <a:rPr lang="en-US"/>
              <a:t>Allows the important elements of patterns to become more visibly apparent</a:t>
            </a:r>
          </a:p>
          <a:p>
            <a:r>
              <a:rPr lang="en-US"/>
              <a:t>Can illustrate the difference between genotype and phenotype</a:t>
            </a:r>
          </a:p>
        </p:txBody>
      </p:sp>
    </p:spTree>
    <p:extLst>
      <p:ext uri="{BB962C8B-B14F-4D97-AF65-F5344CB8AC3E}">
        <p14:creationId xmlns:p14="http://schemas.microsoft.com/office/powerpoint/2010/main" val="303208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3-1</a:t>
            </a:r>
          </a:p>
        </p:txBody>
      </p:sp>
      <p:pic>
        <p:nvPicPr>
          <p:cNvPr id="12293" name="Picture 5" descr="00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14" y="228600"/>
            <a:ext cx="321597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93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3-2</a:t>
            </a:r>
          </a:p>
        </p:txBody>
      </p:sp>
      <p:pic>
        <p:nvPicPr>
          <p:cNvPr id="13317" name="Picture 5" descr="003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704975"/>
            <a:ext cx="65786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97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Punnett Squares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4953000" cy="4724400"/>
          </a:xfrm>
        </p:spPr>
        <p:txBody>
          <a:bodyPr/>
          <a:lstStyle/>
          <a:p>
            <a:r>
              <a:rPr lang="en-US" sz="2400"/>
              <a:t>A Punnett square illustrates the probabilities of phenotypes from known or inferred genotypes</a:t>
            </a:r>
          </a:p>
          <a:p>
            <a:r>
              <a:rPr lang="en-US" sz="2400"/>
              <a:t>Portrays the potential offspring’s phenotypes or parent’s probable genotype</a:t>
            </a:r>
          </a:p>
        </p:txBody>
      </p:sp>
      <p:pic>
        <p:nvPicPr>
          <p:cNvPr id="8200" name="Picture 8" descr="00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99" y="457200"/>
            <a:ext cx="145650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94425" y="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Figure 3-4</a:t>
            </a:r>
          </a:p>
        </p:txBody>
      </p:sp>
    </p:spTree>
    <p:extLst>
      <p:ext uri="{BB962C8B-B14F-4D97-AF65-F5344CB8AC3E}">
        <p14:creationId xmlns:p14="http://schemas.microsoft.com/office/powerpoint/2010/main" val="3710198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Genes, Alleles, and Polymorphism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Genes are found in specific locations called genetic loci</a:t>
            </a:r>
          </a:p>
          <a:p>
            <a:r>
              <a:rPr lang="en-US" sz="2400"/>
              <a:t>Several different forms of a gene called alleles may exist in each locus</a:t>
            </a:r>
          </a:p>
          <a:p>
            <a:r>
              <a:rPr lang="en-US" sz="2400"/>
              <a:t>For example A, B, and O are alleles on the ABO gene</a:t>
            </a:r>
          </a:p>
          <a:p>
            <a:r>
              <a:rPr lang="en-US" sz="2400"/>
              <a:t>The term </a:t>
            </a:r>
            <a:r>
              <a:rPr lang="en-US" sz="2400" i="1"/>
              <a:t>polymorphic</a:t>
            </a:r>
            <a:r>
              <a:rPr lang="en-US" sz="2400"/>
              <a:t> refers to a genetic system that expresses two or more phenotypes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97401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 Patterns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most cases, blood group antigens are expressed as codominant or the equal expression of both inherited alleles</a:t>
            </a:r>
          </a:p>
          <a:p>
            <a:r>
              <a:rPr lang="en-US"/>
              <a:t>Recessive or dominant inheritance patterns are uncommon</a:t>
            </a:r>
          </a:p>
          <a:p>
            <a:r>
              <a:rPr lang="en-US"/>
              <a:t>Amorphic genes do not express any detectable product</a:t>
            </a:r>
          </a:p>
        </p:txBody>
      </p:sp>
    </p:spTree>
    <p:extLst>
      <p:ext uri="{BB962C8B-B14F-4D97-AF65-F5344CB8AC3E}">
        <p14:creationId xmlns:p14="http://schemas.microsoft.com/office/powerpoint/2010/main" val="3267916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Heterozygosity and Homozygosity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Homozygous expression</a:t>
            </a:r>
            <a:r>
              <a:rPr lang="en-US"/>
              <a:t> means that both parents contributed the same gene, giving a double dose of antigen</a:t>
            </a:r>
          </a:p>
          <a:p>
            <a:r>
              <a:rPr lang="en-US"/>
              <a:t>This double dose of antigen in some cases can result in stronger red cell antigen, called dosage effect</a:t>
            </a:r>
          </a:p>
          <a:p>
            <a:r>
              <a:rPr lang="en-US" i="1"/>
              <a:t>Hetrozygosity</a:t>
            </a:r>
            <a:r>
              <a:rPr lang="en-US"/>
              <a:t> refers to different blood system alleles from each parent</a:t>
            </a:r>
          </a:p>
        </p:txBody>
      </p:sp>
    </p:spTree>
    <p:extLst>
      <p:ext uri="{BB962C8B-B14F-4D97-AF65-F5344CB8AC3E}">
        <p14:creationId xmlns:p14="http://schemas.microsoft.com/office/powerpoint/2010/main" val="17557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6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Frequency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Hardy-Weinberg law</a:t>
            </a:r>
          </a:p>
          <a:p>
            <a:r>
              <a:rPr lang="en-US"/>
              <a:t>Statistical formulas used to estimate the frequency of genetic diseases</a:t>
            </a:r>
          </a:p>
          <a:p>
            <a:r>
              <a:rPr lang="en-US"/>
              <a:t>Establish probability tables for forensic and paternity calculations</a:t>
            </a:r>
          </a:p>
        </p:txBody>
      </p:sp>
    </p:spTree>
    <p:extLst>
      <p:ext uri="{BB962C8B-B14F-4D97-AF65-F5344CB8AC3E}">
        <p14:creationId xmlns:p14="http://schemas.microsoft.com/office/powerpoint/2010/main" val="41033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Parentage Testing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Red cell and human leukocyte antigens are easily identifiable and follow Mendelian laws of inheritance</a:t>
            </a:r>
          </a:p>
          <a:p>
            <a:r>
              <a:rPr lang="en-US"/>
              <a:t>Useful in paternity analysis</a:t>
            </a:r>
          </a:p>
          <a:p>
            <a:r>
              <a:rPr lang="en-US"/>
              <a:t>Even though molecular methods are being used more frequently, blood groups are still very useful</a:t>
            </a:r>
          </a:p>
        </p:txBody>
      </p:sp>
    </p:spTree>
    <p:extLst>
      <p:ext uri="{BB962C8B-B14F-4D97-AF65-F5344CB8AC3E}">
        <p14:creationId xmlns:p14="http://schemas.microsoft.com/office/powerpoint/2010/main" val="1282645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Genetics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3584575" cy="4724400"/>
          </a:xfrm>
        </p:spPr>
        <p:txBody>
          <a:bodyPr/>
          <a:lstStyle/>
          <a:p>
            <a:r>
              <a:rPr lang="en-US" sz="2400"/>
              <a:t>Procedures based on the detection or analysis of DNA or RNA</a:t>
            </a:r>
          </a:p>
          <a:p>
            <a:r>
              <a:rPr lang="en-US" sz="2400"/>
              <a:t>Before a cell divides, it duplicates its DNA in a process called replication</a:t>
            </a:r>
          </a:p>
        </p:txBody>
      </p:sp>
      <p:pic>
        <p:nvPicPr>
          <p:cNvPr id="21513" name="Picture 9" descr="003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2392"/>
            <a:ext cx="4267200" cy="39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410200" y="5181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Figure 3-13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981200" y="5775325"/>
            <a:ext cx="510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/>
              <a:t>From Gelehrter TD: Principles of medical genetics, Baltimore, 1990, Williams &amp; Wilkins. </a:t>
            </a:r>
          </a:p>
        </p:txBody>
      </p:sp>
    </p:spTree>
    <p:extLst>
      <p:ext uri="{BB962C8B-B14F-4D97-AF65-F5344CB8AC3E}">
        <p14:creationId xmlns:p14="http://schemas.microsoft.com/office/powerpoint/2010/main" val="2303869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Molecular Diagnostic Techniques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Exploit the properties of DNA replication and protein synthesis to identify and synthesize nucleic acids for viral marker and antigen testing</a:t>
            </a:r>
          </a:p>
          <a:p>
            <a:r>
              <a:rPr lang="en-US"/>
              <a:t>Hybridization is the binding of two complementary pairs of DNA</a:t>
            </a:r>
          </a:p>
        </p:txBody>
      </p:sp>
    </p:spTree>
    <p:extLst>
      <p:ext uri="{BB962C8B-B14F-4D97-AF65-F5344CB8AC3E}">
        <p14:creationId xmlns:p14="http://schemas.microsoft.com/office/powerpoint/2010/main" val="469864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 Probe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Short segment of DNA with a known sequence </a:t>
            </a:r>
          </a:p>
          <a:p>
            <a:r>
              <a:rPr lang="en-US"/>
              <a:t>Can be labeled with a marker such as a radioisotope, a fluorochrome, an enzyme, or a chemiluminescent substrate </a:t>
            </a:r>
          </a:p>
          <a:p>
            <a:r>
              <a:rPr lang="en-US"/>
              <a:t>Hybridization will take place between the complementary base pairs, and the segment can be identified</a:t>
            </a:r>
          </a:p>
        </p:txBody>
      </p:sp>
    </p:spTree>
    <p:extLst>
      <p:ext uri="{BB962C8B-B14F-4D97-AF65-F5344CB8AC3E}">
        <p14:creationId xmlns:p14="http://schemas.microsoft.com/office/powerpoint/2010/main" val="4141486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Amplification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Amplification techniques replicate the target RNA or DNA sequence, the probe, or the signal</a:t>
            </a:r>
          </a:p>
          <a:p>
            <a:r>
              <a:rPr lang="en-US"/>
              <a:t>Useful when amount of nucleic acid is low</a:t>
            </a:r>
          </a:p>
          <a:p>
            <a:r>
              <a:rPr lang="en-US"/>
              <a:t>Polymerase chain reaction (PCR) is an example of an amplification reaction</a:t>
            </a:r>
          </a:p>
          <a:p>
            <a:r>
              <a:rPr lang="en-US"/>
              <a:t>Used to screen for viral materials; also called nucleic acid testing (NAT)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1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Restriction Fragment Length Polymorphism Analysis (RFLPs)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Southern blotting</a:t>
            </a:r>
          </a:p>
        </p:txBody>
      </p:sp>
    </p:spTree>
    <p:extLst>
      <p:ext uri="{BB962C8B-B14F-4D97-AF65-F5344CB8AC3E}">
        <p14:creationId xmlns:p14="http://schemas.microsoft.com/office/powerpoint/2010/main" val="1352923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Polymerase Chain Reaction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Biochemical technique that can synthesize millions of copies of a target DNA sequence </a:t>
            </a:r>
          </a:p>
          <a:p>
            <a:r>
              <a:rPr lang="en-US"/>
              <a:t>Allows for the ability to start out with a small sample</a:t>
            </a:r>
          </a:p>
          <a:p>
            <a:r>
              <a:rPr lang="en-US"/>
              <a:t>Relatively simple reaction consisting of five components</a:t>
            </a:r>
          </a:p>
          <a:p>
            <a:r>
              <a:rPr lang="en-US"/>
              <a:t>20 to 40 cycles may be performed</a:t>
            </a:r>
          </a:p>
          <a:p>
            <a:r>
              <a:rPr lang="en-US"/>
              <a:t>Next the amplicon must be detected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18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3-5</a:t>
            </a:r>
          </a:p>
        </p:txBody>
      </p:sp>
      <p:pic>
        <p:nvPicPr>
          <p:cNvPr id="28677" name="Picture 5" descr="Table-3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" y="1143000"/>
            <a:ext cx="68821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60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3-16</a:t>
            </a:r>
          </a:p>
        </p:txBody>
      </p:sp>
      <p:pic>
        <p:nvPicPr>
          <p:cNvPr id="29701" name="Picture 5" descr="003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84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4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SEMESTER’s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/>
              <a:t>2</a:t>
            </a:r>
            <a:r>
              <a:rPr lang="en-US" dirty="0" smtClean="0"/>
              <a:t>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38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Application of Molecular Genetics to Blood Bank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RFLP is used for DNA testing in blood bank settings</a:t>
            </a:r>
          </a:p>
          <a:p>
            <a:r>
              <a:rPr lang="en-US"/>
              <a:t>Primarily in paternity testing and transplantation studies</a:t>
            </a:r>
          </a:p>
          <a:p>
            <a:r>
              <a:rPr lang="en-US"/>
              <a:t>PCR methods are beginning to replace RFLP methods, particularly NAT testing for viral agents </a:t>
            </a:r>
          </a:p>
        </p:txBody>
      </p:sp>
    </p:spTree>
    <p:extLst>
      <p:ext uri="{BB962C8B-B14F-4D97-AF65-F5344CB8AC3E}">
        <p14:creationId xmlns:p14="http://schemas.microsoft.com/office/powerpoint/2010/main" val="234540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93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EXERCISE 2-1</a:t>
            </a:r>
          </a:p>
          <a:p>
            <a:r>
              <a:rPr lang="en-US" b="1" dirty="0"/>
              <a:t>The quality-control procedure for commercial anti-A and anti-B is performed</a:t>
            </a:r>
          </a:p>
          <a:p>
            <a:r>
              <a:rPr lang="en-US" b="1" dirty="0"/>
              <a:t>by reacting each antiserum with A 1 and B cells. The results of the daily quality</a:t>
            </a:r>
          </a:p>
          <a:p>
            <a:r>
              <a:rPr lang="en-US" b="1" dirty="0"/>
              <a:t>control for ABO reagents for your facility are presented in the following chart.</a:t>
            </a:r>
          </a:p>
          <a:p>
            <a:r>
              <a:rPr lang="en-US" b="1" dirty="0"/>
              <a:t>Do the quality-control results meet acceptable performance criteria, or </a:t>
            </a:r>
            <a:r>
              <a:rPr lang="en-US" b="1" dirty="0" smtClean="0"/>
              <a:t>are they </a:t>
            </a:r>
            <a:r>
              <a:rPr lang="en-US" b="1" dirty="0"/>
              <a:t>unacceptable for the commercial antisera? Discuss your answer.</a:t>
            </a:r>
          </a:p>
          <a:p>
            <a:r>
              <a:rPr lang="en-US" b="1" dirty="0"/>
              <a:t>Reagent </a:t>
            </a:r>
            <a:r>
              <a:rPr lang="en-US" b="1" dirty="0" smtClean="0"/>
              <a:t>antisera     </a:t>
            </a:r>
            <a:r>
              <a:rPr lang="en-US" b="1" dirty="0" err="1" smtClean="0"/>
              <a:t>Antisera</a:t>
            </a:r>
            <a:r>
              <a:rPr lang="en-US" b="1" dirty="0" smtClean="0"/>
              <a:t> </a:t>
            </a:r>
            <a:r>
              <a:rPr lang="en-US" b="1" dirty="0"/>
              <a:t>with Reverse Cells</a:t>
            </a:r>
          </a:p>
          <a:p>
            <a:r>
              <a:rPr lang="en-US" b="1" dirty="0" smtClean="0"/>
              <a:t>                                        A </a:t>
            </a:r>
            <a:r>
              <a:rPr lang="en-US" b="1" dirty="0"/>
              <a:t>1 cells B cells</a:t>
            </a:r>
          </a:p>
          <a:p>
            <a:r>
              <a:rPr lang="en-US" dirty="0" smtClean="0"/>
              <a:t>            Anti-A                      4</a:t>
            </a:r>
            <a:r>
              <a:rPr lang="en-US" dirty="0"/>
              <a:t>+ </a:t>
            </a:r>
            <a:r>
              <a:rPr lang="en-US" dirty="0" smtClean="0"/>
              <a:t>          0</a:t>
            </a:r>
            <a:endParaRPr lang="en-US" dirty="0"/>
          </a:p>
          <a:p>
            <a:r>
              <a:rPr lang="en-US" dirty="0" smtClean="0"/>
              <a:t>            Anti-B                      0             </a:t>
            </a:r>
            <a:r>
              <a:rPr lang="en-US" dirty="0"/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421567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74345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data show 3+ reactions with both anti-A and anti-B reagents when </a:t>
            </a:r>
            <a:r>
              <a:rPr lang="en-US" dirty="0" smtClean="0">
                <a:solidFill>
                  <a:srgbClr val="FFFF00"/>
                </a:solidFill>
              </a:rPr>
              <a:t>reacted with </a:t>
            </a:r>
            <a:r>
              <a:rPr lang="en-US" dirty="0">
                <a:solidFill>
                  <a:srgbClr val="FFFF00"/>
                </a:solidFill>
              </a:rPr>
              <a:t>the appropriate antigen-positive reagent red cell and no agglutination </a:t>
            </a:r>
            <a:r>
              <a:rPr lang="en-US" dirty="0" smtClean="0">
                <a:solidFill>
                  <a:srgbClr val="FFFF00"/>
                </a:solidFill>
              </a:rPr>
              <a:t>with the </a:t>
            </a:r>
            <a:r>
              <a:rPr lang="en-US" dirty="0">
                <a:solidFill>
                  <a:srgbClr val="FFFF00"/>
                </a:solidFill>
              </a:rPr>
              <a:t>corresponding antigen-negative reagent red cell.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These </a:t>
            </a:r>
            <a:r>
              <a:rPr lang="en-US" dirty="0">
                <a:solidFill>
                  <a:srgbClr val="FFFF00"/>
                </a:solidFill>
              </a:rPr>
              <a:t>reactions </a:t>
            </a:r>
            <a:r>
              <a:rPr lang="en-US" dirty="0" smtClean="0">
                <a:solidFill>
                  <a:srgbClr val="FFFF00"/>
                </a:solidFill>
              </a:rPr>
              <a:t>demonstrate both </a:t>
            </a:r>
            <a:r>
              <a:rPr lang="en-US" dirty="0">
                <a:solidFill>
                  <a:srgbClr val="FFFF00"/>
                </a:solidFill>
              </a:rPr>
              <a:t>potency and </a:t>
            </a:r>
            <a:r>
              <a:rPr lang="en-US" dirty="0" smtClean="0">
                <a:solidFill>
                  <a:srgbClr val="FFFF00"/>
                </a:solidFill>
              </a:rPr>
              <a:t>specificity </a:t>
            </a:r>
            <a:r>
              <a:rPr lang="en-US" dirty="0">
                <a:solidFill>
                  <a:srgbClr val="FFFF00"/>
                </a:solidFill>
              </a:rPr>
              <a:t>of the antisera. Typically, ABO antisera will </a:t>
            </a:r>
            <a:r>
              <a:rPr lang="en-US" dirty="0" smtClean="0">
                <a:solidFill>
                  <a:srgbClr val="FFFF00"/>
                </a:solidFill>
              </a:rPr>
              <a:t>give strong </a:t>
            </a:r>
            <a:r>
              <a:rPr lang="en-US" dirty="0">
                <a:solidFill>
                  <a:srgbClr val="FFFF00"/>
                </a:solidFill>
              </a:rPr>
              <a:t>agglutination reactions with antigen-positive red cells.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Specificity </a:t>
            </a:r>
            <a:r>
              <a:rPr lang="en-US" dirty="0">
                <a:solidFill>
                  <a:srgbClr val="FFFF00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demonstrated with </a:t>
            </a:r>
            <a:r>
              <a:rPr lang="en-US" dirty="0">
                <a:solidFill>
                  <a:srgbClr val="FFFF00"/>
                </a:solidFill>
              </a:rPr>
              <a:t>the lack of agglutination with the antigen-negative reagent red cell.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only unknown information in this problem is the laboratory’s </a:t>
            </a:r>
            <a:r>
              <a:rPr lang="en-US" dirty="0" err="1">
                <a:solidFill>
                  <a:srgbClr val="FFFF00"/>
                </a:solidFill>
              </a:rPr>
              <a:t>defi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nition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of acceptable </a:t>
            </a:r>
            <a:r>
              <a:rPr lang="en-US" dirty="0">
                <a:solidFill>
                  <a:srgbClr val="FFFF00"/>
                </a:solidFill>
              </a:rPr>
              <a:t>performance outlined in a quality-control procedure. This </a:t>
            </a:r>
            <a:r>
              <a:rPr lang="en-US" dirty="0" smtClean="0">
                <a:solidFill>
                  <a:srgbClr val="FFFF00"/>
                </a:solidFill>
              </a:rPr>
              <a:t>information is </a:t>
            </a:r>
            <a:r>
              <a:rPr lang="en-US" dirty="0">
                <a:solidFill>
                  <a:srgbClr val="FFFF00"/>
                </a:solidFill>
              </a:rPr>
              <a:t>necessary to determine the acceptable performance for the </a:t>
            </a:r>
            <a:r>
              <a:rPr lang="en-US" dirty="0" smtClean="0">
                <a:solidFill>
                  <a:srgbClr val="FFFF00"/>
                </a:solidFill>
              </a:rPr>
              <a:t>commercial antisera </a:t>
            </a:r>
            <a:r>
              <a:rPr lang="en-US" dirty="0">
                <a:solidFill>
                  <a:srgbClr val="FFFF00"/>
                </a:solidFill>
              </a:rPr>
              <a:t>within the clinical facility.</a:t>
            </a:r>
          </a:p>
        </p:txBody>
      </p:sp>
    </p:spTree>
    <p:extLst>
      <p:ext uri="{BB962C8B-B14F-4D97-AF65-F5344CB8AC3E}">
        <p14:creationId xmlns:p14="http://schemas.microsoft.com/office/powerpoint/2010/main" val="407307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443841"/>
            <a:ext cx="556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i="1" dirty="0"/>
              <a:t>EXERCISE 3-1</a:t>
            </a:r>
          </a:p>
          <a:p>
            <a:r>
              <a:rPr lang="en-US" b="1" dirty="0"/>
              <a:t>Given the following pedigree for a family study involving the ABO system,</a:t>
            </a:r>
          </a:p>
          <a:p>
            <a:r>
              <a:rPr lang="en-US" b="1" dirty="0"/>
              <a:t>determine the phenotype and the probable genotype of the father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     ? -----------------O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                         A   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smtClean="0"/>
              <a:t>   O    </a:t>
            </a:r>
            <a:r>
              <a:rPr lang="en-US" b="1" dirty="0" err="1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25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probable phenotype: A</a:t>
            </a:r>
          </a:p>
          <a:p>
            <a:r>
              <a:rPr lang="en-US" dirty="0">
                <a:solidFill>
                  <a:srgbClr val="FFFF00"/>
                </a:solidFill>
              </a:rPr>
              <a:t>probable genotype: </a:t>
            </a:r>
            <a:r>
              <a:rPr lang="en-US" i="1" dirty="0">
                <a:solidFill>
                  <a:srgbClr val="FFFF00"/>
                </a:solidFill>
              </a:rPr>
              <a:t>AO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41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997839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EXERCISE 3-3</a:t>
            </a:r>
          </a:p>
          <a:p>
            <a:r>
              <a:rPr lang="en-US" b="1" dirty="0"/>
              <a:t>Is a person who typed M+, N− homozygous or heterozygous for the </a:t>
            </a:r>
            <a:r>
              <a:rPr lang="en-US" b="1" i="1" dirty="0"/>
              <a:t>M </a:t>
            </a:r>
            <a:r>
              <a:rPr lang="en-US" b="1" dirty="0"/>
              <a:t>gene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Would you expect reactions with this person’s red cells to be stronger </a:t>
            </a:r>
            <a:r>
              <a:rPr lang="en-US" b="1" dirty="0" smtClean="0"/>
              <a:t>or weaker </a:t>
            </a:r>
            <a:r>
              <a:rPr lang="en-US" b="1" dirty="0"/>
              <a:t>than those of someone who tested M+, N</a:t>
            </a:r>
            <a:r>
              <a:rPr lang="en-US" b="1" dirty="0" smtClean="0"/>
              <a:t>+?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6633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a homozygous inheritance of M and would appear stronger in testing for the</a:t>
            </a:r>
          </a:p>
          <a:p>
            <a:r>
              <a:rPr lang="en-US" dirty="0">
                <a:solidFill>
                  <a:srgbClr val="FFFF00"/>
                </a:solidFill>
              </a:rPr>
              <a:t>M antigen than someone who is M+, N+, which is the heterozygous expression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6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3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6" y="1600200"/>
            <a:ext cx="664110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74204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400</TotalTime>
  <Words>1966</Words>
  <Application>Microsoft Office PowerPoint</Application>
  <PresentationFormat>On-screen Show (4:3)</PresentationFormat>
  <Paragraphs>282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Urban Pop</vt:lpstr>
      <vt:lpstr>Immunohematology  Week 3 Seminar</vt:lpstr>
      <vt:lpstr>LAST SEMESTER’s Week 1 Quiz</vt:lpstr>
      <vt:lpstr>PowerPoint Presentation</vt:lpstr>
      <vt:lpstr>PowerPoint Presentation</vt:lpstr>
      <vt:lpstr>PowerPoint Presentation</vt:lpstr>
      <vt:lpstr>LAST SEMESTER’s Week 2 Quiz</vt:lpstr>
      <vt:lpstr>PowerPoint Presentation</vt:lpstr>
      <vt:lpstr>PowerPoint Presentation</vt:lpstr>
      <vt:lpstr>PowerPoint Presentation</vt:lpstr>
      <vt:lpstr>PowerPoint Presentation</vt:lpstr>
      <vt:lpstr>Week 3 Vocabulary</vt:lpstr>
      <vt:lpstr>Week 3 Vocab Review</vt:lpstr>
      <vt:lpstr>Week 3 Vocab Review</vt:lpstr>
      <vt:lpstr>Week 3 vocab review</vt:lpstr>
      <vt:lpstr>Chapter 2 Blood Banking Reagents</vt:lpstr>
      <vt:lpstr>Routine Testing </vt:lpstr>
      <vt:lpstr>Routine Testing Procedures</vt:lpstr>
      <vt:lpstr>Routine Procedures (cont’d)</vt:lpstr>
      <vt:lpstr>Table 2-2</vt:lpstr>
      <vt:lpstr>Regulation of Reagent Manufacture</vt:lpstr>
      <vt:lpstr>Quality Control Programs</vt:lpstr>
      <vt:lpstr>Polyclonal and Monoclonal Reagents</vt:lpstr>
      <vt:lpstr>Figure 2-3</vt:lpstr>
      <vt:lpstr>Reagents for ABO Antigen Typing</vt:lpstr>
      <vt:lpstr>Reagents for Rh Antigen Typing</vt:lpstr>
      <vt:lpstr>Antiglobulin Reagents</vt:lpstr>
      <vt:lpstr>IgG-Sensitized Cells</vt:lpstr>
      <vt:lpstr>Reagent Red Blood Cells</vt:lpstr>
      <vt:lpstr>Screening Cells</vt:lpstr>
      <vt:lpstr>Figure 2-10</vt:lpstr>
      <vt:lpstr>Panel Cells</vt:lpstr>
      <vt:lpstr>Lectins</vt:lpstr>
      <vt:lpstr>Gel Technology Methods</vt:lpstr>
      <vt:lpstr>Figure 2-12</vt:lpstr>
      <vt:lpstr>Other Methods of Detecting Antigen-Antibody Reactions</vt:lpstr>
      <vt:lpstr>Figure 2-13</vt:lpstr>
      <vt:lpstr>Solid-Phase Methods</vt:lpstr>
      <vt:lpstr>Figure 2-14</vt:lpstr>
      <vt:lpstr>Chapter 3</vt:lpstr>
      <vt:lpstr>Genetic Terminology</vt:lpstr>
      <vt:lpstr>Phenotype</vt:lpstr>
      <vt:lpstr>Genotype</vt:lpstr>
      <vt:lpstr>Pedigree Charts</vt:lpstr>
      <vt:lpstr>Figure 3-1</vt:lpstr>
      <vt:lpstr>Figure 3-2</vt:lpstr>
      <vt:lpstr>Punnett Squares</vt:lpstr>
      <vt:lpstr>Genes, Alleles, and Polymorphism</vt:lpstr>
      <vt:lpstr>Inheritance Patterns</vt:lpstr>
      <vt:lpstr>Heterozygosity and Homozygosity</vt:lpstr>
      <vt:lpstr>Gene Frequency</vt:lpstr>
      <vt:lpstr>Parentage Testing</vt:lpstr>
      <vt:lpstr>Molecular Genetics</vt:lpstr>
      <vt:lpstr>Molecular Diagnostic Techniques</vt:lpstr>
      <vt:lpstr>Nucleic Acid Probe</vt:lpstr>
      <vt:lpstr>Amplification</vt:lpstr>
      <vt:lpstr>Restriction Fragment Length Polymorphism Analysis (RFLPs)</vt:lpstr>
      <vt:lpstr>Polymerase Chain Reaction</vt:lpstr>
      <vt:lpstr>Table 3-5</vt:lpstr>
      <vt:lpstr>Figure 3-16</vt:lpstr>
      <vt:lpstr>Application of Molecular Genetics to Blood Bank</vt:lpstr>
      <vt:lpstr>Critical thinking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16</cp:revision>
  <dcterms:created xsi:type="dcterms:W3CDTF">2012-01-18T20:30:44Z</dcterms:created>
  <dcterms:modified xsi:type="dcterms:W3CDTF">2012-07-21T18:28:47Z</dcterms:modified>
</cp:coreProperties>
</file>