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2" r:id="rId3"/>
    <p:sldId id="313" r:id="rId4"/>
    <p:sldId id="314" r:id="rId5"/>
    <p:sldId id="315" r:id="rId6"/>
    <p:sldId id="316" r:id="rId7"/>
    <p:sldId id="305" r:id="rId8"/>
    <p:sldId id="317" r:id="rId9"/>
    <p:sldId id="321" r:id="rId10"/>
    <p:sldId id="318" r:id="rId11"/>
    <p:sldId id="322" r:id="rId12"/>
    <p:sldId id="319" r:id="rId13"/>
    <p:sldId id="323" r:id="rId14"/>
    <p:sldId id="320" r:id="rId15"/>
    <p:sldId id="324" r:id="rId16"/>
    <p:sldId id="325" r:id="rId17"/>
    <p:sldId id="326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66262BF-DC47-4A82-A525-B9D5638FDD10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3A1884-A1F9-436A-BE4E-CEEDF4C325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438400"/>
          </a:xfrm>
        </p:spPr>
        <p:txBody>
          <a:bodyPr>
            <a:normAutofit/>
          </a:bodyPr>
          <a:lstStyle/>
          <a:p>
            <a:r>
              <a:rPr lang="en-US" sz="5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New Testament Syntax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Daniel B. Wallace</a:t>
            </a:r>
            <a:b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Grant G. Edwards</a:t>
            </a:r>
            <a:endParaRPr 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SBL Greek" pitchFamily="2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Chapter 10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b="1" dirty="0">
              <a:solidFill>
                <a:schemeClr val="tx1"/>
              </a:solidFill>
              <a:latin typeface="Times New Roman" pitchFamily="18" charset="0"/>
              <a:ea typeface="SBL Greek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530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This is the use of the indicative in the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protasis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“if” clause)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sentences.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element is made explicit with the particle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and Second class conditional sentences use the indicative.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199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This is the use of the indicative in the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protasis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“if” clause)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sentences. </a:t>
            </a:r>
          </a:p>
          <a:p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εἰ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ἐπιστεύετε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Μωϋσεῖ, ἐπιστεύετε ἂν ἐμοί</a:t>
            </a: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believed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Moses, you would believe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John 5:46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25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indicative is used with verbs of obligation, wish, or desire, followed by an infinitive.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indicating obligation (such as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ὀφείλω, δεῖ),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wish (e.g.,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βούλομαι),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desire (e.g.,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θέλω)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used with an infinitive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usage is really a subcategory of the declarative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2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indicative is used with verbs of obligation, wish, or desire, followed by an infinitive.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ῦτ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ἔδει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ποιῆσαι</a:t>
            </a:r>
          </a:p>
          <a:p>
            <a:pPr marL="365760" lvl="1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necessary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[for you] to have done these things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760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1" indent="0">
              <a:buNone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Luke 11:42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52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 with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Ὃτι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There are three broad groups: substantival,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epexegetical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causal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402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 with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Ὃτι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–substantival.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λαβὼν αὐτοῦ τὴν μαρτυρίαν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ἐσφράγισεν [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ὅτι ὁ θεὸς ἀληθής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ἐστιν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who receives his testimony has sealed [that God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3:33.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ὅτι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as a direct object of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ἐσφράγισεν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96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 with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Ὃτι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epexegetical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ὅτι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clause explains or clarifies or completes a previous word or phrase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εἶ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πεν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πρὸς αὐτούς· τί [ὅτι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ἐζητεῖτέ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με;]</a:t>
            </a:r>
          </a:p>
          <a:p>
            <a:pPr marL="393192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 to them, “How is it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[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were seeking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?]”</a:t>
            </a:r>
          </a:p>
          <a:p>
            <a:pPr marL="393192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Luke 2:49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70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 with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Ὃτι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causal)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introduces a dependent causal clause. In such instances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translated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>
              <a:buNone/>
            </a:pP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μακάριοι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οἱ πτωχοὶ τῷ πνεύματι, ὅτι αὐτῶν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ἐστιν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βασιλεία τῶν οὐρανῶν</a:t>
            </a:r>
          </a:p>
          <a:p>
            <a:pPr marL="393192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Blessed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poor in spirit, because the kingdom of heaven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93192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 5:33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92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6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mood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feature of the verb that presents the verbal action or state with reference to its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actuality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potentiality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GGBB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443).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Introduction: Moods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34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is very much of an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oversimplification - 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 on the basic forces of the various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moods.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Introduction: Moods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999" y="1371600"/>
            <a:ext cx="836294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9051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moods affirm various degrees of certainty.</a:t>
            </a: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imperative mood is normally used to address the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volition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while the optative, subjunctive, and especially indicative address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cognition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Introduction: Moods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9237" y="3429000"/>
            <a:ext cx="741045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793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moods affirm various degrees of certainty.</a:t>
            </a: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imperative mood is normally used to address the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volition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while the optative, subjunctive, and especially indicative address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cognition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of this dual matrix is that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author often does not have a choice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mood used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Introduction: Moods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41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Introduction: Mood Frequency 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742658" cy="50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884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Declarative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Indicative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indicative is routinely used to present an assertion as a non-contingent (or unqualified) statement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ἐξῆλθεν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σπείρων σπεῖραι</a:t>
            </a: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sower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went out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</a:t>
            </a: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Mark 4:3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4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Interrogative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question expects an assertion to be made; it expects a declarative indicative in the answer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way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contrast, the subjunctive, which asks a question of moral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oughtness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or obligation, or asks whether something is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352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Interrogative Indicative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question expects an assertion to be made; it expects a declarative indicative in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answer. </a:t>
            </a:r>
          </a:p>
          <a:p>
            <a:pPr marL="109728" indent="0">
              <a:buNone/>
            </a:pP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σὺ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εἶ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βασιλεὺς τῶν Ἰουδαίων;</a:t>
            </a:r>
          </a:p>
          <a:p>
            <a:pPr marL="109728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king of the Jews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Matt 27:11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  <a:latin typeface="Times New Roman" pitchFamily="18" charset="0"/>
                <a:ea typeface="SBL Greek" pitchFamily="2" charset="0"/>
                <a:cs typeface="Times New Roman" pitchFamily="18" charset="0"/>
              </a:rPr>
              <a:t>The Indicative Mood</a:t>
            </a:r>
            <a:endParaRPr lang="en-US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351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3698</TotalTime>
  <Words>635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New Testament Syntax Daniel B. Wallace Grant G. Edwards</vt:lpstr>
      <vt:lpstr>Introduction: Moods</vt:lpstr>
      <vt:lpstr>Introduction: Moods</vt:lpstr>
      <vt:lpstr>Introduction: Moods</vt:lpstr>
      <vt:lpstr>Introduction: Moods</vt:lpstr>
      <vt:lpstr>Introduction: Mood Frequency 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The Indicative Mood</vt:lpstr>
      <vt:lpstr>Slide 18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Biblical Greek William D. Mounce</dc:title>
  <dc:creator>Phil Long</dc:creator>
  <cp:lastModifiedBy>Verbrugge, Verlyn</cp:lastModifiedBy>
  <cp:revision>61</cp:revision>
  <dcterms:created xsi:type="dcterms:W3CDTF">2013-02-10T20:32:43Z</dcterms:created>
  <dcterms:modified xsi:type="dcterms:W3CDTF">2013-10-18T11:20:52Z</dcterms:modified>
</cp:coreProperties>
</file>