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680" y="-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 CONSTITUTION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KINGDOM TO REPUBLIC TO EMPIRE: 753 B.C. – 476 A.D.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527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PLEBEIAN MAGISTRATES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Tribunes</a:t>
            </a:r>
          </a:p>
          <a:p>
            <a:pPr lvl="1"/>
            <a:r>
              <a:rPr lang="en-US" dirty="0" smtClean="0"/>
              <a:t>Elected by Plebeian Council of the Comitia </a:t>
            </a:r>
            <a:r>
              <a:rPr lang="en-US" dirty="0" err="1" smtClean="0"/>
              <a:t>Tributa</a:t>
            </a:r>
            <a:endParaRPr lang="en-US" dirty="0" smtClean="0"/>
          </a:p>
          <a:p>
            <a:pPr lvl="1"/>
            <a:r>
              <a:rPr lang="en-US" dirty="0" smtClean="0"/>
              <a:t>Office considered sacrosanct</a:t>
            </a:r>
          </a:p>
          <a:p>
            <a:pPr lvl="1"/>
            <a:r>
              <a:rPr lang="en-US" dirty="0" smtClean="0"/>
              <a:t>Tribune could impose </a:t>
            </a:r>
            <a:r>
              <a:rPr lang="en-US" i="1" dirty="0" err="1" smtClean="0"/>
              <a:t>intercessio</a:t>
            </a:r>
            <a:r>
              <a:rPr lang="en-US" i="1" dirty="0" smtClean="0"/>
              <a:t> </a:t>
            </a:r>
            <a:r>
              <a:rPr lang="en-US" dirty="0" smtClean="0"/>
              <a:t>– veto of actions passed by Senate and Assemblies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741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 CONSTITUTION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basic similarities with the </a:t>
            </a:r>
            <a:r>
              <a:rPr lang="en-US" smtClean="0"/>
              <a:t>American constitution?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61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RES PUBLICA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SENATUS POPULESQUE ROMANI </a:t>
            </a:r>
            <a:r>
              <a:rPr lang="en-US" dirty="0" smtClean="0"/>
              <a:t>(SPQR): The Senate and the Roman People</a:t>
            </a:r>
          </a:p>
          <a:p>
            <a:r>
              <a:rPr lang="en-US" dirty="0" smtClean="0"/>
              <a:t>The Roman People</a:t>
            </a:r>
          </a:p>
          <a:p>
            <a:pPr lvl="1"/>
            <a:r>
              <a:rPr lang="en-US" dirty="0" smtClean="0"/>
              <a:t>Patricians – the “fathers” (aristocrats)</a:t>
            </a:r>
          </a:p>
          <a:p>
            <a:pPr lvl="1"/>
            <a:r>
              <a:rPr lang="en-US" dirty="0" smtClean="0"/>
              <a:t>Plebeians – the common people</a:t>
            </a:r>
          </a:p>
          <a:p>
            <a:r>
              <a:rPr lang="en-US" dirty="0" smtClean="0"/>
              <a:t>Non-citizens</a:t>
            </a:r>
          </a:p>
          <a:p>
            <a:r>
              <a:rPr lang="en-US" dirty="0" smtClean="0"/>
              <a:t>Slaves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0105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CONCEPT OF THE ROMAN CONSTITUTION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Unwritten and constantly evolving through four major phases into one system</a:t>
            </a:r>
          </a:p>
          <a:p>
            <a:r>
              <a:rPr lang="en-US" dirty="0" smtClean="0"/>
              <a:t>Common law system like the British constitution</a:t>
            </a:r>
          </a:p>
          <a:p>
            <a:r>
              <a:rPr lang="en-US" dirty="0" smtClean="0"/>
              <a:t>753 – 509 B.C. Kingdom</a:t>
            </a:r>
          </a:p>
          <a:p>
            <a:r>
              <a:rPr lang="en-US" dirty="0" smtClean="0"/>
              <a:t>509 – 27 B.C. Republic</a:t>
            </a:r>
          </a:p>
          <a:p>
            <a:r>
              <a:rPr lang="en-US" dirty="0" smtClean="0"/>
              <a:t>27 B.C. – ca. 300 A.D. Empire</a:t>
            </a:r>
          </a:p>
          <a:p>
            <a:r>
              <a:rPr lang="en-US" dirty="0" smtClean="0"/>
              <a:t>Ca. 300 – 476 A.D. Late Empire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74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CHECKS AND BALANCES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Separation of Powers</a:t>
            </a:r>
          </a:p>
          <a:p>
            <a:r>
              <a:rPr lang="en-US" dirty="0" smtClean="0"/>
              <a:t>Three branches of government:</a:t>
            </a:r>
          </a:p>
          <a:p>
            <a:pPr lvl="1"/>
            <a:r>
              <a:rPr lang="en-US" dirty="0" smtClean="0"/>
              <a:t>Senate</a:t>
            </a:r>
          </a:p>
          <a:p>
            <a:pPr lvl="1"/>
            <a:r>
              <a:rPr lang="en-US" dirty="0" smtClean="0"/>
              <a:t>Legislative Assemblies</a:t>
            </a:r>
          </a:p>
          <a:p>
            <a:pPr lvl="1"/>
            <a:r>
              <a:rPr lang="en-US" dirty="0" smtClean="0"/>
              <a:t>Magistrates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851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CHECKS AND BALANCES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Senate</a:t>
            </a:r>
          </a:p>
          <a:p>
            <a:pPr lvl="1"/>
            <a:r>
              <a:rPr lang="en-US" dirty="0" smtClean="0"/>
              <a:t>Quorum Requirements</a:t>
            </a:r>
          </a:p>
          <a:p>
            <a:pPr lvl="1"/>
            <a:r>
              <a:rPr lang="en-US" dirty="0" smtClean="0"/>
              <a:t>Filibusters</a:t>
            </a:r>
          </a:p>
          <a:p>
            <a:pPr lvl="1"/>
            <a:r>
              <a:rPr lang="en-US" dirty="0" smtClean="0"/>
              <a:t>Published agendas and minutes</a:t>
            </a:r>
          </a:p>
          <a:p>
            <a:pPr lvl="1"/>
            <a:r>
              <a:rPr lang="en-US" dirty="0" smtClean="0"/>
              <a:t>Power of the Purse</a:t>
            </a:r>
          </a:p>
          <a:p>
            <a:r>
              <a:rPr lang="en-US" dirty="0" smtClean="0"/>
              <a:t>Legislative Assemblies</a:t>
            </a:r>
          </a:p>
          <a:p>
            <a:pPr lvl="1"/>
            <a:r>
              <a:rPr lang="en-US" dirty="0" smtClean="0"/>
              <a:t>Regularly Scheduled Elections</a:t>
            </a:r>
          </a:p>
          <a:p>
            <a:pPr lvl="1"/>
            <a:r>
              <a:rPr lang="en-US" dirty="0" smtClean="0"/>
              <a:t>Secret Ballots</a:t>
            </a:r>
          </a:p>
          <a:p>
            <a:pPr lvl="1"/>
            <a:r>
              <a:rPr lang="en-US" dirty="0" smtClean="0"/>
              <a:t>Published agendas and minutes</a:t>
            </a:r>
          </a:p>
          <a:p>
            <a:r>
              <a:rPr lang="en-US" dirty="0" smtClean="0"/>
              <a:t>Magistrates</a:t>
            </a:r>
          </a:p>
          <a:p>
            <a:pPr lvl="1"/>
            <a:r>
              <a:rPr lang="en-US" dirty="0" smtClean="0"/>
              <a:t>Veto Powers</a:t>
            </a:r>
          </a:p>
          <a:p>
            <a:pPr lvl="1"/>
            <a:r>
              <a:rPr lang="en-US" dirty="0" smtClean="0"/>
              <a:t>Impeachment</a:t>
            </a:r>
          </a:p>
          <a:p>
            <a:pPr lvl="1"/>
            <a:r>
              <a:rPr lang="en-US" dirty="0" smtClean="0"/>
              <a:t>Term Limits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53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supreme governmental body to whom all executive magistrates reported</a:t>
            </a:r>
          </a:p>
          <a:p>
            <a:r>
              <a:rPr lang="en-US" dirty="0" smtClean="0"/>
              <a:t>The President of the Senate was the chief executive magistrate of the state:</a:t>
            </a:r>
          </a:p>
          <a:p>
            <a:pPr lvl="1"/>
            <a:r>
              <a:rPr lang="en-US" dirty="0" smtClean="0"/>
              <a:t>During the Republic, two Consuls, elected for one year terms</a:t>
            </a:r>
          </a:p>
          <a:p>
            <a:pPr lvl="1"/>
            <a:r>
              <a:rPr lang="en-US" dirty="0" smtClean="0"/>
              <a:t>During the Republic, a Dictator could be appointed for six months to rule under martial law</a:t>
            </a:r>
          </a:p>
          <a:p>
            <a:pPr lvl="1"/>
            <a:r>
              <a:rPr lang="en-US" dirty="0" smtClean="0"/>
              <a:t>During the Empire, the Imperator was elected for life</a:t>
            </a:r>
          </a:p>
          <a:p>
            <a:r>
              <a:rPr lang="en-US" dirty="0" smtClean="0"/>
              <a:t>Senators served as Praetors, chief judicial magistrates</a:t>
            </a:r>
          </a:p>
        </p:txBody>
      </p:sp>
    </p:spTree>
    <p:extLst>
      <p:ext uri="{BB962C8B-B14F-4D97-AF65-F5344CB8AC3E}">
        <p14:creationId xmlns:p14="http://schemas.microsoft.com/office/powerpoint/2010/main" val="1399797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LEGISLATIVE ASSEMBLIES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Comitia </a:t>
            </a:r>
            <a:r>
              <a:rPr lang="en-US" dirty="0" err="1" smtClean="0"/>
              <a:t>Centuriata</a:t>
            </a:r>
            <a:r>
              <a:rPr lang="en-US" dirty="0" smtClean="0"/>
              <a:t> was the assembly of soldiers and elected consuls and praetors (executive magistrates)</a:t>
            </a:r>
          </a:p>
          <a:p>
            <a:r>
              <a:rPr lang="en-US" dirty="0" smtClean="0"/>
              <a:t>Comitia </a:t>
            </a:r>
            <a:r>
              <a:rPr lang="en-US" dirty="0" err="1" smtClean="0"/>
              <a:t>Tributa</a:t>
            </a:r>
            <a:r>
              <a:rPr lang="en-US" dirty="0" smtClean="0"/>
              <a:t> was the assembly of citizens and elected Tribunes  (plebeian magistrates)</a:t>
            </a:r>
          </a:p>
          <a:p>
            <a:r>
              <a:rPr lang="en-US" dirty="0" smtClean="0"/>
              <a:t>Assemblies composed of all soldiers and citizens – direct democracy</a:t>
            </a:r>
          </a:p>
          <a:p>
            <a:r>
              <a:rPr lang="en-US" dirty="0" smtClean="0"/>
              <a:t>Only magistrates could introduce bills</a:t>
            </a:r>
          </a:p>
          <a:p>
            <a:r>
              <a:rPr lang="en-US" dirty="0" smtClean="0"/>
              <a:t>Bills were voted on by all citizens – plebiscites</a:t>
            </a:r>
          </a:p>
          <a:p>
            <a:r>
              <a:rPr lang="en-US" dirty="0" smtClean="0"/>
              <a:t>A law that passed did not need to be ratified by other branches – not a bicameral legislature</a:t>
            </a:r>
          </a:p>
          <a:p>
            <a:r>
              <a:rPr lang="en-US" dirty="0" smtClean="0"/>
              <a:t>Assemblies also had some judicial powers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10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MAGISTRATES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Consuls </a:t>
            </a:r>
          </a:p>
          <a:p>
            <a:pPr lvl="1"/>
            <a:r>
              <a:rPr lang="en-US" dirty="0" smtClean="0"/>
              <a:t>Two served each year – </a:t>
            </a:r>
            <a:r>
              <a:rPr lang="en-US" i="1" dirty="0" err="1" smtClean="0"/>
              <a:t>collega</a:t>
            </a:r>
            <a:endParaRPr lang="en-US" i="1" dirty="0" smtClean="0"/>
          </a:p>
          <a:p>
            <a:pPr lvl="1"/>
            <a:r>
              <a:rPr lang="en-US" dirty="0" smtClean="0"/>
              <a:t>Served from New Year’s Day to last day of year</a:t>
            </a:r>
          </a:p>
          <a:p>
            <a:pPr lvl="1"/>
            <a:r>
              <a:rPr lang="en-US" dirty="0" smtClean="0"/>
              <a:t>Elected by the Comitia </a:t>
            </a:r>
            <a:r>
              <a:rPr lang="en-US" dirty="0" err="1" smtClean="0"/>
              <a:t>Centuriata</a:t>
            </a:r>
            <a:r>
              <a:rPr lang="en-US" dirty="0" smtClean="0"/>
              <a:t> and presided over the Senate and the Assemblies</a:t>
            </a:r>
          </a:p>
          <a:p>
            <a:pPr lvl="1"/>
            <a:r>
              <a:rPr lang="en-US" dirty="0" smtClean="0"/>
              <a:t>Held </a:t>
            </a:r>
            <a:r>
              <a:rPr lang="en-US" i="1" dirty="0" smtClean="0"/>
              <a:t>imperium,</a:t>
            </a:r>
            <a:r>
              <a:rPr lang="en-US" dirty="0" smtClean="0"/>
              <a:t> or the right to military command; chief diplomat of state</a:t>
            </a:r>
          </a:p>
          <a:p>
            <a:pPr lvl="1"/>
            <a:r>
              <a:rPr lang="en-US" dirty="0" smtClean="0"/>
              <a:t>Fasces were symbol of the coercive power of the state – enforced laws of state</a:t>
            </a:r>
          </a:p>
          <a:p>
            <a:pPr lvl="1"/>
            <a:r>
              <a:rPr lang="en-US" dirty="0" smtClean="0"/>
              <a:t>Citizens had right of appeal to Tribunes against coercion – </a:t>
            </a:r>
            <a:r>
              <a:rPr lang="en-US" i="1" dirty="0" err="1" smtClean="0"/>
              <a:t>habeus</a:t>
            </a:r>
            <a:r>
              <a:rPr lang="en-US" i="1" dirty="0" smtClean="0"/>
              <a:t> corpus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91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MAGISTRATES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Praetors</a:t>
            </a:r>
          </a:p>
          <a:p>
            <a:pPr lvl="1"/>
            <a:r>
              <a:rPr lang="en-US" dirty="0" smtClean="0"/>
              <a:t>Chief judges over courts</a:t>
            </a:r>
          </a:p>
          <a:p>
            <a:pPr lvl="1"/>
            <a:r>
              <a:rPr lang="en-US" dirty="0" smtClean="0"/>
              <a:t>Held </a:t>
            </a:r>
            <a:r>
              <a:rPr lang="en-US" i="1" dirty="0" smtClean="0"/>
              <a:t>imperium </a:t>
            </a:r>
            <a:r>
              <a:rPr lang="en-US" dirty="0" smtClean="0"/>
              <a:t>and commanded provincial armies</a:t>
            </a:r>
          </a:p>
          <a:p>
            <a:pPr lvl="1"/>
            <a:r>
              <a:rPr lang="en-US" dirty="0" smtClean="0"/>
              <a:t>Held coercive power symbolized by fasces</a:t>
            </a:r>
          </a:p>
          <a:p>
            <a:r>
              <a:rPr lang="en-US" dirty="0" smtClean="0"/>
              <a:t>Censors</a:t>
            </a:r>
          </a:p>
          <a:p>
            <a:pPr lvl="1"/>
            <a:r>
              <a:rPr lang="en-US" dirty="0" smtClean="0"/>
              <a:t>In charge of the census</a:t>
            </a:r>
          </a:p>
          <a:p>
            <a:pPr lvl="1"/>
            <a:r>
              <a:rPr lang="en-US" dirty="0" smtClean="0"/>
              <a:t>Determined membership of Senate from among patrician citizens</a:t>
            </a:r>
          </a:p>
          <a:p>
            <a:pPr lvl="1"/>
            <a:r>
              <a:rPr lang="en-US" dirty="0" smtClean="0"/>
              <a:t>Could seize property from citizens</a:t>
            </a:r>
          </a:p>
          <a:p>
            <a:pPr lvl="1"/>
            <a:r>
              <a:rPr lang="en-US" dirty="0" smtClean="0"/>
              <a:t>Could reassign citizens to different tribes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597004"/>
      </p:ext>
    </p:extLst>
  </p:cSld>
  <p:clrMapOvr>
    <a:masterClrMapping/>
  </p:clrMapOvr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101</TotalTime>
  <Words>460</Words>
  <Application>Microsoft Macintosh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Spectrum</vt:lpstr>
      <vt:lpstr>ROMAN CONSTITUTION</vt:lpstr>
      <vt:lpstr>RES PUBLICA</vt:lpstr>
      <vt:lpstr>CONCEPT OF THE ROMAN CONSTITUTION</vt:lpstr>
      <vt:lpstr>CHECKS AND BALANCES</vt:lpstr>
      <vt:lpstr>CHECKS AND BALANCES</vt:lpstr>
      <vt:lpstr>SENATE</vt:lpstr>
      <vt:lpstr>LEGISLATIVE ASSEMBLIES</vt:lpstr>
      <vt:lpstr>EXECUTIVE MAGISTRATES</vt:lpstr>
      <vt:lpstr>EXECUTIVE MAGISTRATES</vt:lpstr>
      <vt:lpstr>PLEBEIAN MAGISTRATES</vt:lpstr>
      <vt:lpstr>ROMAN CONSTITUTION</vt:lpstr>
    </vt:vector>
  </TitlesOfParts>
  <Company>NCATS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 CONSTITUTION</dc:title>
  <dc:creator>NCATS NCATS</dc:creator>
  <cp:lastModifiedBy>NCATS NCATS</cp:lastModifiedBy>
  <cp:revision>11</cp:revision>
  <dcterms:created xsi:type="dcterms:W3CDTF">2013-10-28T19:31:13Z</dcterms:created>
  <dcterms:modified xsi:type="dcterms:W3CDTF">2013-10-28T21:12:18Z</dcterms:modified>
</cp:coreProperties>
</file>