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27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EPOCHAL CHANGE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Discerning the Future: Modern to Postmodern?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282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Century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Megacities vs. Nation States</a:t>
            </a:r>
          </a:p>
          <a:p>
            <a:pPr lvl="1"/>
            <a:r>
              <a:rPr lang="en-US" dirty="0" smtClean="0"/>
              <a:t>Over 20 Population Centers, each with between 20 and 75 million people are emerging</a:t>
            </a:r>
          </a:p>
          <a:p>
            <a:pPr lvl="1"/>
            <a:r>
              <a:rPr lang="en-US" dirty="0" smtClean="0"/>
              <a:t>The demands of the Megacities will Transcend Nation Boundaries</a:t>
            </a:r>
          </a:p>
          <a:p>
            <a:pPr lvl="1"/>
            <a:r>
              <a:rPr lang="en-US" dirty="0" smtClean="0"/>
              <a:t>Northern Megacities: Wealthy, Secularized, Aging Populations</a:t>
            </a:r>
          </a:p>
          <a:p>
            <a:pPr lvl="1"/>
            <a:r>
              <a:rPr lang="en-US" dirty="0" smtClean="0"/>
              <a:t>Southern Megacities: Poor, Christianized, Young Populations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940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Century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Longevity of Human Beings</a:t>
            </a:r>
          </a:p>
          <a:p>
            <a:pPr lvl="1"/>
            <a:r>
              <a:rPr lang="en-US" dirty="0" smtClean="0"/>
              <a:t>Advances in Science, Medicine and Better Nutrition means that 100 years old becomes the New Normal</a:t>
            </a:r>
          </a:p>
          <a:p>
            <a:pPr lvl="1"/>
            <a:r>
              <a:rPr lang="en-US" dirty="0" smtClean="0"/>
              <a:t>Youth is extended to 35 to 40 years old; Marriage re-defined; number of Children in Families decrease</a:t>
            </a:r>
          </a:p>
          <a:p>
            <a:pPr lvl="1"/>
            <a:r>
              <a:rPr lang="en-US" dirty="0" smtClean="0"/>
              <a:t>Middle Age is extended to 70 to 80 years old; Retirement re-defined</a:t>
            </a:r>
          </a:p>
          <a:p>
            <a:pPr lvl="1"/>
            <a:r>
              <a:rPr lang="en-US" dirty="0" smtClean="0"/>
              <a:t>Old Age re-defines Social Patterns as many live to be 110 to 120 years 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414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century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 of Women Globally</a:t>
            </a:r>
          </a:p>
          <a:p>
            <a:pPr lvl="1"/>
            <a:r>
              <a:rPr lang="en-US" dirty="0" smtClean="0"/>
              <a:t>Women of Global South enter High School and College in record numbers</a:t>
            </a:r>
          </a:p>
          <a:p>
            <a:pPr lvl="1"/>
            <a:r>
              <a:rPr lang="en-US" dirty="0" smtClean="0"/>
              <a:t>Women of Global South enter Professional Workforce in record numbers</a:t>
            </a:r>
          </a:p>
          <a:p>
            <a:pPr lvl="1"/>
            <a:r>
              <a:rPr lang="en-US" dirty="0" smtClean="0"/>
              <a:t>Women re-shape Global Southern Christianity</a:t>
            </a:r>
          </a:p>
          <a:p>
            <a:pPr lvl="1"/>
            <a:r>
              <a:rPr lang="en-US" dirty="0" smtClean="0"/>
              <a:t>Women re-claim Traditional Roles of Leaders in Medicine</a:t>
            </a:r>
          </a:p>
          <a:p>
            <a:pPr lvl="1"/>
            <a:r>
              <a:rPr lang="en-US" dirty="0" smtClean="0"/>
              <a:t>Women re-claim Traditional Roles of Leaders in Agriculture </a:t>
            </a:r>
            <a:r>
              <a:rPr lang="en-US" smtClean="0"/>
              <a:t>and Nutrition</a:t>
            </a:r>
          </a:p>
          <a:p>
            <a:pPr marL="34925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09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Epochs of Human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Ancient World</a:t>
            </a:r>
          </a:p>
          <a:p>
            <a:pPr lvl="1"/>
            <a:r>
              <a:rPr lang="en-US" dirty="0" smtClean="0"/>
              <a:t>Ca. 2,500 B.C. to ca. 500 A.D.</a:t>
            </a:r>
          </a:p>
          <a:p>
            <a:pPr lvl="1"/>
            <a:r>
              <a:rPr lang="en-US" dirty="0" smtClean="0"/>
              <a:t>The Great River Civilizations: Mesopotamia, Egypt, India, China</a:t>
            </a:r>
          </a:p>
          <a:p>
            <a:pPr lvl="1"/>
            <a:r>
              <a:rPr lang="en-US" dirty="0" smtClean="0"/>
              <a:t>The Great Empires: Persia, Greece, </a:t>
            </a:r>
            <a:r>
              <a:rPr lang="en-US" dirty="0" err="1" smtClean="0"/>
              <a:t>Maurya</a:t>
            </a:r>
            <a:r>
              <a:rPr lang="en-US" dirty="0" smtClean="0"/>
              <a:t>, Han, Rome</a:t>
            </a:r>
          </a:p>
          <a:p>
            <a:pPr lvl="1"/>
            <a:r>
              <a:rPr lang="en-US" dirty="0" smtClean="0"/>
              <a:t>Collapse: Invasions of the Huns; Plague of Justinian</a:t>
            </a:r>
          </a:p>
        </p:txBody>
      </p:sp>
    </p:spTree>
    <p:extLst>
      <p:ext uri="{BB962C8B-B14F-4D97-AF65-F5344CB8AC3E}">
        <p14:creationId xmlns:p14="http://schemas.microsoft.com/office/powerpoint/2010/main" val="361186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Epochs of Human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Medieval World</a:t>
            </a:r>
          </a:p>
          <a:p>
            <a:pPr lvl="1"/>
            <a:r>
              <a:rPr lang="en-US" dirty="0" smtClean="0"/>
              <a:t>Ca. 500 A.D. to 1,500 A.D.</a:t>
            </a:r>
          </a:p>
          <a:p>
            <a:pPr lvl="1"/>
            <a:r>
              <a:rPr lang="en-US" dirty="0" smtClean="0"/>
              <a:t>The Great Religions: Hinduism, Buddhism, Christianity, Islam</a:t>
            </a:r>
          </a:p>
          <a:p>
            <a:pPr lvl="1"/>
            <a:r>
              <a:rPr lang="en-US" dirty="0" smtClean="0"/>
              <a:t>Rise of “Peripheral” Civilizations: Western Europe, Maya, Aztec, Inca, Korea, Japan, Southeast Asia, East Africa, West Africa, Russia</a:t>
            </a:r>
          </a:p>
          <a:p>
            <a:pPr lvl="1"/>
            <a:r>
              <a:rPr lang="en-US" dirty="0" smtClean="0"/>
              <a:t>Collapse: Mongol Invasions, Bubonic Plague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58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Epochs of Human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Modern World</a:t>
            </a:r>
          </a:p>
          <a:p>
            <a:pPr lvl="1"/>
            <a:r>
              <a:rPr lang="en-US" dirty="0" smtClean="0"/>
              <a:t>Ca. 1,500 A.D. to ca. 2,000 A.D.</a:t>
            </a:r>
          </a:p>
          <a:p>
            <a:pPr lvl="1"/>
            <a:r>
              <a:rPr lang="en-US" dirty="0" smtClean="0"/>
              <a:t>The Dominance of Western Europe</a:t>
            </a:r>
          </a:p>
          <a:p>
            <a:pPr lvl="2"/>
            <a:r>
              <a:rPr lang="en-US" dirty="0" smtClean="0"/>
              <a:t>The “Discovery” of the Americas</a:t>
            </a:r>
          </a:p>
          <a:p>
            <a:pPr lvl="2"/>
            <a:r>
              <a:rPr lang="en-US" dirty="0" smtClean="0"/>
              <a:t>Protestant Reformation</a:t>
            </a:r>
          </a:p>
          <a:p>
            <a:pPr lvl="2"/>
            <a:r>
              <a:rPr lang="en-US" dirty="0" smtClean="0"/>
              <a:t>The Rise of Science and Medicine</a:t>
            </a:r>
          </a:p>
          <a:p>
            <a:pPr lvl="2"/>
            <a:r>
              <a:rPr lang="en-US" dirty="0" smtClean="0"/>
              <a:t>Democracy and Human Rights</a:t>
            </a:r>
          </a:p>
          <a:p>
            <a:pPr lvl="2"/>
            <a:r>
              <a:rPr lang="en-US" dirty="0" smtClean="0"/>
              <a:t>Capitalism and Global Trade</a:t>
            </a:r>
          </a:p>
          <a:p>
            <a:pPr lvl="2"/>
            <a:r>
              <a:rPr lang="en-US" dirty="0" smtClean="0"/>
              <a:t>Industrial Revolution</a:t>
            </a:r>
          </a:p>
          <a:p>
            <a:pPr lvl="1"/>
            <a:r>
              <a:rPr lang="en-US" dirty="0" smtClean="0"/>
              <a:t> Collapse: World War; Spanish Flu Pandemic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75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</a:t>
            </a:r>
            <a:r>
              <a:rPr lang="en-US" baseline="30000" dirty="0" smtClean="0"/>
              <a:t>th</a:t>
            </a:r>
            <a:r>
              <a:rPr lang="en-US" dirty="0" smtClean="0"/>
              <a:t> Century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End of Dominance by Aristocracy</a:t>
            </a:r>
          </a:p>
          <a:p>
            <a:r>
              <a:rPr lang="en-US" dirty="0" smtClean="0"/>
              <a:t>2.  End of European Hegemony</a:t>
            </a:r>
          </a:p>
          <a:p>
            <a:r>
              <a:rPr lang="en-US" dirty="0" smtClean="0"/>
              <a:t>3.  Rise of the “</a:t>
            </a:r>
            <a:r>
              <a:rPr lang="en-US" dirty="0" err="1" smtClean="0"/>
              <a:t>Corporatocracy</a:t>
            </a:r>
            <a:r>
              <a:rPr lang="en-US" smtClean="0"/>
              <a:t>”</a:t>
            </a:r>
            <a:endParaRPr lang="en-US" dirty="0" smtClean="0"/>
          </a:p>
          <a:p>
            <a:r>
              <a:rPr lang="en-US" dirty="0" smtClean="0"/>
              <a:t>4.  Discovery of DNA</a:t>
            </a:r>
          </a:p>
          <a:p>
            <a:r>
              <a:rPr lang="en-US" dirty="0" smtClean="0"/>
              <a:t>5.  Discovery of Theory of Relativity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515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Epoch?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Post-Modern World</a:t>
            </a:r>
          </a:p>
          <a:p>
            <a:pPr lvl="1"/>
            <a:r>
              <a:rPr lang="en-US" dirty="0" smtClean="0"/>
              <a:t>Ca. 2,000 A.D.</a:t>
            </a:r>
          </a:p>
          <a:p>
            <a:pPr lvl="1"/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Century Trends</a:t>
            </a:r>
          </a:p>
          <a:p>
            <a:pPr lvl="2"/>
            <a:r>
              <a:rPr lang="en-US" dirty="0" smtClean="0"/>
              <a:t>The Rise of </a:t>
            </a:r>
            <a:r>
              <a:rPr lang="en-US" dirty="0" smtClean="0"/>
              <a:t>the Middle Class</a:t>
            </a:r>
            <a:endParaRPr lang="en-US" dirty="0" smtClean="0"/>
          </a:p>
          <a:p>
            <a:pPr lvl="2"/>
            <a:r>
              <a:rPr lang="en-US" dirty="0" smtClean="0"/>
              <a:t>The Emergence of Christianity in the Global South</a:t>
            </a:r>
          </a:p>
          <a:p>
            <a:pPr lvl="2"/>
            <a:r>
              <a:rPr lang="en-US" dirty="0" smtClean="0"/>
              <a:t>Rising Sea Levels and Depleted Aquifers</a:t>
            </a:r>
          </a:p>
          <a:p>
            <a:pPr lvl="2"/>
            <a:r>
              <a:rPr lang="en-US" dirty="0" smtClean="0"/>
              <a:t>Megacities vs. Nation States</a:t>
            </a:r>
          </a:p>
          <a:p>
            <a:pPr lvl="2"/>
            <a:r>
              <a:rPr lang="en-US" dirty="0" smtClean="0"/>
              <a:t>Increased Longevity of Human Beings</a:t>
            </a:r>
          </a:p>
          <a:p>
            <a:pPr lvl="2"/>
            <a:r>
              <a:rPr lang="en-US" dirty="0" smtClean="0"/>
              <a:t>Education of Women Globally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921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Century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Rise of </a:t>
            </a:r>
            <a:r>
              <a:rPr lang="en-US" dirty="0" smtClean="0"/>
              <a:t>the Middle Class</a:t>
            </a:r>
            <a:endParaRPr lang="en-US" dirty="0" smtClean="0"/>
          </a:p>
          <a:p>
            <a:pPr lvl="1"/>
            <a:r>
              <a:rPr lang="en-US" dirty="0" smtClean="0"/>
              <a:t>Major </a:t>
            </a:r>
            <a:r>
              <a:rPr lang="en-US" dirty="0" smtClean="0"/>
              <a:t>Populations in China, India, Brazil, Middle East</a:t>
            </a:r>
            <a:endParaRPr lang="en-US" dirty="0" smtClean="0"/>
          </a:p>
          <a:p>
            <a:pPr lvl="1"/>
            <a:r>
              <a:rPr lang="en-US" dirty="0" smtClean="0"/>
              <a:t>An Educated Populace – </a:t>
            </a:r>
            <a:r>
              <a:rPr lang="en-US" dirty="0" smtClean="0"/>
              <a:t>STEM Fields Dominate</a:t>
            </a:r>
            <a:endParaRPr lang="en-US" dirty="0" smtClean="0"/>
          </a:p>
          <a:p>
            <a:pPr lvl="1"/>
            <a:r>
              <a:rPr lang="en-US" dirty="0" smtClean="0"/>
              <a:t>World’s #1 </a:t>
            </a:r>
            <a:r>
              <a:rPr lang="en-US" dirty="0" smtClean="0"/>
              <a:t>Economic Engine -- Consumerism</a:t>
            </a:r>
            <a:endParaRPr lang="en-US" dirty="0" smtClean="0"/>
          </a:p>
          <a:p>
            <a:pPr lvl="1"/>
            <a:r>
              <a:rPr lang="en-US" dirty="0" smtClean="0"/>
              <a:t>Re</a:t>
            </a:r>
            <a:r>
              <a:rPr lang="en-US" dirty="0" smtClean="0"/>
              <a:t>volutions Demand Basic Governmental Services: Sanitation, Transportation, Health Care, Education, Housing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304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Century Trends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Emergence of Christianity in the Global </a:t>
            </a:r>
            <a:r>
              <a:rPr lang="en-US" dirty="0" err="1"/>
              <a:t>Southhttp</a:t>
            </a:r>
            <a:r>
              <a:rPr lang="en-US" dirty="0"/>
              <a:t>://</a:t>
            </a:r>
            <a:r>
              <a:rPr lang="en-US" dirty="0" err="1"/>
              <a:t>www.pewforum.org</a:t>
            </a:r>
            <a:r>
              <a:rPr lang="en-US" dirty="0"/>
              <a:t>/Christian/</a:t>
            </a:r>
            <a:r>
              <a:rPr lang="en-US" dirty="0" err="1"/>
              <a:t>Global-Christianity-exec.aspx?src</a:t>
            </a:r>
            <a:r>
              <a:rPr lang="en-US" dirty="0"/>
              <a:t>=</a:t>
            </a:r>
            <a:r>
              <a:rPr lang="en-US" dirty="0" err="1"/>
              <a:t>prc</a:t>
            </a:r>
            <a:r>
              <a:rPr lang="en-US"/>
              <a:t>-</a:t>
            </a:r>
            <a:r>
              <a:rPr lang="en-US" smtClean="0"/>
              <a:t>number</a:t>
            </a:r>
            <a:endParaRPr lang="en-US" dirty="0" smtClean="0"/>
          </a:p>
          <a:p>
            <a:pPr lvl="1"/>
            <a:r>
              <a:rPr lang="en-US" dirty="0" smtClean="0"/>
              <a:t>World’s Largest Muslim Nation, Indonesia, becomes Majority Christian in 20 years</a:t>
            </a:r>
          </a:p>
          <a:p>
            <a:pPr lvl="1"/>
            <a:r>
              <a:rPr lang="en-US" dirty="0" smtClean="0"/>
              <a:t>Indian Hindus convert to Christianity and Christianity rivals Hinduism and Islam in size throughout India in 35 years</a:t>
            </a:r>
          </a:p>
          <a:p>
            <a:pPr lvl="1"/>
            <a:r>
              <a:rPr lang="en-US" dirty="0" smtClean="0"/>
              <a:t>Africa South of the Sahara becomes Majority Christian in 20 years</a:t>
            </a:r>
          </a:p>
          <a:p>
            <a:pPr lvl="1"/>
            <a:r>
              <a:rPr lang="en-US" dirty="0" smtClean="0"/>
              <a:t>Chinese Christians become ¼ of Chinese Population by mid 21</a:t>
            </a:r>
            <a:r>
              <a:rPr lang="en-US" baseline="30000" dirty="0" smtClean="0"/>
              <a:t>st</a:t>
            </a:r>
            <a:r>
              <a:rPr lang="en-US" dirty="0" smtClean="0"/>
              <a:t> Century</a:t>
            </a:r>
          </a:p>
          <a:p>
            <a:pPr lvl="1"/>
            <a:r>
              <a:rPr lang="en-US" dirty="0" smtClean="0"/>
              <a:t>Pentecostalism becomes dominant in Latin America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598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Century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Rising Sea Levels and Depleted Aquifers</a:t>
            </a:r>
          </a:p>
          <a:p>
            <a:pPr lvl="1"/>
            <a:r>
              <a:rPr lang="en-US" dirty="0" smtClean="0"/>
              <a:t>Sea Levels expected to Rise 1 to 6 ft. by end of Century</a:t>
            </a:r>
          </a:p>
          <a:p>
            <a:pPr lvl="1"/>
            <a:r>
              <a:rPr lang="en-US" dirty="0" smtClean="0"/>
              <a:t>Many Coastal Cities will be Abandoned (Miami)</a:t>
            </a:r>
          </a:p>
          <a:p>
            <a:pPr lvl="1"/>
            <a:r>
              <a:rPr lang="en-US" dirty="0" smtClean="0"/>
              <a:t>Some Coastal Nations will be Abandoned (Bangladesh)</a:t>
            </a:r>
          </a:p>
          <a:p>
            <a:pPr lvl="1"/>
            <a:r>
              <a:rPr lang="en-US" dirty="0" smtClean="0"/>
              <a:t>Aquifers will be Depleted across the Muslim World</a:t>
            </a:r>
          </a:p>
          <a:p>
            <a:pPr lvl="1"/>
            <a:r>
              <a:rPr lang="en-US" dirty="0" smtClean="0"/>
              <a:t>Water will be more Expensive than Oil</a:t>
            </a:r>
          </a:p>
          <a:p>
            <a:pPr lvl="1"/>
            <a:r>
              <a:rPr lang="en-US" dirty="0" smtClean="0"/>
              <a:t>Water will be a Major Cause for War on the Planet</a:t>
            </a:r>
          </a:p>
          <a:p>
            <a:pPr lvl="1"/>
            <a:r>
              <a:rPr lang="en-US" dirty="0" smtClean="0"/>
              <a:t>¼ of all Humans will have Jobs Related to Water by the end of the Century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447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100</TotalTime>
  <Words>679</Words>
  <Application>Microsoft Macintosh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Breeze</vt:lpstr>
      <vt:lpstr>EPOCHAL CHANGE</vt:lpstr>
      <vt:lpstr>Epochs of Human History</vt:lpstr>
      <vt:lpstr>Epochs of Human History</vt:lpstr>
      <vt:lpstr>Epochs of Human History</vt:lpstr>
      <vt:lpstr>20th Century Changes</vt:lpstr>
      <vt:lpstr>A New Epoch?</vt:lpstr>
      <vt:lpstr>21st Century Trends</vt:lpstr>
      <vt:lpstr>21st Century Trends </vt:lpstr>
      <vt:lpstr>21st Century Trends</vt:lpstr>
      <vt:lpstr>21st Century Trends</vt:lpstr>
      <vt:lpstr>21st Century Trends</vt:lpstr>
      <vt:lpstr>21st century Trends</vt:lpstr>
    </vt:vector>
  </TitlesOfParts>
  <Company>Nyack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EPOCHAL CHANGE</dc:title>
  <dc:creator>NCATS NCATS</dc:creator>
  <cp:lastModifiedBy>NCATS NCATS</cp:lastModifiedBy>
  <cp:revision>11</cp:revision>
  <dcterms:created xsi:type="dcterms:W3CDTF">2013-04-22T19:52:00Z</dcterms:created>
  <dcterms:modified xsi:type="dcterms:W3CDTF">2013-09-09T21:43:41Z</dcterms:modified>
</cp:coreProperties>
</file>