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handoutMasterIdLst>
    <p:handoutMasterId r:id="rId17"/>
  </p:handoutMasterIdLst>
  <p:sldIdLst>
    <p:sldId id="264" r:id="rId2"/>
    <p:sldId id="290" r:id="rId3"/>
    <p:sldId id="300" r:id="rId4"/>
    <p:sldId id="291" r:id="rId5"/>
    <p:sldId id="292" r:id="rId6"/>
    <p:sldId id="289" r:id="rId7"/>
    <p:sldId id="302" r:id="rId8"/>
    <p:sldId id="296" r:id="rId9"/>
    <p:sldId id="295" r:id="rId10"/>
    <p:sldId id="303" r:id="rId11"/>
    <p:sldId id="294" r:id="rId12"/>
    <p:sldId id="301" r:id="rId13"/>
    <p:sldId id="293" r:id="rId14"/>
    <p:sldId id="297" r:id="rId15"/>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9" pos="3839" userDrawn="1">
          <p15:clr>
            <a:srgbClr val="A4A3A4"/>
          </p15:clr>
        </p15:guide>
        <p15:guide id="10"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72" autoAdjust="0"/>
    <p:restoredTop sz="94280" autoAdjust="0"/>
  </p:normalViewPr>
  <p:slideViewPr>
    <p:cSldViewPr showGuides="1">
      <p:cViewPr varScale="1">
        <p:scale>
          <a:sx n="109" d="100"/>
          <a:sy n="109" d="100"/>
        </p:scale>
        <p:origin x="200" y="616"/>
      </p:cViewPr>
      <p:guideLst>
        <p:guide pos="3839"/>
        <p:guide orient="horz" pos="2160"/>
      </p:guideLst>
    </p:cSldViewPr>
  </p:slideViewPr>
  <p:notesTextViewPr>
    <p:cViewPr>
      <p:scale>
        <a:sx n="1" d="1"/>
        <a:sy n="1" d="1"/>
      </p:scale>
      <p:origin x="0" y="0"/>
    </p:cViewPr>
  </p:notesTextViewPr>
  <p:notesViewPr>
    <p:cSldViewPr>
      <p:cViewPr varScale="1">
        <p:scale>
          <a:sx n="63" d="100"/>
          <a:sy n="63" d="100"/>
        </p:scale>
        <p:origin x="1986"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solidFill>
                <a:schemeClr val="tx2"/>
              </a:solidFil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3C59C-4E16-4A64-A766-34DB213E11B3}" type="datetimeFigureOut">
              <a:rPr lang="en-US">
                <a:solidFill>
                  <a:schemeClr val="tx2"/>
                </a:solidFill>
              </a:rPr>
              <a:t>4/14/23</a:t>
            </a:fld>
            <a:endParaRPr>
              <a:solidFill>
                <a:schemeClr val="tx2"/>
              </a:solidFil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solidFill>
                <a:schemeClr val="tx2"/>
              </a:solidFil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FD77566-CD65-4859-9FA1-43956DC85B8C}" type="slidenum">
              <a:rPr>
                <a:solidFill>
                  <a:schemeClr val="tx2"/>
                </a:solidFill>
              </a:rPr>
              <a:t>‹#›</a:t>
            </a:fld>
            <a:endParaRPr>
              <a:solidFill>
                <a:schemeClr val="tx2"/>
              </a:solidFill>
            </a:endParaRPr>
          </a:p>
        </p:txBody>
      </p:sp>
    </p:spTree>
    <p:extLst>
      <p:ext uri="{BB962C8B-B14F-4D97-AF65-F5344CB8AC3E}">
        <p14:creationId xmlns:p14="http://schemas.microsoft.com/office/powerpoint/2010/main" val="2708798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2"/>
                </a:solidFill>
              </a:defRPr>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2"/>
                </a:solidFill>
              </a:defRPr>
            </a:lvl1pPr>
          </a:lstStyle>
          <a:p>
            <a:fld id="{F95CF31C-F757-429C-A789-86504F04C3BE}" type="datetimeFigureOut">
              <a:rPr lang="en-US"/>
              <a:pPr/>
              <a:t>4/14/23</a:t>
            </a:fld>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solidFill>
                  <a:schemeClr val="tx2"/>
                </a:solidFill>
              </a:defRPr>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solidFill>
                  <a:schemeClr val="tx2"/>
                </a:solidFill>
              </a:defRPr>
            </a:lvl1pPr>
          </a:lstStyle>
          <a:p>
            <a:fld id="{B8796F01-7154-41E0-B48B-A6921757531A}" type="slidenum">
              <a:rPr/>
              <a:pPr/>
              <a:t>‹#›</a:t>
            </a:fld>
            <a:endParaRPr/>
          </a:p>
        </p:txBody>
      </p:sp>
    </p:spTree>
    <p:extLst>
      <p:ext uri="{BB962C8B-B14F-4D97-AF65-F5344CB8AC3E}">
        <p14:creationId xmlns:p14="http://schemas.microsoft.com/office/powerpoint/2010/main" val="44077566"/>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2"/>
        </a:solidFill>
        <a:latin typeface="+mn-lt"/>
        <a:ea typeface="+mn-ea"/>
        <a:cs typeface="+mn-cs"/>
      </a:defRPr>
    </a:lvl1pPr>
    <a:lvl2pPr marL="609493" algn="l" defTabSz="1218987" rtl="0" eaLnBrk="1" latinLnBrk="0" hangingPunct="1">
      <a:defRPr sz="1600" kern="1200">
        <a:solidFill>
          <a:schemeClr val="tx2"/>
        </a:solidFill>
        <a:latin typeface="+mn-lt"/>
        <a:ea typeface="+mn-ea"/>
        <a:cs typeface="+mn-cs"/>
      </a:defRPr>
    </a:lvl2pPr>
    <a:lvl3pPr marL="1218987" algn="l" defTabSz="1218987" rtl="0" eaLnBrk="1" latinLnBrk="0" hangingPunct="1">
      <a:defRPr sz="1600" kern="1200">
        <a:solidFill>
          <a:schemeClr val="tx2"/>
        </a:solidFill>
        <a:latin typeface="+mn-lt"/>
        <a:ea typeface="+mn-ea"/>
        <a:cs typeface="+mn-cs"/>
      </a:defRPr>
    </a:lvl3pPr>
    <a:lvl4pPr marL="1828480" algn="l" defTabSz="1218987" rtl="0" eaLnBrk="1" latinLnBrk="0" hangingPunct="1">
      <a:defRPr sz="1600" kern="1200">
        <a:solidFill>
          <a:schemeClr val="tx2"/>
        </a:solidFill>
        <a:latin typeface="+mn-lt"/>
        <a:ea typeface="+mn-ea"/>
        <a:cs typeface="+mn-cs"/>
      </a:defRPr>
    </a:lvl4pPr>
    <a:lvl5pPr marL="2437973" algn="l" defTabSz="1218987" rtl="0" eaLnBrk="1" latinLnBrk="0" hangingPunct="1">
      <a:defRPr sz="1600" kern="1200">
        <a:solidFill>
          <a:schemeClr val="tx2"/>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672383" y="1498601"/>
            <a:ext cx="7008574" cy="3298825"/>
          </a:xfrm>
        </p:spPr>
        <p:txBody>
          <a:bodyPr>
            <a:normAutofit/>
          </a:bodyPr>
          <a:lstStyle>
            <a:lvl1pPr>
              <a:lnSpc>
                <a:spcPct val="90000"/>
              </a:lnSpc>
              <a:defRPr sz="5400" cap="none" baseline="0"/>
            </a:lvl1pPr>
          </a:lstStyle>
          <a:p>
            <a:r>
              <a:rPr lang="en-US"/>
              <a:t>Click to edit Master title style</a:t>
            </a:r>
            <a:endParaRPr/>
          </a:p>
        </p:txBody>
      </p:sp>
      <p:sp>
        <p:nvSpPr>
          <p:cNvPr id="3" name="Subtitle 2"/>
          <p:cNvSpPr>
            <a:spLocks noGrp="1"/>
          </p:cNvSpPr>
          <p:nvPr>
            <p:ph type="subTitle" idx="1"/>
          </p:nvPr>
        </p:nvSpPr>
        <p:spPr>
          <a:xfrm>
            <a:off x="4672383" y="4927600"/>
            <a:ext cx="7008574" cy="1244600"/>
          </a:xfrm>
        </p:spPr>
        <p:txBody>
          <a:bodyPr>
            <a:normAutofit/>
          </a:bodyPr>
          <a:lstStyle>
            <a:lvl1pPr marL="0" indent="0" algn="l">
              <a:spcBef>
                <a:spcPts val="0"/>
              </a:spcBef>
              <a:buNone/>
              <a:defRPr sz="2800" b="0">
                <a:solidFill>
                  <a:schemeClr val="tx1"/>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Click to edit Master subtitle style</a:t>
            </a:r>
            <a:endParaRPr/>
          </a:p>
        </p:txBody>
      </p:sp>
    </p:spTree>
    <p:extLst>
      <p:ext uri="{BB962C8B-B14F-4D97-AF65-F5344CB8AC3E}">
        <p14:creationId xmlns:p14="http://schemas.microsoft.com/office/powerpoint/2010/main" val="3222770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AECB6C2-1084-4AED-A74A-DF028B0094EA}" type="datetimeFigureOut">
              <a:rPr lang="en-US"/>
              <a:t>4/14/23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91C5AD9-787D-40FA-8A4D-16A055B9AF81}" type="slidenum">
              <a:rPr/>
              <a:t>‹#›</a:t>
            </a:fld>
            <a:endParaRPr/>
          </a:p>
        </p:txBody>
      </p:sp>
    </p:spTree>
    <p:extLst>
      <p:ext uri="{BB962C8B-B14F-4D97-AF65-F5344CB8AC3E}">
        <p14:creationId xmlns:p14="http://schemas.microsoft.com/office/powerpoint/2010/main" val="1010434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52633" y="274638"/>
            <a:ext cx="1422030" cy="5897561"/>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117309" y="274638"/>
            <a:ext cx="8532178" cy="589756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AECB6C2-1084-4AED-A74A-DF028B0094EA}" type="datetimeFigureOut">
              <a:rPr lang="en-US"/>
              <a:t>4/14/23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91C5AD9-787D-40FA-8A4D-16A055B9AF81}" type="slidenum">
              <a:rPr/>
              <a:t>‹#›</a:t>
            </a:fld>
            <a:endParaRPr/>
          </a:p>
        </p:txBody>
      </p:sp>
    </p:spTree>
    <p:extLst>
      <p:ext uri="{BB962C8B-B14F-4D97-AF65-F5344CB8AC3E}">
        <p14:creationId xmlns:p14="http://schemas.microsoft.com/office/powerpoint/2010/main" val="3650715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8B5A30F4-0B4E-4E4B-BC36-C30CD13F4E17}" type="datetimeFigureOut">
              <a:rPr lang="en-US"/>
              <a:t>4/14/23</a:t>
            </a:fld>
            <a:endParaRPr dirty="0"/>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A60BA0E-20D0-4E7C-B286-26C960A6788F}" type="slidenum">
              <a:rPr/>
              <a:t>‹#›</a:t>
            </a:fld>
            <a:endParaRPr/>
          </a:p>
        </p:txBody>
      </p:sp>
    </p:spTree>
    <p:extLst>
      <p:ext uri="{BB962C8B-B14F-4D97-AF65-F5344CB8AC3E}">
        <p14:creationId xmlns:p14="http://schemas.microsoft.com/office/powerpoint/2010/main" val="1563524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2589" y="4445000"/>
            <a:ext cx="7008574" cy="1930400"/>
          </a:xfrm>
        </p:spPr>
        <p:txBody>
          <a:bodyPr anchor="t">
            <a:normAutofit/>
          </a:bodyPr>
          <a:lstStyle>
            <a:lvl1pPr algn="l">
              <a:defRPr sz="5400" b="0" cap="none" baseline="0"/>
            </a:lvl1pPr>
          </a:lstStyle>
          <a:p>
            <a:r>
              <a:rPr lang="en-US"/>
              <a:t>Click to edit Master title style</a:t>
            </a:r>
            <a:endParaRPr dirty="0"/>
          </a:p>
        </p:txBody>
      </p:sp>
      <p:sp>
        <p:nvSpPr>
          <p:cNvPr id="3" name="Text Placeholder 2"/>
          <p:cNvSpPr>
            <a:spLocks noGrp="1"/>
          </p:cNvSpPr>
          <p:nvPr>
            <p:ph type="body" idx="1"/>
          </p:nvPr>
        </p:nvSpPr>
        <p:spPr>
          <a:xfrm>
            <a:off x="812589" y="3124200"/>
            <a:ext cx="7008574" cy="1296987"/>
          </a:xfrm>
        </p:spPr>
        <p:txBody>
          <a:bodyPr anchor="b">
            <a:normAutofit/>
          </a:bodyPr>
          <a:lstStyle>
            <a:lvl1pPr marL="0" indent="0">
              <a:spcBef>
                <a:spcPts val="0"/>
              </a:spcBef>
              <a:buNone/>
              <a:defRPr sz="2800">
                <a:solidFill>
                  <a:schemeClr val="tx1"/>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1963402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11730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1706581" indent="0">
              <a:buNone/>
              <a:defRPr sz="1800"/>
            </a:lvl6pPr>
            <a:lvl7pPr marL="2011328">
              <a:defRPr sz="1800"/>
            </a:lvl7pPr>
            <a:lvl8pPr marL="2011328">
              <a:defRPr sz="1800"/>
            </a:lvl8pPr>
            <a:lvl9pPr marL="201132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9755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2DD204D1-F9BD-4643-8480-6EA41EB484F1}" type="datetimeFigureOut">
              <a:rPr lang="en-US"/>
              <a:t>4/14/23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3489339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12137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4" name="Content Placeholder 3"/>
          <p:cNvSpPr>
            <a:spLocks noGrp="1"/>
          </p:cNvSpPr>
          <p:nvPr>
            <p:ph sz="half" idx="2"/>
          </p:nvPr>
        </p:nvSpPr>
        <p:spPr>
          <a:xfrm>
            <a:off x="111730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30162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29755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2DD204D1-F9BD-4643-8480-6EA41EB484F1}" type="datetimeFigureOut">
              <a:rPr lang="en-US"/>
              <a:t>4/14/23</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355283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2DD204D1-F9BD-4643-8480-6EA41EB484F1}" type="datetimeFigureOut">
              <a:rPr lang="en-US"/>
              <a:t>4/14/23</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351676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D204D1-F9BD-4643-8480-6EA41EB484F1}" type="datetimeFigureOut">
              <a:rPr lang="en-US"/>
              <a:t>4/14/23</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2068731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3961368" y="0"/>
            <a:ext cx="7922736"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304721" y="1701800"/>
            <a:ext cx="3351927" cy="2844800"/>
          </a:xfrm>
        </p:spPr>
        <p:txBody>
          <a:bodyPr anchor="b">
            <a:normAutofit/>
          </a:bodyPr>
          <a:lstStyle>
            <a:lvl1pPr algn="l">
              <a:defRPr sz="2000" b="1"/>
            </a:lvl1pPr>
          </a:lstStyle>
          <a:p>
            <a:r>
              <a:rPr lang="en-US"/>
              <a:t>Click to edit Master title style</a:t>
            </a:r>
            <a:endParaRPr/>
          </a:p>
        </p:txBody>
      </p:sp>
      <p:sp>
        <p:nvSpPr>
          <p:cNvPr id="4" name="Text Placeholder 3"/>
          <p:cNvSpPr>
            <a:spLocks noGrp="1"/>
          </p:cNvSpPr>
          <p:nvPr>
            <p:ph type="body" sz="half" idx="2"/>
          </p:nvPr>
        </p:nvSpPr>
        <p:spPr>
          <a:xfrm>
            <a:off x="304721" y="4648200"/>
            <a:ext cx="3351927" cy="1727200"/>
          </a:xfrm>
        </p:spPr>
        <p:txBody>
          <a:bodyPr>
            <a:normAutofit/>
          </a:bodyPr>
          <a:lstStyle>
            <a:lvl1pPr marL="0" indent="0">
              <a:spcBef>
                <a:spcPts val="120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Click to edit Master text styles</a:t>
            </a:r>
          </a:p>
        </p:txBody>
      </p:sp>
      <p:sp>
        <p:nvSpPr>
          <p:cNvPr id="3" name="Content Placeholder 2"/>
          <p:cNvSpPr>
            <a:spLocks noGrp="1"/>
          </p:cNvSpPr>
          <p:nvPr>
            <p:ph idx="1"/>
          </p:nvPr>
        </p:nvSpPr>
        <p:spPr>
          <a:xfrm>
            <a:off x="4469236" y="482600"/>
            <a:ext cx="6805427" cy="5892800"/>
          </a:xfrm>
        </p:spPr>
        <p:txBody>
          <a:bodyPr>
            <a:normAutofit/>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126BF754-515F-40B9-8D24-D54D5825B3D0}" type="datetimeFigureOut">
              <a:rPr lang="en-US"/>
              <a:t>4/14/23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2DFBB78A-01B4-41F2-96B0-677A4A282832}" type="slidenum">
              <a:rPr/>
              <a:t>‹#›</a:t>
            </a:fld>
            <a:endParaRPr/>
          </a:p>
        </p:txBody>
      </p:sp>
    </p:spTree>
    <p:extLst>
      <p:ext uri="{BB962C8B-B14F-4D97-AF65-F5344CB8AC3E}">
        <p14:creationId xmlns:p14="http://schemas.microsoft.com/office/powerpoint/2010/main" val="1968072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2082258" y="0"/>
            <a:ext cx="802431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2437765" y="4800600"/>
            <a:ext cx="7313295" cy="762000"/>
          </a:xfrm>
        </p:spPr>
        <p:txBody>
          <a:bodyPr anchor="b">
            <a:normAutofit/>
          </a:bodyPr>
          <a:lstStyle>
            <a:lvl1pPr algn="l">
              <a:defRPr sz="2000" b="1"/>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2437765" y="279401"/>
            <a:ext cx="7313295" cy="4448175"/>
          </a:xfrm>
        </p:spPr>
        <p:txBody>
          <a:bodyPr>
            <a:normAutofit/>
          </a:bodyPr>
          <a:lstStyle>
            <a:lvl1pPr marL="0" indent="0">
              <a:buNone/>
              <a:defRPr sz="28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a:t>Click icon to add picture</a:t>
            </a:r>
            <a:endParaRPr/>
          </a:p>
        </p:txBody>
      </p:sp>
      <p:sp>
        <p:nvSpPr>
          <p:cNvPr id="4" name="Text Placeholder 3"/>
          <p:cNvSpPr>
            <a:spLocks noGrp="1"/>
          </p:cNvSpPr>
          <p:nvPr>
            <p:ph type="body" sz="half" idx="2"/>
          </p:nvPr>
        </p:nvSpPr>
        <p:spPr>
          <a:xfrm>
            <a:off x="2437765" y="5562600"/>
            <a:ext cx="7313295" cy="812800"/>
          </a:xfrm>
        </p:spPr>
        <p:txBody>
          <a:bodyPr>
            <a:normAutofit/>
          </a:bodyPr>
          <a:lstStyle>
            <a:lvl1pPr marL="0" indent="0">
              <a:spcBef>
                <a:spcPts val="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126BF754-515F-40B9-8D24-D54D5825B3D0}" type="datetimeFigureOut">
              <a:rPr lang="en-US"/>
              <a:t>4/14/23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2DFBB78A-01B4-41F2-96B0-677A4A282832}" type="slidenum">
              <a:rPr/>
              <a:t>‹#›</a:t>
            </a:fld>
            <a:endParaRPr/>
          </a:p>
        </p:txBody>
      </p:sp>
    </p:spTree>
    <p:extLst>
      <p:ext uri="{BB962C8B-B14F-4D97-AF65-F5344CB8AC3E}">
        <p14:creationId xmlns:p14="http://schemas.microsoft.com/office/powerpoint/2010/main" val="1221337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304721" y="0"/>
            <a:ext cx="11579384"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Placeholder 1"/>
          <p:cNvSpPr>
            <a:spLocks noGrp="1"/>
          </p:cNvSpPr>
          <p:nvPr>
            <p:ph type="title"/>
          </p:nvPr>
        </p:nvSpPr>
        <p:spPr>
          <a:xfrm>
            <a:off x="1117309" y="76200"/>
            <a:ext cx="10157354" cy="1397000"/>
          </a:xfrm>
          <a:prstGeom prst="rect">
            <a:avLst/>
          </a:prstGeom>
        </p:spPr>
        <p:txBody>
          <a:bodyPr vert="horz" lIns="121899" tIns="60949" rIns="121899" bIns="60949" rtlCol="0" anchor="b">
            <a:normAutofit/>
          </a:bodyPr>
          <a:lstStyle/>
          <a:p>
            <a:r>
              <a:rPr lang="en-US"/>
              <a:t>Click to edit Master title style</a:t>
            </a:r>
            <a:endParaRPr dirty="0"/>
          </a:p>
        </p:txBody>
      </p:sp>
      <p:sp>
        <p:nvSpPr>
          <p:cNvPr id="3" name="Text Placeholder 2"/>
          <p:cNvSpPr>
            <a:spLocks noGrp="1"/>
          </p:cNvSpPr>
          <p:nvPr>
            <p:ph type="body" idx="1"/>
          </p:nvPr>
        </p:nvSpPr>
        <p:spPr>
          <a:xfrm>
            <a:off x="1117309" y="1701800"/>
            <a:ext cx="10157354" cy="4470400"/>
          </a:xfrm>
          <a:prstGeom prst="rect">
            <a:avLst/>
          </a:prstGeom>
        </p:spPr>
        <p:txBody>
          <a:bodyPr vert="horz" lIns="121899" tIns="60949" rIns="121899" bIns="6094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2"/>
          </p:nvPr>
        </p:nvSpPr>
        <p:spPr>
          <a:xfrm>
            <a:off x="1117309" y="6400801"/>
            <a:ext cx="2742486" cy="320675"/>
          </a:xfrm>
          <a:prstGeom prst="rect">
            <a:avLst/>
          </a:prstGeom>
        </p:spPr>
        <p:txBody>
          <a:bodyPr vert="horz" lIns="121899" tIns="60949" rIns="121899" bIns="60949" rtlCol="0" anchor="b"/>
          <a:lstStyle>
            <a:lvl1pPr algn="l">
              <a:defRPr sz="1200" baseline="0">
                <a:solidFill>
                  <a:schemeClr val="tx2">
                    <a:lumMod val="65000"/>
                    <a:lumOff val="35000"/>
                  </a:schemeClr>
                </a:solidFill>
              </a:defRPr>
            </a:lvl1pPr>
          </a:lstStyle>
          <a:p>
            <a:fld id="{2DD204D1-F9BD-4643-8480-6EA41EB484F1}" type="datetimeFigureOut">
              <a:rPr lang="en-US" smtClean="0"/>
              <a:pPr/>
              <a:t>4/14/23</a:t>
            </a:fld>
            <a:endParaRPr lang="en-US"/>
          </a:p>
        </p:txBody>
      </p:sp>
      <p:sp>
        <p:nvSpPr>
          <p:cNvPr id="5" name="Footer Placeholder 4"/>
          <p:cNvSpPr>
            <a:spLocks noGrp="1"/>
          </p:cNvSpPr>
          <p:nvPr>
            <p:ph type="ftr" sz="quarter" idx="3"/>
          </p:nvPr>
        </p:nvSpPr>
        <p:spPr>
          <a:xfrm>
            <a:off x="3907842" y="6400801"/>
            <a:ext cx="6216301" cy="320675"/>
          </a:xfrm>
          <a:prstGeom prst="rect">
            <a:avLst/>
          </a:prstGeom>
        </p:spPr>
        <p:txBody>
          <a:bodyPr vert="horz" lIns="121899" tIns="60949" rIns="121899" bIns="60949" rtlCol="0" anchor="b"/>
          <a:lstStyle>
            <a:lvl1pPr algn="ctr">
              <a:defRPr sz="1200" baseline="0">
                <a:solidFill>
                  <a:schemeClr val="tx2">
                    <a:lumMod val="65000"/>
                    <a:lumOff val="35000"/>
                  </a:schemeClr>
                </a:solidFill>
              </a:defRPr>
            </a:lvl1pPr>
          </a:lstStyle>
          <a:p>
            <a:endParaRPr lang="en-US"/>
          </a:p>
        </p:txBody>
      </p:sp>
      <p:sp>
        <p:nvSpPr>
          <p:cNvPr id="6" name="Slide Number Placeholder 5"/>
          <p:cNvSpPr>
            <a:spLocks noGrp="1"/>
          </p:cNvSpPr>
          <p:nvPr>
            <p:ph type="sldNum" sz="quarter" idx="4"/>
          </p:nvPr>
        </p:nvSpPr>
        <p:spPr>
          <a:xfrm>
            <a:off x="10167146" y="6400801"/>
            <a:ext cx="1107518" cy="320675"/>
          </a:xfrm>
          <a:prstGeom prst="rect">
            <a:avLst/>
          </a:prstGeom>
        </p:spPr>
        <p:txBody>
          <a:bodyPr vert="horz" lIns="121899" tIns="60949" rIns="121899" bIns="60949" rtlCol="0" anchor="b"/>
          <a:lstStyle>
            <a:lvl1pPr algn="r">
              <a:defRPr sz="1200" baseline="0">
                <a:solidFill>
                  <a:schemeClr val="tx2">
                    <a:lumMod val="65000"/>
                    <a:lumOff val="35000"/>
                  </a:schemeClr>
                </a:solidFill>
              </a:defRPr>
            </a:lvl1pPr>
          </a:lstStyle>
          <a:p>
            <a:fld id="{EB37DED6-D4C7-42EE-AB49-D2E39E64FDE4}" type="slidenum">
              <a:rPr lang="en-US" smtClean="0"/>
              <a:pPr/>
              <a:t>‹#›</a:t>
            </a:fld>
            <a:endParaRPr lang="en-US"/>
          </a:p>
        </p:txBody>
      </p:sp>
    </p:spTree>
    <p:extLst>
      <p:ext uri="{BB962C8B-B14F-4D97-AF65-F5344CB8AC3E}">
        <p14:creationId xmlns:p14="http://schemas.microsoft.com/office/powerpoint/2010/main" val="1544047913"/>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63" r:id="rId3"/>
    <p:sldLayoutId id="2147483664" r:id="rId4"/>
    <p:sldLayoutId id="2147483665" r:id="rId5"/>
    <p:sldLayoutId id="2147483666" r:id="rId6"/>
    <p:sldLayoutId id="2147483667" r:id="rId7"/>
    <p:sldLayoutId id="2147483675" r:id="rId8"/>
    <p:sldLayoutId id="2147483676" r:id="rId9"/>
    <p:sldLayoutId id="2147483677" r:id="rId10"/>
    <p:sldLayoutId id="2147483678"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8987" rtl="0" eaLnBrk="1" latinLnBrk="0" hangingPunct="1">
        <a:lnSpc>
          <a:spcPct val="85000"/>
        </a:lnSpc>
        <a:spcBef>
          <a:spcPct val="0"/>
        </a:spcBef>
        <a:buNone/>
        <a:tabLst/>
        <a:defRPr sz="4400" kern="1200" cap="none" baseline="0">
          <a:solidFill>
            <a:schemeClr val="tx1"/>
          </a:solidFill>
          <a:latin typeface="+mj-lt"/>
          <a:ea typeface="+mj-ea"/>
          <a:cs typeface="+mj-cs"/>
        </a:defRPr>
      </a:lvl1pPr>
    </p:titleStyle>
    <p:bodyStyle>
      <a:lvl1pPr marL="304747" indent="-304747" algn="l" defTabSz="1218987" rtl="0" eaLnBrk="1" latinLnBrk="0" hangingPunct="1">
        <a:lnSpc>
          <a:spcPct val="95000"/>
        </a:lnSpc>
        <a:spcBef>
          <a:spcPts val="1866"/>
        </a:spcBef>
        <a:buSzPct val="100000"/>
        <a:buFont typeface="Arial" pitchFamily="34" charset="0"/>
        <a:buChar char="•"/>
        <a:defRPr sz="2400" kern="1200">
          <a:solidFill>
            <a:schemeClr val="tx1"/>
          </a:solidFill>
          <a:latin typeface="+mn-lt"/>
          <a:ea typeface="+mn-ea"/>
          <a:cs typeface="+mn-cs"/>
        </a:defRPr>
      </a:lvl1pPr>
      <a:lvl2pPr marL="731392" indent="-304747" algn="l" defTabSz="1218987" rtl="0" eaLnBrk="1" latinLnBrk="0" hangingPunct="1">
        <a:lnSpc>
          <a:spcPct val="95000"/>
        </a:lnSpc>
        <a:spcBef>
          <a:spcPts val="1066"/>
        </a:spcBef>
        <a:buSzPct val="100000"/>
        <a:buFont typeface="Century Gothic" pitchFamily="34" charset="0"/>
        <a:buChar char="–"/>
        <a:defRPr sz="2000" kern="1200">
          <a:solidFill>
            <a:schemeClr val="tx1"/>
          </a:solidFill>
          <a:latin typeface="+mn-lt"/>
          <a:ea typeface="+mn-ea"/>
          <a:cs typeface="+mn-cs"/>
        </a:defRPr>
      </a:lvl2pPr>
      <a:lvl3pPr marL="1158037"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3pPr>
      <a:lvl4pPr marL="1584683"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4pPr>
      <a:lvl5pPr marL="2011328"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5pPr>
      <a:lvl6pPr marL="2437973"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6pPr>
      <a:lvl7pPr marL="286461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7pPr>
      <a:lvl8pPr marL="3291264"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8pPr>
      <a:lvl9pPr marL="377885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worldhistory.org/article/1219/the-archaeological-excavations-at-magdala/" TargetMode="External"/><Relationship Id="rId2" Type="http://schemas.openxmlformats.org/officeDocument/2006/relationships/hyperlink" Target="https://dannythedigger.com/magdala/" TargetMode="External"/><Relationship Id="rId1" Type="http://schemas.openxmlformats.org/officeDocument/2006/relationships/slideLayout" Target="../slideLayouts/slideLayout2.xml"/><Relationship Id="rId6" Type="http://schemas.openxmlformats.org/officeDocument/2006/relationships/hyperlink" Target="https://religionnews.com/2022/01/07/was-mary-magdalene-really-from-magdala-two-scholars-reassess-the-evidence/" TargetMode="External"/><Relationship Id="rId5" Type="http://schemas.openxmlformats.org/officeDocument/2006/relationships/hyperlink" Target="https://www.hmdb.org/m.asp?m=140983" TargetMode="External"/><Relationship Id="rId4" Type="http://schemas.openxmlformats.org/officeDocument/2006/relationships/hyperlink" Target="https://dannythedigger.com/presenting-magdala/"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dannythedigger.com/sea-of-galilee"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youtube.com/watch?v=Ln9UEHGESWQ"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37012" y="1498601"/>
            <a:ext cx="7643945" cy="3428999"/>
          </a:xfrm>
        </p:spPr>
        <p:txBody>
          <a:bodyPr/>
          <a:lstStyle/>
          <a:p>
            <a:r>
              <a:rPr lang="en-US" dirty="0" err="1"/>
              <a:t>Magdala</a:t>
            </a:r>
            <a:endParaRPr lang="en-US" dirty="0"/>
          </a:p>
        </p:txBody>
      </p:sp>
      <p:sp>
        <p:nvSpPr>
          <p:cNvPr id="3" name="Subtitle 2"/>
          <p:cNvSpPr>
            <a:spLocks noGrp="1"/>
          </p:cNvSpPr>
          <p:nvPr>
            <p:ph type="subTitle" idx="1"/>
          </p:nvPr>
        </p:nvSpPr>
        <p:spPr/>
        <p:txBody>
          <a:bodyPr/>
          <a:lstStyle/>
          <a:p>
            <a:r>
              <a:rPr lang="en-US" dirty="0"/>
              <a:t>	History</a:t>
            </a:r>
          </a:p>
          <a:p>
            <a:endParaRPr lang="en-US" dirty="0"/>
          </a:p>
          <a:p>
            <a:r>
              <a:rPr lang="en-US" sz="1200" dirty="0"/>
              <a:t>				BY JESENIA AGUILERA</a:t>
            </a:r>
          </a:p>
          <a:p>
            <a:endParaRPr lang="en-US" sz="1200" dirty="0"/>
          </a:p>
        </p:txBody>
      </p:sp>
    </p:spTree>
    <p:extLst>
      <p:ext uri="{BB962C8B-B14F-4D97-AF65-F5344CB8AC3E}">
        <p14:creationId xmlns:p14="http://schemas.microsoft.com/office/powerpoint/2010/main" val="3650340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4378FB-E1D4-991D-44D3-B2917D557448}"/>
              </a:ext>
            </a:extLst>
          </p:cNvPr>
          <p:cNvSpPr>
            <a:spLocks noGrp="1"/>
          </p:cNvSpPr>
          <p:nvPr>
            <p:ph type="title"/>
          </p:nvPr>
        </p:nvSpPr>
        <p:spPr/>
        <p:txBody>
          <a:bodyPr/>
          <a:lstStyle/>
          <a:p>
            <a:r>
              <a:rPr lang="en-US" dirty="0"/>
              <a:t>The New Town Migdal</a:t>
            </a:r>
          </a:p>
        </p:txBody>
      </p:sp>
      <p:sp>
        <p:nvSpPr>
          <p:cNvPr id="3" name="Content Placeholder 2">
            <a:extLst>
              <a:ext uri="{FF2B5EF4-FFF2-40B4-BE49-F238E27FC236}">
                <a16:creationId xmlns:a16="http://schemas.microsoft.com/office/drawing/2014/main" id="{6697F96C-6BD2-0AEF-C606-021233898CA1}"/>
              </a:ext>
            </a:extLst>
          </p:cNvPr>
          <p:cNvSpPr>
            <a:spLocks noGrp="1"/>
          </p:cNvSpPr>
          <p:nvPr>
            <p:ph idx="1"/>
          </p:nvPr>
        </p:nvSpPr>
        <p:spPr/>
        <p:txBody>
          <a:bodyPr/>
          <a:lstStyle/>
          <a:p>
            <a:r>
              <a:rPr lang="en-US" b="0" i="0" dirty="0">
                <a:effectLst/>
                <a:latin typeface="Helvetica Neue" panose="02000503000000020004" pitchFamily="2" charset="0"/>
              </a:rPr>
              <a:t> </a:t>
            </a:r>
          </a:p>
          <a:p>
            <a:r>
              <a:rPr lang="en-US" b="0" i="0" dirty="0">
                <a:effectLst/>
                <a:latin typeface="Helvetica Neue" panose="02000503000000020004" pitchFamily="2" charset="0"/>
              </a:rPr>
              <a:t> In 2009 the construction of a spiritual center started in the area close to the ancient ruins.  Under the surface emerged ruins of a 1</a:t>
            </a:r>
            <a:r>
              <a:rPr lang="en-US" b="0" i="0" baseline="30000" dirty="0">
                <a:effectLst/>
                <a:latin typeface="Helvetica Neue" panose="02000503000000020004" pitchFamily="2" charset="0"/>
              </a:rPr>
              <a:t>st</a:t>
            </a:r>
            <a:r>
              <a:rPr lang="en-US" b="0" i="0" dirty="0">
                <a:effectLst/>
                <a:latin typeface="Helvetica Neue" panose="02000503000000020004" pitchFamily="2" charset="0"/>
              </a:rPr>
              <a:t>  century AD Jewish village. Emergency excavations, which still continue to date (2017), unearthed remarkable findings which are now part of the archaeological park.</a:t>
            </a:r>
          </a:p>
          <a:p>
            <a:endParaRPr lang="en-US" dirty="0"/>
          </a:p>
        </p:txBody>
      </p:sp>
    </p:spTree>
    <p:extLst>
      <p:ext uri="{BB962C8B-B14F-4D97-AF65-F5344CB8AC3E}">
        <p14:creationId xmlns:p14="http://schemas.microsoft.com/office/powerpoint/2010/main" val="713805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66781-2310-24D8-E21D-0DBB7FBB2005}"/>
              </a:ext>
            </a:extLst>
          </p:cNvPr>
          <p:cNvSpPr>
            <a:spLocks noGrp="1"/>
          </p:cNvSpPr>
          <p:nvPr>
            <p:ph type="title"/>
          </p:nvPr>
        </p:nvSpPr>
        <p:spPr>
          <a:xfrm>
            <a:off x="1117309" y="-381000"/>
            <a:ext cx="10157354" cy="1524000"/>
          </a:xfrm>
        </p:spPr>
        <p:txBody>
          <a:bodyPr/>
          <a:lstStyle/>
          <a:p>
            <a:r>
              <a:rPr lang="en-US" dirty="0"/>
              <a:t>The New Town Migdal</a:t>
            </a:r>
          </a:p>
        </p:txBody>
      </p:sp>
      <p:sp>
        <p:nvSpPr>
          <p:cNvPr id="3" name="Content Placeholder 2">
            <a:extLst>
              <a:ext uri="{FF2B5EF4-FFF2-40B4-BE49-F238E27FC236}">
                <a16:creationId xmlns:a16="http://schemas.microsoft.com/office/drawing/2014/main" id="{B716C77A-0719-2CCC-B05C-A9CB25C398A4}"/>
              </a:ext>
            </a:extLst>
          </p:cNvPr>
          <p:cNvSpPr>
            <a:spLocks noGrp="1"/>
          </p:cNvSpPr>
          <p:nvPr>
            <p:ph idx="1"/>
          </p:nvPr>
        </p:nvSpPr>
        <p:spPr/>
        <p:txBody>
          <a:bodyPr/>
          <a:lstStyle/>
          <a:p>
            <a:endParaRPr lang="en-US" dirty="0"/>
          </a:p>
          <a:p>
            <a:endParaRPr lang="en-US" dirty="0"/>
          </a:p>
          <a:p>
            <a:endParaRPr lang="en-US" dirty="0"/>
          </a:p>
          <a:p>
            <a:endParaRPr lang="en-US" dirty="0"/>
          </a:p>
          <a:p>
            <a:endParaRPr lang="en-US" dirty="0"/>
          </a:p>
          <a:p>
            <a:endParaRPr lang="en-US" dirty="0"/>
          </a:p>
          <a:p>
            <a:r>
              <a:rPr lang="en-US" b="0" i="0" dirty="0">
                <a:effectLst/>
                <a:latin typeface="Lato" panose="020F0502020204030203" pitchFamily="34" charset="0"/>
              </a:rPr>
              <a:t>Migdal, red pin, located along the Sea of Galilee in northeast Israel. Maps courtesy of Creative Commons</a:t>
            </a:r>
            <a:endParaRPr lang="en-US" dirty="0"/>
          </a:p>
        </p:txBody>
      </p:sp>
      <p:pic>
        <p:nvPicPr>
          <p:cNvPr id="4" name="Picture 3">
            <a:extLst>
              <a:ext uri="{FF2B5EF4-FFF2-40B4-BE49-F238E27FC236}">
                <a16:creationId xmlns:a16="http://schemas.microsoft.com/office/drawing/2014/main" id="{1CC5E567-454A-7500-2F35-C1173D171ADD}"/>
              </a:ext>
            </a:extLst>
          </p:cNvPr>
          <p:cNvPicPr>
            <a:picLocks noChangeAspect="1"/>
          </p:cNvPicPr>
          <p:nvPr/>
        </p:nvPicPr>
        <p:blipFill>
          <a:blip r:embed="rId2"/>
          <a:stretch>
            <a:fillRect/>
          </a:stretch>
        </p:blipFill>
        <p:spPr>
          <a:xfrm>
            <a:off x="3122612" y="1435100"/>
            <a:ext cx="5715000" cy="3721100"/>
          </a:xfrm>
          <a:prstGeom prst="rect">
            <a:avLst/>
          </a:prstGeom>
        </p:spPr>
      </p:pic>
    </p:spTree>
    <p:extLst>
      <p:ext uri="{BB962C8B-B14F-4D97-AF65-F5344CB8AC3E}">
        <p14:creationId xmlns:p14="http://schemas.microsoft.com/office/powerpoint/2010/main" val="2760697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470C84-7FE2-840C-35F7-DF4FCFDD1293}"/>
              </a:ext>
            </a:extLst>
          </p:cNvPr>
          <p:cNvSpPr>
            <a:spLocks noGrp="1"/>
          </p:cNvSpPr>
          <p:nvPr>
            <p:ph type="title"/>
          </p:nvPr>
        </p:nvSpPr>
        <p:spPr/>
        <p:txBody>
          <a:bodyPr/>
          <a:lstStyle/>
          <a:p>
            <a:pPr algn="ctr"/>
            <a:r>
              <a:rPr lang="en-US" dirty="0"/>
              <a:t>Archaeological Park- Magdala Tourist Center</a:t>
            </a:r>
          </a:p>
        </p:txBody>
      </p:sp>
      <p:sp>
        <p:nvSpPr>
          <p:cNvPr id="3" name="Content Placeholder 2">
            <a:extLst>
              <a:ext uri="{FF2B5EF4-FFF2-40B4-BE49-F238E27FC236}">
                <a16:creationId xmlns:a16="http://schemas.microsoft.com/office/drawing/2014/main" id="{6ED5F120-7E79-D71B-5D2C-4E855379C047}"/>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FC848FF0-6FB6-7AF5-08B9-08D7E0B683A5}"/>
              </a:ext>
            </a:extLst>
          </p:cNvPr>
          <p:cNvPicPr>
            <a:picLocks noChangeAspect="1"/>
          </p:cNvPicPr>
          <p:nvPr/>
        </p:nvPicPr>
        <p:blipFill>
          <a:blip r:embed="rId2"/>
          <a:stretch>
            <a:fillRect/>
          </a:stretch>
        </p:blipFill>
        <p:spPr>
          <a:xfrm>
            <a:off x="1446212" y="1635792"/>
            <a:ext cx="3880673" cy="2582140"/>
          </a:xfrm>
          <a:prstGeom prst="rect">
            <a:avLst/>
          </a:prstGeom>
        </p:spPr>
      </p:pic>
      <p:pic>
        <p:nvPicPr>
          <p:cNvPr id="5" name="Picture 4">
            <a:extLst>
              <a:ext uri="{FF2B5EF4-FFF2-40B4-BE49-F238E27FC236}">
                <a16:creationId xmlns:a16="http://schemas.microsoft.com/office/drawing/2014/main" id="{326A55F8-9B91-74CD-DB21-C5DB5BD9D9FB}"/>
              </a:ext>
            </a:extLst>
          </p:cNvPr>
          <p:cNvPicPr>
            <a:picLocks noChangeAspect="1"/>
          </p:cNvPicPr>
          <p:nvPr/>
        </p:nvPicPr>
        <p:blipFill>
          <a:blip r:embed="rId3"/>
          <a:stretch>
            <a:fillRect/>
          </a:stretch>
        </p:blipFill>
        <p:spPr>
          <a:xfrm>
            <a:off x="7322450" y="1473200"/>
            <a:ext cx="3994411" cy="3003550"/>
          </a:xfrm>
          <a:prstGeom prst="rect">
            <a:avLst/>
          </a:prstGeom>
        </p:spPr>
      </p:pic>
      <p:pic>
        <p:nvPicPr>
          <p:cNvPr id="6" name="Picture 5">
            <a:extLst>
              <a:ext uri="{FF2B5EF4-FFF2-40B4-BE49-F238E27FC236}">
                <a16:creationId xmlns:a16="http://schemas.microsoft.com/office/drawing/2014/main" id="{29E5F36C-0E94-4623-97D1-712FED957836}"/>
              </a:ext>
            </a:extLst>
          </p:cNvPr>
          <p:cNvPicPr>
            <a:picLocks noChangeAspect="1"/>
          </p:cNvPicPr>
          <p:nvPr/>
        </p:nvPicPr>
        <p:blipFill>
          <a:blip r:embed="rId4"/>
          <a:stretch>
            <a:fillRect/>
          </a:stretch>
        </p:blipFill>
        <p:spPr>
          <a:xfrm>
            <a:off x="4295127" y="3353467"/>
            <a:ext cx="4237685" cy="2866670"/>
          </a:xfrm>
          <a:prstGeom prst="rect">
            <a:avLst/>
          </a:prstGeom>
        </p:spPr>
      </p:pic>
    </p:spTree>
    <p:extLst>
      <p:ext uri="{BB962C8B-B14F-4D97-AF65-F5344CB8AC3E}">
        <p14:creationId xmlns:p14="http://schemas.microsoft.com/office/powerpoint/2010/main" val="3702764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45391-2EC7-1138-E166-0D835D229F5D}"/>
              </a:ext>
            </a:extLst>
          </p:cNvPr>
          <p:cNvSpPr>
            <a:spLocks noGrp="1"/>
          </p:cNvSpPr>
          <p:nvPr>
            <p:ph type="title"/>
          </p:nvPr>
        </p:nvSpPr>
        <p:spPr>
          <a:xfrm>
            <a:off x="1117309" y="152400"/>
            <a:ext cx="10157354" cy="1538921"/>
          </a:xfrm>
        </p:spPr>
        <p:txBody>
          <a:bodyPr>
            <a:normAutofit/>
          </a:bodyPr>
          <a:lstStyle/>
          <a:p>
            <a:pPr algn="r"/>
            <a:r>
              <a:rPr lang="en-US" b="0" i="0" dirty="0">
                <a:effectLst/>
                <a:latin typeface="raleway" pitchFamily="2" charset="77"/>
              </a:rPr>
              <a:t>Flourish New City</a:t>
            </a:r>
            <a:br>
              <a:rPr lang="en-US" b="0" i="0" dirty="0">
                <a:solidFill>
                  <a:srgbClr val="000000"/>
                </a:solidFill>
                <a:effectLst/>
                <a:latin typeface="raleway" pitchFamily="2" charset="77"/>
              </a:rPr>
            </a:br>
            <a:endParaRPr lang="en-US" dirty="0"/>
          </a:p>
        </p:txBody>
      </p:sp>
      <p:sp>
        <p:nvSpPr>
          <p:cNvPr id="3" name="Content Placeholder 2">
            <a:extLst>
              <a:ext uri="{FF2B5EF4-FFF2-40B4-BE49-F238E27FC236}">
                <a16:creationId xmlns:a16="http://schemas.microsoft.com/office/drawing/2014/main" id="{2CE841EB-1FEC-ACBD-FC90-7FCADBC8C0CE}"/>
              </a:ext>
            </a:extLst>
          </p:cNvPr>
          <p:cNvSpPr>
            <a:spLocks noGrp="1"/>
          </p:cNvSpPr>
          <p:nvPr>
            <p:ph idx="1"/>
          </p:nvPr>
        </p:nvSpPr>
        <p:spPr>
          <a:xfrm>
            <a:off x="1117309" y="1828800"/>
            <a:ext cx="10157354" cy="4343400"/>
          </a:xfrm>
        </p:spPr>
        <p:txBody>
          <a:bodyPr lIns="118872" anchor="b">
            <a:normAutofit/>
          </a:bodyPr>
          <a:lstStyle/>
          <a:p>
            <a:r>
              <a:rPr lang="en-US" b="0" i="0" dirty="0">
                <a:effectLst/>
                <a:latin typeface="raleway" pitchFamily="2" charset="77"/>
              </a:rPr>
              <a:t>In this flourish Jewish City it has now become a archaeological park and also a Catholic center. </a:t>
            </a:r>
            <a:r>
              <a:rPr lang="en-US" sz="2200" b="0" i="0" dirty="0">
                <a:effectLst/>
                <a:latin typeface="raleway" pitchFamily="2" charset="77"/>
              </a:rPr>
              <a:t>It has been known for the 2009 discovery of </a:t>
            </a:r>
            <a:r>
              <a:rPr lang="en-US" sz="2200" dirty="0">
                <a:latin typeface="raleway" pitchFamily="2" charset="77"/>
              </a:rPr>
              <a:t>the </a:t>
            </a:r>
            <a:r>
              <a:rPr lang="en-US" sz="2200" b="0" i="0" dirty="0">
                <a:effectLst/>
                <a:latin typeface="raleway" pitchFamily="2" charset="77"/>
              </a:rPr>
              <a:t>synagogue from the 1</a:t>
            </a:r>
            <a:r>
              <a:rPr lang="en-US" sz="2200" b="0" i="0" baseline="30000" dirty="0">
                <a:effectLst/>
                <a:latin typeface="raleway" pitchFamily="2" charset="77"/>
              </a:rPr>
              <a:t>st</a:t>
            </a:r>
            <a:r>
              <a:rPr lang="en-US" sz="2200" b="0" i="0" dirty="0">
                <a:effectLst/>
                <a:latin typeface="raleway" pitchFamily="2" charset="77"/>
              </a:rPr>
              <a:t> century CE.  They even say during the time that Mary Magdalene lived in that very location is where she first heard the preaching of Jesus for the very first time by the area of the Ancient Magdala is located at and that was discover in the year 1986, and the reason for that discovery is because at that time the water level was so low in that place.</a:t>
            </a:r>
          </a:p>
        </p:txBody>
      </p:sp>
      <p:pic>
        <p:nvPicPr>
          <p:cNvPr id="4" name="Picture 3">
            <a:extLst>
              <a:ext uri="{FF2B5EF4-FFF2-40B4-BE49-F238E27FC236}">
                <a16:creationId xmlns:a16="http://schemas.microsoft.com/office/drawing/2014/main" id="{3D127FE1-40BC-6824-A09F-634C285DA658}"/>
              </a:ext>
            </a:extLst>
          </p:cNvPr>
          <p:cNvPicPr>
            <a:picLocks noChangeAspect="1"/>
          </p:cNvPicPr>
          <p:nvPr/>
        </p:nvPicPr>
        <p:blipFill>
          <a:blip r:embed="rId2"/>
          <a:stretch>
            <a:fillRect/>
          </a:stretch>
        </p:blipFill>
        <p:spPr>
          <a:xfrm>
            <a:off x="1117309" y="685800"/>
            <a:ext cx="3657600" cy="2718365"/>
          </a:xfrm>
          <a:prstGeom prst="rect">
            <a:avLst/>
          </a:prstGeom>
        </p:spPr>
      </p:pic>
      <p:pic>
        <p:nvPicPr>
          <p:cNvPr id="6" name="Picture 5">
            <a:extLst>
              <a:ext uri="{FF2B5EF4-FFF2-40B4-BE49-F238E27FC236}">
                <a16:creationId xmlns:a16="http://schemas.microsoft.com/office/drawing/2014/main" id="{794E45C9-6D7F-0B3F-E403-73162DC8F4D2}"/>
              </a:ext>
            </a:extLst>
          </p:cNvPr>
          <p:cNvPicPr>
            <a:picLocks noChangeAspect="1"/>
          </p:cNvPicPr>
          <p:nvPr/>
        </p:nvPicPr>
        <p:blipFill>
          <a:blip r:embed="rId3"/>
          <a:stretch>
            <a:fillRect/>
          </a:stretch>
        </p:blipFill>
        <p:spPr>
          <a:xfrm>
            <a:off x="6551612" y="1132426"/>
            <a:ext cx="4266860" cy="2261426"/>
          </a:xfrm>
          <a:prstGeom prst="rect">
            <a:avLst/>
          </a:prstGeom>
        </p:spPr>
      </p:pic>
    </p:spTree>
    <p:extLst>
      <p:ext uri="{BB962C8B-B14F-4D97-AF65-F5344CB8AC3E}">
        <p14:creationId xmlns:p14="http://schemas.microsoft.com/office/powerpoint/2010/main" val="458900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3D4C3-7FE4-80AC-B11F-ABCE65BAD77F}"/>
              </a:ext>
            </a:extLst>
          </p:cNvPr>
          <p:cNvSpPr>
            <a:spLocks noGrp="1"/>
          </p:cNvSpPr>
          <p:nvPr>
            <p:ph type="title"/>
          </p:nvPr>
        </p:nvSpPr>
        <p:spPr/>
        <p:txBody>
          <a:bodyPr/>
          <a:lstStyle/>
          <a:p>
            <a:r>
              <a:rPr lang="en-US" dirty="0"/>
              <a:t>References </a:t>
            </a:r>
          </a:p>
        </p:txBody>
      </p:sp>
      <p:sp>
        <p:nvSpPr>
          <p:cNvPr id="3" name="Content Placeholder 2">
            <a:extLst>
              <a:ext uri="{FF2B5EF4-FFF2-40B4-BE49-F238E27FC236}">
                <a16:creationId xmlns:a16="http://schemas.microsoft.com/office/drawing/2014/main" id="{544AD730-D080-EF55-C996-9F3793C096E8}"/>
              </a:ext>
            </a:extLst>
          </p:cNvPr>
          <p:cNvSpPr>
            <a:spLocks noGrp="1"/>
          </p:cNvSpPr>
          <p:nvPr>
            <p:ph idx="1"/>
          </p:nvPr>
        </p:nvSpPr>
        <p:spPr/>
        <p:txBody>
          <a:bodyPr/>
          <a:lstStyle/>
          <a:p>
            <a:r>
              <a:rPr lang="en-US" dirty="0">
                <a:hlinkClick r:id="rId2"/>
              </a:rPr>
              <a:t>https://dannythedigger.com/magdala/</a:t>
            </a:r>
            <a:endParaRPr lang="en-US" dirty="0"/>
          </a:p>
          <a:p>
            <a:r>
              <a:rPr lang="en-US" dirty="0">
                <a:hlinkClick r:id="rId3"/>
              </a:rPr>
              <a:t>https://www.worldhistory.org/article/1219/the-archaeological-excavations-at-magdala/</a:t>
            </a:r>
            <a:endParaRPr lang="en-US" dirty="0"/>
          </a:p>
          <a:p>
            <a:r>
              <a:rPr lang="en-US" dirty="0">
                <a:hlinkClick r:id="rId4"/>
              </a:rPr>
              <a:t>https://dannythedigger.com/presenting-magdala/</a:t>
            </a:r>
            <a:endParaRPr lang="en-US" dirty="0"/>
          </a:p>
          <a:p>
            <a:r>
              <a:rPr lang="en-US" dirty="0">
                <a:hlinkClick r:id="rId5"/>
              </a:rPr>
              <a:t>https://www.hmdb.org/m.asp?m=140983</a:t>
            </a:r>
            <a:endParaRPr lang="en-US" dirty="0"/>
          </a:p>
          <a:p>
            <a:r>
              <a:rPr lang="en-US" dirty="0">
                <a:hlinkClick r:id="rId6"/>
              </a:rPr>
              <a:t>https://religionnews.com/2022/01/07/was-mary-magdalene-really-from-magdala-two-scholars-reassess-the-evidence/</a:t>
            </a:r>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009380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63A39-AC1D-4D17-7900-A15D5003B858}"/>
              </a:ext>
            </a:extLst>
          </p:cNvPr>
          <p:cNvSpPr>
            <a:spLocks noGrp="1"/>
          </p:cNvSpPr>
          <p:nvPr>
            <p:ph type="title"/>
          </p:nvPr>
        </p:nvSpPr>
        <p:spPr/>
        <p:txBody>
          <a:bodyPr/>
          <a:lstStyle/>
          <a:p>
            <a:r>
              <a:rPr lang="en-US" b="0" i="0" dirty="0">
                <a:effectLst/>
                <a:latin typeface="raleway" pitchFamily="2" charset="77"/>
              </a:rPr>
              <a:t>Mary Magdalene</a:t>
            </a:r>
            <a:endParaRPr lang="en-US" dirty="0"/>
          </a:p>
        </p:txBody>
      </p:sp>
      <p:sp>
        <p:nvSpPr>
          <p:cNvPr id="3" name="Content Placeholder 2">
            <a:extLst>
              <a:ext uri="{FF2B5EF4-FFF2-40B4-BE49-F238E27FC236}">
                <a16:creationId xmlns:a16="http://schemas.microsoft.com/office/drawing/2014/main" id="{89DE323F-BC76-C2C6-CD00-E3138CB39700}"/>
              </a:ext>
            </a:extLst>
          </p:cNvPr>
          <p:cNvSpPr>
            <a:spLocks noGrp="1"/>
          </p:cNvSpPr>
          <p:nvPr>
            <p:ph idx="1"/>
          </p:nvPr>
        </p:nvSpPr>
        <p:spPr/>
        <p:txBody>
          <a:bodyPr/>
          <a:lstStyle/>
          <a:p>
            <a:r>
              <a:rPr lang="en-US" sz="2200" b="0" i="0" dirty="0">
                <a:effectLst/>
              </a:rPr>
              <a:t>By Christian tradition Magdala is also the birth place of Mary Magdalene.</a:t>
            </a:r>
          </a:p>
          <a:p>
            <a:r>
              <a:rPr lang="en-US" sz="2200" b="0" i="0" dirty="0">
                <a:effectLst/>
              </a:rPr>
              <a:t>Mary Magdalene was a disciple of Jesus. Jesus cleansed her of seven demons, according to the Gospel accounts, and she financially aided him in Galilee. She was one of the witnesses of the Crucifixion and burial of Jesus and, famously, was the first person to see him after the Resurrection</a:t>
            </a:r>
            <a:r>
              <a:rPr lang="en-US" b="0" i="0" dirty="0">
                <a:effectLst/>
              </a:rPr>
              <a:t>.</a:t>
            </a:r>
          </a:p>
        </p:txBody>
      </p:sp>
      <p:pic>
        <p:nvPicPr>
          <p:cNvPr id="4" name="Picture 3">
            <a:extLst>
              <a:ext uri="{FF2B5EF4-FFF2-40B4-BE49-F238E27FC236}">
                <a16:creationId xmlns:a16="http://schemas.microsoft.com/office/drawing/2014/main" id="{333F874B-4A72-5154-2C33-067DB6CA0A17}"/>
              </a:ext>
            </a:extLst>
          </p:cNvPr>
          <p:cNvPicPr>
            <a:picLocks noChangeAspect="1"/>
          </p:cNvPicPr>
          <p:nvPr/>
        </p:nvPicPr>
        <p:blipFill>
          <a:blip r:embed="rId2"/>
          <a:stretch>
            <a:fillRect/>
          </a:stretch>
        </p:blipFill>
        <p:spPr>
          <a:xfrm>
            <a:off x="8685212" y="4114800"/>
            <a:ext cx="1995196" cy="2536266"/>
          </a:xfrm>
          <a:prstGeom prst="rect">
            <a:avLst/>
          </a:prstGeom>
        </p:spPr>
      </p:pic>
    </p:spTree>
    <p:extLst>
      <p:ext uri="{BB962C8B-B14F-4D97-AF65-F5344CB8AC3E}">
        <p14:creationId xmlns:p14="http://schemas.microsoft.com/office/powerpoint/2010/main" val="3251002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70DD7-D777-C061-0CB4-8ED3327E50C4}"/>
              </a:ext>
            </a:extLst>
          </p:cNvPr>
          <p:cNvSpPr>
            <a:spLocks noGrp="1"/>
          </p:cNvSpPr>
          <p:nvPr>
            <p:ph type="title"/>
          </p:nvPr>
        </p:nvSpPr>
        <p:spPr>
          <a:xfrm>
            <a:off x="1117309" y="76200"/>
            <a:ext cx="10157354" cy="1066800"/>
          </a:xfrm>
        </p:spPr>
        <p:txBody>
          <a:bodyPr>
            <a:normAutofit fontScale="90000"/>
          </a:bodyPr>
          <a:lstStyle/>
          <a:p>
            <a:br>
              <a:rPr lang="en-US" b="0" i="0" dirty="0">
                <a:solidFill>
                  <a:srgbClr val="000000"/>
                </a:solidFill>
                <a:effectLst/>
                <a:latin typeface="raleway" panose="020F0502020204030204" pitchFamily="34" charset="0"/>
              </a:rPr>
            </a:br>
            <a:r>
              <a:rPr lang="en-US" dirty="0"/>
              <a:t>History of Magdala</a:t>
            </a:r>
          </a:p>
        </p:txBody>
      </p:sp>
      <p:sp>
        <p:nvSpPr>
          <p:cNvPr id="3" name="Content Placeholder 2">
            <a:extLst>
              <a:ext uri="{FF2B5EF4-FFF2-40B4-BE49-F238E27FC236}">
                <a16:creationId xmlns:a16="http://schemas.microsoft.com/office/drawing/2014/main" id="{31BC220A-38E9-C0BC-A66B-7E3B4B01A199}"/>
              </a:ext>
            </a:extLst>
          </p:cNvPr>
          <p:cNvSpPr>
            <a:spLocks noGrp="1"/>
          </p:cNvSpPr>
          <p:nvPr>
            <p:ph idx="1"/>
          </p:nvPr>
        </p:nvSpPr>
        <p:spPr>
          <a:xfrm>
            <a:off x="1123066" y="1371600"/>
            <a:ext cx="10157354" cy="4699000"/>
          </a:xfrm>
        </p:spPr>
        <p:txBody>
          <a:bodyPr/>
          <a:lstStyle/>
          <a:p>
            <a:r>
              <a:rPr lang="en-US" b="0" i="0" dirty="0">
                <a:effectLst/>
              </a:rPr>
              <a:t>Magdala, known as Migdal in Hebrew (</a:t>
            </a:r>
            <a:r>
              <a:rPr lang="he-IL" b="0" i="0" dirty="0">
                <a:effectLst/>
              </a:rPr>
              <a:t>מִגְדָּל: </a:t>
            </a:r>
            <a:r>
              <a:rPr lang="en-US" b="0" i="0" dirty="0">
                <a:effectLst/>
              </a:rPr>
              <a:t>tower)</a:t>
            </a:r>
          </a:p>
          <a:p>
            <a:r>
              <a:rPr lang="en-US" b="0" i="0" dirty="0">
                <a:effectLst/>
              </a:rPr>
              <a:t>Magdala was developed as a fishing village and it was also in an area of fishing trade right next to the </a:t>
            </a:r>
            <a:r>
              <a:rPr lang="en-US" b="1" i="0" u="none" strike="noStrike" dirty="0">
                <a:effectLst/>
                <a:hlinkClick r:id="rId2">
                  <a:extLst>
                    <a:ext uri="{A12FA001-AC4F-418D-AE19-62706E023703}">
                      <ahyp:hlinkClr xmlns:ahyp="http://schemas.microsoft.com/office/drawing/2018/hyperlinkcolor" val="tx"/>
                    </a:ext>
                  </a:extLst>
                </a:hlinkClick>
              </a:rPr>
              <a:t>Sea of Galilee</a:t>
            </a:r>
            <a:r>
              <a:rPr lang="en-US" b="0" i="0" dirty="0">
                <a:effectLst/>
              </a:rPr>
              <a:t>. </a:t>
            </a:r>
          </a:p>
          <a:p>
            <a:r>
              <a:rPr lang="en-US" b="0" i="0" dirty="0">
                <a:effectLst/>
              </a:rPr>
              <a:t>Historical sources indicate it was especially known for its salted fish.</a:t>
            </a:r>
          </a:p>
          <a:p>
            <a:pPr marL="0" indent="0">
              <a:buNone/>
            </a:pPr>
            <a:endParaRPr lang="en-US" dirty="0"/>
          </a:p>
        </p:txBody>
      </p:sp>
      <p:pic>
        <p:nvPicPr>
          <p:cNvPr id="6" name="Picture 5">
            <a:extLst>
              <a:ext uri="{FF2B5EF4-FFF2-40B4-BE49-F238E27FC236}">
                <a16:creationId xmlns:a16="http://schemas.microsoft.com/office/drawing/2014/main" id="{574AD652-2780-CD24-ACFC-227D2D66A03B}"/>
              </a:ext>
            </a:extLst>
          </p:cNvPr>
          <p:cNvPicPr>
            <a:picLocks noChangeAspect="1"/>
          </p:cNvPicPr>
          <p:nvPr/>
        </p:nvPicPr>
        <p:blipFill>
          <a:blip r:embed="rId3"/>
          <a:stretch>
            <a:fillRect/>
          </a:stretch>
        </p:blipFill>
        <p:spPr>
          <a:xfrm>
            <a:off x="1370012" y="3814316"/>
            <a:ext cx="4540250" cy="2625687"/>
          </a:xfrm>
          <a:prstGeom prst="rect">
            <a:avLst/>
          </a:prstGeom>
        </p:spPr>
      </p:pic>
      <p:pic>
        <p:nvPicPr>
          <p:cNvPr id="7" name="Picture 6">
            <a:extLst>
              <a:ext uri="{FF2B5EF4-FFF2-40B4-BE49-F238E27FC236}">
                <a16:creationId xmlns:a16="http://schemas.microsoft.com/office/drawing/2014/main" id="{3ED024BE-93DB-012A-0C89-4FD941AB39C6}"/>
              </a:ext>
            </a:extLst>
          </p:cNvPr>
          <p:cNvPicPr>
            <a:picLocks noChangeAspect="1"/>
          </p:cNvPicPr>
          <p:nvPr/>
        </p:nvPicPr>
        <p:blipFill>
          <a:blip r:embed="rId4"/>
          <a:stretch>
            <a:fillRect/>
          </a:stretch>
        </p:blipFill>
        <p:spPr>
          <a:xfrm>
            <a:off x="6872182" y="3429000"/>
            <a:ext cx="4540250" cy="3011003"/>
          </a:xfrm>
          <a:prstGeom prst="rect">
            <a:avLst/>
          </a:prstGeom>
        </p:spPr>
      </p:pic>
    </p:spTree>
    <p:extLst>
      <p:ext uri="{BB962C8B-B14F-4D97-AF65-F5344CB8AC3E}">
        <p14:creationId xmlns:p14="http://schemas.microsoft.com/office/powerpoint/2010/main" val="1281897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D7DE2-83F3-8FF6-7086-1D264B880FEB}"/>
              </a:ext>
            </a:extLst>
          </p:cNvPr>
          <p:cNvSpPr>
            <a:spLocks noGrp="1"/>
          </p:cNvSpPr>
          <p:nvPr>
            <p:ph type="title"/>
          </p:nvPr>
        </p:nvSpPr>
        <p:spPr>
          <a:xfrm>
            <a:off x="1117309" y="76200"/>
            <a:ext cx="10157354" cy="2209800"/>
          </a:xfrm>
        </p:spPr>
        <p:txBody>
          <a:bodyPr>
            <a:normAutofit/>
          </a:bodyPr>
          <a:lstStyle/>
          <a:p>
            <a:r>
              <a:rPr lang="en-US" i="0" u="none" strike="noStrike" dirty="0">
                <a:effectLst/>
                <a:latin typeface="+mn-lt"/>
              </a:rPr>
              <a:t>The History of Magdala by Dates</a:t>
            </a:r>
            <a:br>
              <a:rPr lang="en-US" i="0" u="none" strike="noStrike" dirty="0">
                <a:effectLst/>
                <a:latin typeface="+mn-lt"/>
              </a:rPr>
            </a:br>
            <a:r>
              <a:rPr lang="en-US" sz="2800" i="0" u="none" strike="noStrike" dirty="0">
                <a:effectLst/>
                <a:latin typeface="+mn-lt"/>
              </a:rPr>
              <a:t>c. 200 BC / c. 20-60 AD / 67 AD / c. 100 AD / c. 200 AD</a:t>
            </a:r>
            <a:br>
              <a:rPr lang="en-US" b="1" i="0" u="none" strike="noStrike" dirty="0">
                <a:solidFill>
                  <a:srgbClr val="FF8C00"/>
                </a:solidFill>
                <a:effectLst/>
                <a:latin typeface="Georgia" panose="02040502050405020303" pitchFamily="18" charset="0"/>
              </a:rPr>
            </a:br>
            <a:endParaRPr lang="en-US" dirty="0"/>
          </a:p>
        </p:txBody>
      </p:sp>
      <p:sp>
        <p:nvSpPr>
          <p:cNvPr id="3" name="Content Placeholder 2">
            <a:extLst>
              <a:ext uri="{FF2B5EF4-FFF2-40B4-BE49-F238E27FC236}">
                <a16:creationId xmlns:a16="http://schemas.microsoft.com/office/drawing/2014/main" id="{58FCD735-4E6F-F006-5402-21B51B1B2D2B}"/>
              </a:ext>
            </a:extLst>
          </p:cNvPr>
          <p:cNvSpPr>
            <a:spLocks noGrp="1"/>
          </p:cNvSpPr>
          <p:nvPr>
            <p:ph idx="1"/>
          </p:nvPr>
        </p:nvSpPr>
        <p:spPr>
          <a:xfrm>
            <a:off x="760412" y="1905000"/>
            <a:ext cx="10157354" cy="4470400"/>
          </a:xfrm>
        </p:spPr>
        <p:txBody>
          <a:bodyPr>
            <a:normAutofit fontScale="40000" lnSpcReduction="20000"/>
          </a:bodyPr>
          <a:lstStyle/>
          <a:p>
            <a:endParaRPr lang="en-US" dirty="0"/>
          </a:p>
          <a:p>
            <a:r>
              <a:rPr lang="en-US" sz="5100" b="1" i="0" u="none" strike="noStrike" dirty="0">
                <a:effectLst/>
              </a:rPr>
              <a:t>c. 200 BC</a:t>
            </a:r>
            <a:br>
              <a:rPr lang="en-US" sz="5100" dirty="0"/>
            </a:br>
            <a:r>
              <a:rPr lang="en-US" sz="5100" b="0" i="0" u="none" strike="noStrike" dirty="0">
                <a:effectLst/>
              </a:rPr>
              <a:t>Magdala is established, likely through Hasmonean influence (Jewish families), during the period of Hellenistic.</a:t>
            </a:r>
            <a:br>
              <a:rPr lang="en-US" sz="5100" dirty="0"/>
            </a:br>
            <a:br>
              <a:rPr lang="en-US" sz="5100" dirty="0"/>
            </a:br>
            <a:r>
              <a:rPr lang="en-US" sz="5100" b="1" i="0" u="none" strike="noStrike" dirty="0">
                <a:effectLst/>
              </a:rPr>
              <a:t>c. 20-60 AD</a:t>
            </a:r>
            <a:br>
              <a:rPr lang="en-US" sz="5100" dirty="0"/>
            </a:br>
            <a:r>
              <a:rPr lang="en-US" sz="5100" b="0" i="0" u="none" strike="noStrike" dirty="0">
                <a:effectLst/>
              </a:rPr>
              <a:t>Magdala is created by a little village into a prosperous city that is  known for fish salting and boat building.</a:t>
            </a:r>
            <a:br>
              <a:rPr lang="en-US" sz="5100" dirty="0"/>
            </a:br>
            <a:br>
              <a:rPr lang="en-US" sz="5100" dirty="0"/>
            </a:br>
            <a:r>
              <a:rPr lang="en-US" sz="5100" b="1" i="0" u="none" strike="noStrike" dirty="0">
                <a:effectLst/>
              </a:rPr>
              <a:t>67 AD</a:t>
            </a:r>
            <a:br>
              <a:rPr lang="en-US" sz="5100" dirty="0"/>
            </a:br>
            <a:r>
              <a:rPr lang="en-US" sz="5100" b="0" i="0" u="none" strike="noStrike" dirty="0">
                <a:effectLst/>
              </a:rPr>
              <a:t>Roman General Vespasian's troops conquer Magdala (</a:t>
            </a:r>
            <a:r>
              <a:rPr lang="en-US" sz="5100" b="0" i="0" u="none" strike="noStrike" dirty="0" err="1">
                <a:effectLst/>
              </a:rPr>
              <a:t>Taricheae</a:t>
            </a:r>
            <a:r>
              <a:rPr lang="en-US" sz="5100" b="0" i="0" u="none" strike="noStrike" dirty="0">
                <a:effectLst/>
              </a:rPr>
              <a:t>) during the First Jewish-Roman War (also called the Great Revolt)(66-73). During that year the Jews to rise </a:t>
            </a:r>
            <a:r>
              <a:rPr lang="en-US" sz="5100" dirty="0"/>
              <a:t>and </a:t>
            </a:r>
            <a:r>
              <a:rPr lang="en-US" sz="5100" b="0" i="0" u="none" strike="noStrike" dirty="0">
                <a:effectLst/>
              </a:rPr>
              <a:t>ban the Romans from Jerusalem and overwhelmed in the pass of Beth-</a:t>
            </a:r>
            <a:r>
              <a:rPr lang="en-US" sz="5100" b="0" i="0" u="none" strike="noStrike" dirty="0" err="1">
                <a:effectLst/>
              </a:rPr>
              <a:t>Horon</a:t>
            </a:r>
            <a:r>
              <a:rPr lang="en-US" sz="5100" b="0" i="0" u="none" strike="noStrike" dirty="0">
                <a:effectLst/>
              </a:rPr>
              <a:t>.</a:t>
            </a:r>
            <a:br>
              <a:rPr lang="en-US" sz="5100" dirty="0"/>
            </a:br>
            <a:br>
              <a:rPr lang="en-US" sz="4500" dirty="0"/>
            </a:br>
            <a:endParaRPr lang="en-US" sz="4500" dirty="0"/>
          </a:p>
        </p:txBody>
      </p:sp>
    </p:spTree>
    <p:extLst>
      <p:ext uri="{BB962C8B-B14F-4D97-AF65-F5344CB8AC3E}">
        <p14:creationId xmlns:p14="http://schemas.microsoft.com/office/powerpoint/2010/main" val="334318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F9499-4C33-9B3F-3BF7-2D3759DCAB3C}"/>
              </a:ext>
            </a:extLst>
          </p:cNvPr>
          <p:cNvSpPr>
            <a:spLocks noGrp="1"/>
          </p:cNvSpPr>
          <p:nvPr>
            <p:ph type="title"/>
          </p:nvPr>
        </p:nvSpPr>
        <p:spPr/>
        <p:txBody>
          <a:bodyPr>
            <a:normAutofit fontScale="90000"/>
          </a:bodyPr>
          <a:lstStyle/>
          <a:p>
            <a:r>
              <a:rPr lang="en-US" sz="4900" i="0" u="none" strike="noStrike" dirty="0">
                <a:effectLst/>
                <a:latin typeface="+mn-lt"/>
              </a:rPr>
              <a:t>The History of Magdala</a:t>
            </a:r>
            <a:br>
              <a:rPr lang="en-US" i="0" u="none" strike="noStrike" dirty="0">
                <a:effectLst/>
                <a:latin typeface="+mn-lt"/>
              </a:rPr>
            </a:br>
            <a:r>
              <a:rPr lang="en-US" sz="3100" i="0" u="none" strike="noStrike" dirty="0">
                <a:effectLst/>
                <a:latin typeface="+mn-lt"/>
              </a:rPr>
              <a:t>c. 200 BC / c. 20-60 AD / 67 AD / c. 100 AD / c. 200 AD</a:t>
            </a:r>
            <a:endParaRPr lang="en-US" sz="3100" dirty="0"/>
          </a:p>
        </p:txBody>
      </p:sp>
      <p:sp>
        <p:nvSpPr>
          <p:cNvPr id="3" name="Content Placeholder 2">
            <a:extLst>
              <a:ext uri="{FF2B5EF4-FFF2-40B4-BE49-F238E27FC236}">
                <a16:creationId xmlns:a16="http://schemas.microsoft.com/office/drawing/2014/main" id="{85AD5746-6A89-0B8B-BA65-D466692BC4CB}"/>
              </a:ext>
            </a:extLst>
          </p:cNvPr>
          <p:cNvSpPr>
            <a:spLocks noGrp="1"/>
          </p:cNvSpPr>
          <p:nvPr>
            <p:ph idx="1"/>
          </p:nvPr>
        </p:nvSpPr>
        <p:spPr>
          <a:xfrm>
            <a:off x="760412" y="1473200"/>
            <a:ext cx="11046381" cy="5308600"/>
          </a:xfrm>
        </p:spPr>
        <p:txBody>
          <a:bodyPr>
            <a:normAutofit fontScale="92500" lnSpcReduction="20000"/>
          </a:bodyPr>
          <a:lstStyle/>
          <a:p>
            <a:endParaRPr lang="en-US" sz="2600" b="1" i="0" u="none" strike="noStrike" dirty="0">
              <a:effectLst/>
            </a:endParaRPr>
          </a:p>
          <a:p>
            <a:r>
              <a:rPr lang="en-US" sz="2600" b="1" i="0" u="none" strike="noStrike" dirty="0">
                <a:effectLst/>
              </a:rPr>
              <a:t>100 AD</a:t>
            </a:r>
            <a:br>
              <a:rPr lang="en-US" sz="2600" dirty="0"/>
            </a:br>
            <a:r>
              <a:rPr lang="en-US" sz="2600" b="0" i="0" u="none" strike="noStrike" dirty="0">
                <a:effectLst/>
              </a:rPr>
              <a:t>Flooding leaves the northern part of the town uninhabitable.</a:t>
            </a:r>
            <a:br>
              <a:rPr lang="en-US" sz="2600" dirty="0"/>
            </a:br>
            <a:br>
              <a:rPr lang="en-US" sz="2600" dirty="0"/>
            </a:br>
            <a:r>
              <a:rPr lang="en-US" sz="2600" b="1" i="0" u="none" strike="noStrike" dirty="0">
                <a:effectLst/>
              </a:rPr>
              <a:t>c. 200 AD</a:t>
            </a:r>
            <a:br>
              <a:rPr lang="en-US" sz="2600" dirty="0"/>
            </a:br>
            <a:r>
              <a:rPr lang="en-US" sz="2600" b="0" i="0" u="none" strike="noStrike" dirty="0">
                <a:effectLst/>
              </a:rPr>
              <a:t>The town of Magdala is rebuilt in the southern part.</a:t>
            </a:r>
          </a:p>
          <a:p>
            <a:endParaRPr lang="en-US" dirty="0"/>
          </a:p>
          <a:p>
            <a:endParaRPr lang="en-US" dirty="0"/>
          </a:p>
          <a:p>
            <a:endParaRPr lang="en-US" dirty="0"/>
          </a:p>
          <a:p>
            <a:endParaRPr lang="en-US" dirty="0"/>
          </a:p>
          <a:p>
            <a:endParaRPr lang="en-US" sz="1600" b="0" i="0" u="none" strike="noStrike" dirty="0">
              <a:effectLst/>
              <a:latin typeface="Arial" panose="020B0604020202020204" pitchFamily="34" charset="0"/>
            </a:endParaRPr>
          </a:p>
          <a:p>
            <a:endParaRPr lang="en-US" sz="1600" b="0" i="0" u="none" strike="noStrike" dirty="0">
              <a:effectLst/>
              <a:latin typeface="Arial" panose="020B0604020202020204" pitchFamily="34" charset="0"/>
            </a:endParaRPr>
          </a:p>
          <a:p>
            <a:pPr marL="0" indent="0">
              <a:buNone/>
            </a:pPr>
            <a:r>
              <a:rPr lang="en-US" sz="1600" b="0" i="0" u="none" strike="noStrike" dirty="0">
                <a:effectLst/>
                <a:latin typeface="Arial" panose="020B0604020202020204" pitchFamily="34" charset="0"/>
              </a:rPr>
              <a:t>				                             Photographed By Dale K. Benington, April 5, 2019</a:t>
            </a:r>
            <a:endParaRPr lang="en-US" sz="1600" dirty="0"/>
          </a:p>
        </p:txBody>
      </p:sp>
      <p:pic>
        <p:nvPicPr>
          <p:cNvPr id="4" name="Picture 3">
            <a:extLst>
              <a:ext uri="{FF2B5EF4-FFF2-40B4-BE49-F238E27FC236}">
                <a16:creationId xmlns:a16="http://schemas.microsoft.com/office/drawing/2014/main" id="{6189C637-200B-6145-2790-4FD329BA76AB}"/>
              </a:ext>
            </a:extLst>
          </p:cNvPr>
          <p:cNvPicPr>
            <a:picLocks noChangeAspect="1"/>
          </p:cNvPicPr>
          <p:nvPr/>
        </p:nvPicPr>
        <p:blipFill>
          <a:blip r:embed="rId2"/>
          <a:stretch>
            <a:fillRect/>
          </a:stretch>
        </p:blipFill>
        <p:spPr>
          <a:xfrm>
            <a:off x="7237412" y="3429000"/>
            <a:ext cx="4343400" cy="2743200"/>
          </a:xfrm>
          <a:prstGeom prst="rect">
            <a:avLst/>
          </a:prstGeom>
        </p:spPr>
      </p:pic>
      <p:pic>
        <p:nvPicPr>
          <p:cNvPr id="5" name="Picture 4">
            <a:extLst>
              <a:ext uri="{FF2B5EF4-FFF2-40B4-BE49-F238E27FC236}">
                <a16:creationId xmlns:a16="http://schemas.microsoft.com/office/drawing/2014/main" id="{27D76314-85BA-342B-51ED-8EDFFAE05FDC}"/>
              </a:ext>
            </a:extLst>
          </p:cNvPr>
          <p:cNvPicPr>
            <a:picLocks noChangeAspect="1"/>
          </p:cNvPicPr>
          <p:nvPr/>
        </p:nvPicPr>
        <p:blipFill>
          <a:blip r:embed="rId3"/>
          <a:stretch>
            <a:fillRect/>
          </a:stretch>
        </p:blipFill>
        <p:spPr>
          <a:xfrm>
            <a:off x="1299170" y="4105088"/>
            <a:ext cx="3623761" cy="2407024"/>
          </a:xfrm>
          <a:prstGeom prst="rect">
            <a:avLst/>
          </a:prstGeom>
        </p:spPr>
      </p:pic>
    </p:spTree>
    <p:extLst>
      <p:ext uri="{BB962C8B-B14F-4D97-AF65-F5344CB8AC3E}">
        <p14:creationId xmlns:p14="http://schemas.microsoft.com/office/powerpoint/2010/main" val="157195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3AE5A-C6A2-2022-7395-1EA8EC11A9E4}"/>
              </a:ext>
            </a:extLst>
          </p:cNvPr>
          <p:cNvSpPr>
            <a:spLocks noGrp="1"/>
          </p:cNvSpPr>
          <p:nvPr>
            <p:ph type="title"/>
          </p:nvPr>
        </p:nvSpPr>
        <p:spPr>
          <a:xfrm>
            <a:off x="1117309" y="381000"/>
            <a:ext cx="10157354" cy="1600200"/>
          </a:xfrm>
        </p:spPr>
        <p:txBody>
          <a:bodyPr>
            <a:normAutofit/>
          </a:bodyPr>
          <a:lstStyle/>
          <a:p>
            <a:r>
              <a:rPr lang="en-US" b="0" i="0" dirty="0">
                <a:effectLst/>
                <a:latin typeface="raleway" pitchFamily="2" charset="77"/>
              </a:rPr>
              <a:t>Magdala and Christianity</a:t>
            </a:r>
            <a:br>
              <a:rPr lang="en-US" b="0" i="0" dirty="0">
                <a:solidFill>
                  <a:srgbClr val="000000"/>
                </a:solidFill>
                <a:effectLst/>
                <a:latin typeface="raleway" pitchFamily="2" charset="77"/>
              </a:rPr>
            </a:br>
            <a:endParaRPr lang="en-US" dirty="0"/>
          </a:p>
        </p:txBody>
      </p:sp>
      <p:sp>
        <p:nvSpPr>
          <p:cNvPr id="3" name="Content Placeholder 2">
            <a:extLst>
              <a:ext uri="{FF2B5EF4-FFF2-40B4-BE49-F238E27FC236}">
                <a16:creationId xmlns:a16="http://schemas.microsoft.com/office/drawing/2014/main" id="{4996FBB9-BFE9-A867-5FA8-462D5D3724DC}"/>
              </a:ext>
            </a:extLst>
          </p:cNvPr>
          <p:cNvSpPr>
            <a:spLocks noGrp="1"/>
          </p:cNvSpPr>
          <p:nvPr>
            <p:ph idx="1"/>
          </p:nvPr>
        </p:nvSpPr>
        <p:spPr/>
        <p:txBody>
          <a:bodyPr>
            <a:normAutofit/>
          </a:bodyPr>
          <a:lstStyle/>
          <a:p>
            <a:r>
              <a:rPr lang="en-US" b="0" i="0" dirty="0">
                <a:effectLst/>
                <a:latin typeface="raleway" pitchFamily="2" charset="77"/>
              </a:rPr>
              <a:t> Magdala  has not been mentioned by it name in the New Testament. As you can see the most dedicated follower Jesus had was a woman that was named Mary </a:t>
            </a:r>
            <a:r>
              <a:rPr lang="en-US" dirty="0">
                <a:latin typeface="raleway" pitchFamily="2" charset="77"/>
              </a:rPr>
              <a:t>M</a:t>
            </a:r>
            <a:r>
              <a:rPr lang="en-US" b="0" i="0" dirty="0">
                <a:effectLst/>
                <a:latin typeface="raleway" pitchFamily="2" charset="77"/>
              </a:rPr>
              <a:t>agdalene</a:t>
            </a:r>
            <a:r>
              <a:rPr lang="en-US" dirty="0">
                <a:latin typeface="raleway" pitchFamily="2" charset="77"/>
              </a:rPr>
              <a:t>, In w</a:t>
            </a:r>
            <a:r>
              <a:rPr lang="en-US" b="0" i="0" dirty="0">
                <a:effectLst/>
                <a:latin typeface="raleway" pitchFamily="2" charset="77"/>
              </a:rPr>
              <a:t>hich most likely means – “Mary form Magdala”. It is also </a:t>
            </a:r>
            <a:r>
              <a:rPr lang="en-US" dirty="0">
                <a:latin typeface="raleway" pitchFamily="2" charset="77"/>
              </a:rPr>
              <a:t>known </a:t>
            </a:r>
            <a:r>
              <a:rPr lang="en-US" b="0" i="0" dirty="0">
                <a:effectLst/>
                <a:latin typeface="raleway" pitchFamily="2" charset="77"/>
              </a:rPr>
              <a:t>that Jesus visited Magdala and preached in it, as he did in the synagogues of many villages in towns in the Galilee (Mark 1:38-39). </a:t>
            </a:r>
          </a:p>
          <a:p>
            <a:pPr marL="0" indent="0">
              <a:buNone/>
            </a:pPr>
            <a:endParaRPr lang="en-US" b="0" i="0" dirty="0">
              <a:effectLst/>
              <a:latin typeface="raleway" pitchFamily="2" charset="77"/>
            </a:endParaRPr>
          </a:p>
        </p:txBody>
      </p:sp>
      <p:pic>
        <p:nvPicPr>
          <p:cNvPr id="4" name="Picture 3">
            <a:extLst>
              <a:ext uri="{FF2B5EF4-FFF2-40B4-BE49-F238E27FC236}">
                <a16:creationId xmlns:a16="http://schemas.microsoft.com/office/drawing/2014/main" id="{ACF85ED0-7B7C-61F3-6417-25FDFC518805}"/>
              </a:ext>
            </a:extLst>
          </p:cNvPr>
          <p:cNvPicPr>
            <a:picLocks noChangeAspect="1"/>
          </p:cNvPicPr>
          <p:nvPr/>
        </p:nvPicPr>
        <p:blipFill>
          <a:blip r:embed="rId2"/>
          <a:stretch>
            <a:fillRect/>
          </a:stretch>
        </p:blipFill>
        <p:spPr>
          <a:xfrm>
            <a:off x="6551611" y="4038601"/>
            <a:ext cx="4727325" cy="2540446"/>
          </a:xfrm>
          <a:prstGeom prst="rect">
            <a:avLst/>
          </a:prstGeom>
        </p:spPr>
      </p:pic>
    </p:spTree>
    <p:extLst>
      <p:ext uri="{BB962C8B-B14F-4D97-AF65-F5344CB8AC3E}">
        <p14:creationId xmlns:p14="http://schemas.microsoft.com/office/powerpoint/2010/main" val="2654969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BD027-B2D2-A557-927E-62F6AB26DD74}"/>
              </a:ext>
            </a:extLst>
          </p:cNvPr>
          <p:cNvSpPr>
            <a:spLocks noGrp="1"/>
          </p:cNvSpPr>
          <p:nvPr>
            <p:ph type="title"/>
          </p:nvPr>
        </p:nvSpPr>
        <p:spPr/>
        <p:txBody>
          <a:bodyPr/>
          <a:lstStyle/>
          <a:p>
            <a:r>
              <a:rPr lang="en-US" b="0" i="0" dirty="0">
                <a:effectLst/>
                <a:latin typeface="raleway" pitchFamily="2" charset="77"/>
              </a:rPr>
              <a:t>Magdala and Christianity</a:t>
            </a:r>
            <a:endParaRPr lang="en-US" dirty="0"/>
          </a:p>
        </p:txBody>
      </p:sp>
      <p:sp>
        <p:nvSpPr>
          <p:cNvPr id="3" name="Content Placeholder 2">
            <a:extLst>
              <a:ext uri="{FF2B5EF4-FFF2-40B4-BE49-F238E27FC236}">
                <a16:creationId xmlns:a16="http://schemas.microsoft.com/office/drawing/2014/main" id="{394CA26E-C48E-4067-D13C-695D002BBE0D}"/>
              </a:ext>
            </a:extLst>
          </p:cNvPr>
          <p:cNvSpPr>
            <a:spLocks noGrp="1"/>
          </p:cNvSpPr>
          <p:nvPr>
            <p:ph idx="1"/>
          </p:nvPr>
        </p:nvSpPr>
        <p:spPr/>
        <p:txBody>
          <a:bodyPr/>
          <a:lstStyle/>
          <a:p>
            <a:endParaRPr lang="en-US" b="0" i="0" dirty="0">
              <a:effectLst/>
              <a:latin typeface="raleway" pitchFamily="2" charset="77"/>
            </a:endParaRPr>
          </a:p>
          <a:p>
            <a:r>
              <a:rPr lang="en-US" b="0" i="0" dirty="0">
                <a:effectLst/>
                <a:latin typeface="raleway" pitchFamily="2" charset="77"/>
              </a:rPr>
              <a:t>It has been said that during the Byzantine period a church was built over Mary Magdalene home. That have been remains of this church that were discovered in the 1970s. As of today that location hasn’t been open to the public for about the early 21</a:t>
            </a:r>
            <a:r>
              <a:rPr lang="en-US" b="0" i="0" baseline="30000" dirty="0">
                <a:effectLst/>
                <a:latin typeface="raleway" pitchFamily="2" charset="77"/>
              </a:rPr>
              <a:t>st</a:t>
            </a:r>
            <a:r>
              <a:rPr lang="en-US" b="0" i="0" dirty="0">
                <a:effectLst/>
                <a:latin typeface="raleway" pitchFamily="2" charset="77"/>
              </a:rPr>
              <a:t> century. It has been said that Magdala was much developed by the Catholic church to a spiritual center, mostly in honor of women.</a:t>
            </a:r>
            <a:endParaRPr lang="en-US" dirty="0"/>
          </a:p>
          <a:p>
            <a:endParaRPr lang="en-US" dirty="0"/>
          </a:p>
        </p:txBody>
      </p:sp>
    </p:spTree>
    <p:extLst>
      <p:ext uri="{BB962C8B-B14F-4D97-AF65-F5344CB8AC3E}">
        <p14:creationId xmlns:p14="http://schemas.microsoft.com/office/powerpoint/2010/main" val="128325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D9A54-82CC-5193-7100-59D4539F2B6F}"/>
              </a:ext>
            </a:extLst>
          </p:cNvPr>
          <p:cNvSpPr>
            <a:spLocks noGrp="1"/>
          </p:cNvSpPr>
          <p:nvPr>
            <p:ph type="title"/>
          </p:nvPr>
        </p:nvSpPr>
        <p:spPr>
          <a:xfrm>
            <a:off x="1117309" y="457200"/>
            <a:ext cx="10157354" cy="2209800"/>
          </a:xfrm>
        </p:spPr>
        <p:txBody>
          <a:bodyPr>
            <a:normAutofit fontScale="90000"/>
          </a:bodyPr>
          <a:lstStyle/>
          <a:p>
            <a:r>
              <a:rPr lang="en-US" b="0" i="0" dirty="0">
                <a:effectLst/>
                <a:latin typeface="+mn-lt"/>
              </a:rPr>
              <a:t>A video presenting Magdala, host by Erick </a:t>
            </a:r>
            <a:r>
              <a:rPr lang="en-US" b="0" i="0" dirty="0" err="1">
                <a:effectLst/>
                <a:latin typeface="+mn-lt"/>
              </a:rPr>
              <a:t>Stakelbeck</a:t>
            </a:r>
            <a:r>
              <a:rPr lang="en-US" b="0" i="0" dirty="0">
                <a:effectLst/>
                <a:latin typeface="+mn-lt"/>
              </a:rPr>
              <a:t> and ‘Danny the Digger Herman’</a:t>
            </a:r>
            <a:br>
              <a:rPr lang="en-US" b="0" i="0" dirty="0">
                <a:solidFill>
                  <a:srgbClr val="565050"/>
                </a:solidFill>
                <a:effectLst/>
                <a:latin typeface="raleway" pitchFamily="2" charset="77"/>
              </a:rPr>
            </a:br>
            <a:endParaRPr lang="en-US" dirty="0"/>
          </a:p>
        </p:txBody>
      </p:sp>
      <p:sp>
        <p:nvSpPr>
          <p:cNvPr id="3" name="Content Placeholder 2">
            <a:extLst>
              <a:ext uri="{FF2B5EF4-FFF2-40B4-BE49-F238E27FC236}">
                <a16:creationId xmlns:a16="http://schemas.microsoft.com/office/drawing/2014/main" id="{A63D1FAA-385B-A850-4944-161C00CA0A88}"/>
              </a:ext>
            </a:extLst>
          </p:cNvPr>
          <p:cNvSpPr>
            <a:spLocks noGrp="1"/>
          </p:cNvSpPr>
          <p:nvPr>
            <p:ph idx="1"/>
          </p:nvPr>
        </p:nvSpPr>
        <p:spPr>
          <a:xfrm>
            <a:off x="1117309" y="2819400"/>
            <a:ext cx="10157354" cy="3352800"/>
          </a:xfrm>
        </p:spPr>
        <p:txBody>
          <a:bodyPr/>
          <a:lstStyle/>
          <a:p>
            <a:pPr marL="0" indent="0">
              <a:buNone/>
            </a:pPr>
            <a:r>
              <a:rPr lang="en-US" b="0" i="0" dirty="0">
                <a:effectLst/>
                <a:latin typeface="raleway" pitchFamily="2" charset="77"/>
              </a:rPr>
              <a:t>The Watchmen Episode 159: Magdala, Ancient Village where Jesus Taught and Where Mary Magdalene Lived:</a:t>
            </a:r>
          </a:p>
          <a:p>
            <a:pPr marL="0" indent="0">
              <a:buNone/>
            </a:pPr>
            <a:r>
              <a:rPr lang="en-US" dirty="0">
                <a:hlinkClick r:id="rId2"/>
              </a:rPr>
              <a:t>https://www.youtube.com/watch?v=Ln9UEHGESWQ</a:t>
            </a:r>
            <a:endParaRPr lang="en-US" dirty="0"/>
          </a:p>
          <a:p>
            <a:pPr marL="0" indent="0">
              <a:buNone/>
            </a:pPr>
            <a:endParaRPr lang="en-US" dirty="0"/>
          </a:p>
        </p:txBody>
      </p:sp>
    </p:spTree>
    <p:extLst>
      <p:ext uri="{BB962C8B-B14F-4D97-AF65-F5344CB8AC3E}">
        <p14:creationId xmlns:p14="http://schemas.microsoft.com/office/powerpoint/2010/main" val="3318180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0F300-0EEE-125C-1931-D7A69E254920}"/>
              </a:ext>
            </a:extLst>
          </p:cNvPr>
          <p:cNvSpPr>
            <a:spLocks noGrp="1"/>
          </p:cNvSpPr>
          <p:nvPr>
            <p:ph type="title"/>
          </p:nvPr>
        </p:nvSpPr>
        <p:spPr/>
        <p:txBody>
          <a:bodyPr/>
          <a:lstStyle/>
          <a:p>
            <a:r>
              <a:rPr lang="en-US" dirty="0"/>
              <a:t>The New Town Migdal</a:t>
            </a:r>
          </a:p>
        </p:txBody>
      </p:sp>
      <p:sp>
        <p:nvSpPr>
          <p:cNvPr id="3" name="Content Placeholder 2">
            <a:extLst>
              <a:ext uri="{FF2B5EF4-FFF2-40B4-BE49-F238E27FC236}">
                <a16:creationId xmlns:a16="http://schemas.microsoft.com/office/drawing/2014/main" id="{D9C670FC-4D4F-D31D-4A3A-DD9030CD727B}"/>
              </a:ext>
            </a:extLst>
          </p:cNvPr>
          <p:cNvSpPr>
            <a:spLocks noGrp="1"/>
          </p:cNvSpPr>
          <p:nvPr>
            <p:ph idx="1"/>
          </p:nvPr>
        </p:nvSpPr>
        <p:spPr/>
        <p:txBody>
          <a:bodyPr/>
          <a:lstStyle/>
          <a:p>
            <a:pPr algn="just" fontAlgn="base"/>
            <a:endParaRPr lang="en-US" b="0" i="0" dirty="0">
              <a:effectLst/>
              <a:latin typeface="Helvetica Neue" panose="02000503000000020004" pitchFamily="2" charset="0"/>
            </a:endParaRPr>
          </a:p>
          <a:p>
            <a:pPr algn="just" fontAlgn="base"/>
            <a:r>
              <a:rPr lang="en-US" b="0" i="0" dirty="0">
                <a:effectLst/>
                <a:latin typeface="Helvetica Neue" panose="02000503000000020004" pitchFamily="2" charset="0"/>
              </a:rPr>
              <a:t> Today, a new town which is built nearby (west to ancient Magdala) and called </a:t>
            </a:r>
            <a:r>
              <a:rPr lang="en-US" b="1" i="0" dirty="0">
                <a:effectLst/>
                <a:latin typeface="Helvetica Neue" panose="02000503000000020004" pitchFamily="2" charset="0"/>
              </a:rPr>
              <a:t>Migdal</a:t>
            </a:r>
            <a:r>
              <a:rPr lang="en-US" b="0" i="0" dirty="0">
                <a:effectLst/>
                <a:latin typeface="Helvetica Neue" panose="02000503000000020004" pitchFamily="2" charset="0"/>
              </a:rPr>
              <a:t>. It was established in 1910 by Jewish settlers from Russia, became an agriculture Moshav, and continued to expand to include other residents and focus on tourism (B&amp;B). It has a population of 2,000.</a:t>
            </a:r>
          </a:p>
          <a:p>
            <a:endParaRPr lang="en-US" dirty="0"/>
          </a:p>
        </p:txBody>
      </p:sp>
      <p:pic>
        <p:nvPicPr>
          <p:cNvPr id="4" name="Picture 3">
            <a:extLst>
              <a:ext uri="{FF2B5EF4-FFF2-40B4-BE49-F238E27FC236}">
                <a16:creationId xmlns:a16="http://schemas.microsoft.com/office/drawing/2014/main" id="{EE451970-C6E1-2EF4-DA29-39BBBC766B4E}"/>
              </a:ext>
            </a:extLst>
          </p:cNvPr>
          <p:cNvPicPr>
            <a:picLocks noChangeAspect="1"/>
          </p:cNvPicPr>
          <p:nvPr/>
        </p:nvPicPr>
        <p:blipFill>
          <a:blip r:embed="rId2"/>
          <a:stretch>
            <a:fillRect/>
          </a:stretch>
        </p:blipFill>
        <p:spPr>
          <a:xfrm>
            <a:off x="4646612" y="3822700"/>
            <a:ext cx="3962400" cy="2667000"/>
          </a:xfrm>
          <a:prstGeom prst="rect">
            <a:avLst/>
          </a:prstGeom>
        </p:spPr>
      </p:pic>
    </p:spTree>
    <p:extLst>
      <p:ext uri="{BB962C8B-B14F-4D97-AF65-F5344CB8AC3E}">
        <p14:creationId xmlns:p14="http://schemas.microsoft.com/office/powerpoint/2010/main" val="497725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ooks 16x9">
  <a:themeElements>
    <a:clrScheme name="Books_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extLst>
    <a:ext uri="{05A4C25C-085E-4340-85A3-A5531E510DB2}">
      <thm15:themeFamily xmlns:thm15="http://schemas.microsoft.com/office/thememl/2012/main" name="TF02787940.potx" id="{9A4E33EC-D715-440E-9062-8AFA4CC9E341}" vid="{0DFBCB81-4ACA-49F1-BA1C-2B43B27F1FC4}"/>
    </a:ext>
  </a:extLst>
</a:theme>
</file>

<file path=ppt/theme/theme2.xml><?xml version="1.0" encoding="utf-8"?>
<a:theme xmlns:a="http://schemas.openxmlformats.org/drawingml/2006/main" name="Office Theme">
  <a:themeElements>
    <a:clrScheme name="Books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theme>
</file>

<file path=ppt/theme/theme3.xml><?xml version="1.0" encoding="utf-8"?>
<a:theme xmlns:a="http://schemas.openxmlformats.org/drawingml/2006/main" name="Office Theme">
  <a:themeElements>
    <a:clrScheme name="Books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1679</TotalTime>
  <Words>861</Words>
  <Application>Microsoft Macintosh PowerPoint</Application>
  <PresentationFormat>Custom</PresentationFormat>
  <Paragraphs>57</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Century Gothic</vt:lpstr>
      <vt:lpstr>Georgia</vt:lpstr>
      <vt:lpstr>Helvetica Neue</vt:lpstr>
      <vt:lpstr>Lato</vt:lpstr>
      <vt:lpstr>raleway</vt:lpstr>
      <vt:lpstr>Books 16x9</vt:lpstr>
      <vt:lpstr>Magdala</vt:lpstr>
      <vt:lpstr>Mary Magdalene</vt:lpstr>
      <vt:lpstr> History of Magdala</vt:lpstr>
      <vt:lpstr>The History of Magdala by Dates c. 200 BC / c. 20-60 AD / 67 AD / c. 100 AD / c. 200 AD </vt:lpstr>
      <vt:lpstr>The History of Magdala c. 200 BC / c. 20-60 AD / 67 AD / c. 100 AD / c. 200 AD</vt:lpstr>
      <vt:lpstr>Magdala and Christianity </vt:lpstr>
      <vt:lpstr>Magdala and Christianity</vt:lpstr>
      <vt:lpstr>A video presenting Magdala, host by Erick Stakelbeck and ‘Danny the Digger Herman’ </vt:lpstr>
      <vt:lpstr>The New Town Migdal</vt:lpstr>
      <vt:lpstr>The New Town Migdal</vt:lpstr>
      <vt:lpstr>The New Town Migdal</vt:lpstr>
      <vt:lpstr>Archaeological Park- Magdala Tourist Center</vt:lpstr>
      <vt:lpstr>Flourish New City </vt:lpstr>
      <vt:lpstr>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Magdala</dc:title>
  <dc:creator>Kalme Moncavo</dc:creator>
  <cp:lastModifiedBy>Microsoft Office User</cp:lastModifiedBy>
  <cp:revision>9</cp:revision>
  <dcterms:created xsi:type="dcterms:W3CDTF">2023-04-10T22:13:55Z</dcterms:created>
  <dcterms:modified xsi:type="dcterms:W3CDTF">2023-04-14T20:15:52Z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CampaignTags">
    <vt:lpwstr/>
  </property>
  <property fmtid="{D5CDD505-2E9C-101B-9397-08002B2CF9AE}" pid="7" name="ScenarioTags">
    <vt:lpwstr/>
  </property>
</Properties>
</file>