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27f1ee31b2_3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27f1ee31b2_3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27f1ee31b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27f1ee31b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27f1ee31b2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27f1ee31b2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27f1ee31b2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27f1ee31b2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27f1ee31b2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27f1ee31b2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27f1ee31b2_3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27f1ee31b2_3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27f1ee31b2_3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27f1ee31b2_3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27f1ee31b2_3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27f1ee31b2_3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27f1ee31b2_3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27f1ee31b2_3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415200" y="71000"/>
            <a:ext cx="8520600" cy="158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Bethsaida: A Glimpse into Ancient History.</a:t>
            </a:r>
            <a:endParaRPr b="1" u="sng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1727650"/>
            <a:ext cx="8520600" cy="189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Archaeological and Historical Insights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0" y="4157400"/>
            <a:ext cx="4780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400"/>
              <a:t>Presented By:Nitiva McGeachy           and So young Park</a:t>
            </a:r>
            <a:endParaRPr b="1" i="1"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        </a:t>
            </a:r>
            <a:r>
              <a:rPr b="1" lang="en" u="sng">
                <a:solidFill>
                  <a:schemeClr val="lt1"/>
                </a:solidFill>
              </a:rPr>
              <a:t>Current Research and Future Prospects</a:t>
            </a:r>
            <a:endParaRPr b="1" u="sng">
              <a:solidFill>
                <a:schemeClr val="lt1"/>
              </a:solidFill>
            </a:endParaRPr>
          </a:p>
        </p:txBody>
      </p:sp>
      <p:sp>
        <p:nvSpPr>
          <p:cNvPr id="119" name="Google Shape;119;p22"/>
          <p:cNvSpPr txBox="1"/>
          <p:nvPr>
            <p:ph idx="1" type="body"/>
          </p:nvPr>
        </p:nvSpPr>
        <p:spPr>
          <a:xfrm>
            <a:off x="0" y="3369275"/>
            <a:ext cx="8520600" cy="12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">
                <a:solidFill>
                  <a:schemeClr val="lt1"/>
                </a:solidFill>
              </a:rPr>
              <a:t>Note: Archaeological </a:t>
            </a:r>
            <a:r>
              <a:rPr b="1" lang="en">
                <a:solidFill>
                  <a:schemeClr val="lt1"/>
                </a:solidFill>
              </a:rPr>
              <a:t>research</a:t>
            </a:r>
            <a:r>
              <a:rPr b="1" lang="en">
                <a:solidFill>
                  <a:schemeClr val="lt1"/>
                </a:solidFill>
              </a:rPr>
              <a:t> at Bethsaida continues, with the potential to </a:t>
            </a:r>
            <a:r>
              <a:rPr b="1" lang="en">
                <a:solidFill>
                  <a:schemeClr val="lt1"/>
                </a:solidFill>
              </a:rPr>
              <a:t>reveal</a:t>
            </a:r>
            <a:r>
              <a:rPr b="1" lang="en">
                <a:solidFill>
                  <a:schemeClr val="lt1"/>
                </a:solidFill>
              </a:rPr>
              <a:t> more insights into the </a:t>
            </a:r>
            <a:r>
              <a:rPr b="1" lang="en">
                <a:solidFill>
                  <a:schemeClr val="lt1"/>
                </a:solidFill>
              </a:rPr>
              <a:t>cities</a:t>
            </a:r>
            <a:r>
              <a:rPr b="1" lang="en">
                <a:solidFill>
                  <a:schemeClr val="lt1"/>
                </a:solidFill>
              </a:rPr>
              <a:t> history, culture, and biblical connections.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2363"/>
            <a:ext cx="9144000" cy="50987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>
            <p:ph type="title"/>
          </p:nvPr>
        </p:nvSpPr>
        <p:spPr>
          <a:xfrm>
            <a:off x="1797975" y="78225"/>
            <a:ext cx="5438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220" u="sng"/>
              <a:t>Introduction</a:t>
            </a:r>
            <a:r>
              <a:rPr b="1" lang="en" sz="3220" u="sng"/>
              <a:t> to Bethsaida</a:t>
            </a:r>
            <a:endParaRPr b="1" sz="3220" u="sng"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0" y="1654875"/>
            <a:ext cx="2978700" cy="329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b="1" lang="en" sz="1900">
                <a:solidFill>
                  <a:schemeClr val="dk1"/>
                </a:solidFill>
              </a:rPr>
              <a:t>Note: Bethsaida is an ancient city near the Sea of Galilee, mentioned in biblical accounts and inhabited during Iron Age, Hellenistic, and Roman periods.</a:t>
            </a:r>
            <a:endParaRPr b="1" sz="19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91440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/>
          <p:nvPr>
            <p:ph type="title"/>
          </p:nvPr>
        </p:nvSpPr>
        <p:spPr>
          <a:xfrm>
            <a:off x="98400" y="0"/>
            <a:ext cx="8520600" cy="75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4120"/>
              <a:t>          </a:t>
            </a:r>
            <a:r>
              <a:rPr b="1" lang="en" sz="4120"/>
              <a:t>  </a:t>
            </a:r>
            <a:r>
              <a:rPr b="1" lang="en" sz="4120" u="sng">
                <a:solidFill>
                  <a:schemeClr val="lt1"/>
                </a:solidFill>
              </a:rPr>
              <a:t>Biblical Significance</a:t>
            </a:r>
            <a:endParaRPr b="1" sz="4120" u="sng">
              <a:solidFill>
                <a:schemeClr val="lt1"/>
              </a:solidFill>
            </a:endParaRPr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-304175" y="3891300"/>
            <a:ext cx="5061000" cy="125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92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</a:pPr>
            <a:r>
              <a:rPr b="1" lang="en" sz="1900">
                <a:solidFill>
                  <a:schemeClr val="lt1"/>
                </a:solidFill>
              </a:rPr>
              <a:t>Note: Bethsaida is mentioned in the New Testament as the birthplace of several apostles and the site of jesus </a:t>
            </a:r>
            <a:r>
              <a:rPr b="1" lang="en" sz="1900">
                <a:solidFill>
                  <a:schemeClr val="lt1"/>
                </a:solidFill>
              </a:rPr>
              <a:t>miracle</a:t>
            </a:r>
            <a:r>
              <a:rPr b="1" lang="en" sz="1900">
                <a:solidFill>
                  <a:schemeClr val="lt1"/>
                </a:solidFill>
              </a:rPr>
              <a:t> of healing a blind man.</a:t>
            </a:r>
            <a:endParaRPr b="1" sz="1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/>
          <p:nvPr>
            <p:ph type="title"/>
          </p:nvPr>
        </p:nvSpPr>
        <p:spPr>
          <a:xfrm>
            <a:off x="1028700" y="-447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320" u="sng">
                <a:solidFill>
                  <a:schemeClr val="lt1"/>
                </a:solidFill>
              </a:rPr>
              <a:t>Excavations and Discoveries</a:t>
            </a:r>
            <a:endParaRPr b="1" sz="3320" u="sng">
              <a:solidFill>
                <a:schemeClr val="lt1"/>
              </a:solidFill>
            </a:endParaRPr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465450" y="3652525"/>
            <a:ext cx="7642800" cy="109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1" lang="en" sz="1600">
                <a:solidFill>
                  <a:schemeClr val="lt1"/>
                </a:solidFill>
              </a:rPr>
              <a:t>Note: Excavations at ettell, the modern site of ancient Bethsaida, began 1989, uncovering city gates, a palace and artifacts from various periods</a:t>
            </a:r>
            <a:r>
              <a:rPr b="1" lang="en" sz="1600">
                <a:solidFill>
                  <a:schemeClr val="dk1"/>
                </a:solidFill>
              </a:rPr>
              <a:t>.</a:t>
            </a:r>
            <a:endParaRPr b="1"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3338"/>
            <a:ext cx="9144000" cy="507682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/>
          <p:nvPr>
            <p:ph type="title"/>
          </p:nvPr>
        </p:nvSpPr>
        <p:spPr>
          <a:xfrm>
            <a:off x="2522550" y="275050"/>
            <a:ext cx="3613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 u="sng">
                <a:solidFill>
                  <a:schemeClr val="lt1"/>
                </a:solidFill>
              </a:rPr>
              <a:t>Iron Age Bethsaida</a:t>
            </a:r>
            <a:endParaRPr b="1" sz="2920" u="sng">
              <a:solidFill>
                <a:schemeClr val="lt1"/>
              </a:solidFill>
            </a:endParaRPr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0" y="4256450"/>
            <a:ext cx="8520600" cy="72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">
                <a:solidFill>
                  <a:schemeClr val="lt1"/>
                </a:solidFill>
              </a:rPr>
              <a:t>Note: During the Iron Age (1200-586 BCE), Bethsaida was a fortified city with massive city walls, a central courtyard, and a basalt- paved street.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81450" y="0"/>
            <a:ext cx="914399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8"/>
          <p:cNvSpPr txBox="1"/>
          <p:nvPr>
            <p:ph type="title"/>
          </p:nvPr>
        </p:nvSpPr>
        <p:spPr>
          <a:xfrm>
            <a:off x="2614400" y="245450"/>
            <a:ext cx="3474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lt1"/>
                </a:solidFill>
              </a:rPr>
              <a:t>Hellenistic Bethsaida</a:t>
            </a:r>
            <a:endParaRPr b="1" u="sng">
              <a:solidFill>
                <a:schemeClr val="lt1"/>
              </a:solidFill>
            </a:endParaRPr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1364775" y="3258075"/>
            <a:ext cx="6887100" cy="163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">
                <a:solidFill>
                  <a:schemeClr val="lt1"/>
                </a:solidFill>
              </a:rPr>
              <a:t>Note: In the Hellenistic period (332-63 BCE), Bethsaida became a center of trade, with evidence of greek style architecture and coinage found on-site.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560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9"/>
          <p:cNvSpPr txBox="1"/>
          <p:nvPr>
            <p:ph type="title"/>
          </p:nvPr>
        </p:nvSpPr>
        <p:spPr>
          <a:xfrm>
            <a:off x="2094800" y="1005100"/>
            <a:ext cx="4622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lt1"/>
                </a:solidFill>
              </a:rPr>
              <a:t>Roman Period Bethsaida</a:t>
            </a:r>
            <a:endParaRPr b="1" u="sng">
              <a:solidFill>
                <a:schemeClr val="lt1"/>
              </a:solidFill>
            </a:endParaRPr>
          </a:p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-35600" y="3801800"/>
            <a:ext cx="8520600" cy="141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b="1" lang="en">
                <a:solidFill>
                  <a:schemeClr val="lt1"/>
                </a:solidFill>
              </a:rPr>
              <a:t>Note: In the Roman period(63 BCE-324 CE),Bethsaida expanded and experienced urban development, including public, buildings, bathhouses, and a Roman temple.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/>
          <p:nvPr>
            <p:ph type="title"/>
          </p:nvPr>
        </p:nvSpPr>
        <p:spPr>
          <a:xfrm>
            <a:off x="1337250" y="7526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chemeClr val="lt1"/>
                </a:solidFill>
              </a:rPr>
              <a:t>Bethsaida during the Byzantine period</a:t>
            </a:r>
            <a:endParaRPr b="1" u="sng">
              <a:solidFill>
                <a:schemeClr val="lt1"/>
              </a:solidFill>
            </a:endParaRPr>
          </a:p>
        </p:txBody>
      </p:sp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161875" y="2721625"/>
            <a:ext cx="2930700" cy="22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●"/>
            </a:pPr>
            <a:r>
              <a:rPr b="1" lang="en">
                <a:solidFill>
                  <a:schemeClr val="lt1"/>
                </a:solidFill>
              </a:rPr>
              <a:t>Note: The Byzantine period (324-638 CE) saw Bethsaida decline, with fever architectural remains, possibly due to the city’s relocation closer to shore.</a:t>
            </a:r>
            <a:endParaRPr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9287" y="-47325"/>
            <a:ext cx="91825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1"/>
          <p:cNvSpPr txBox="1"/>
          <p:nvPr>
            <p:ph type="title"/>
          </p:nvPr>
        </p:nvSpPr>
        <p:spPr>
          <a:xfrm>
            <a:off x="3751225" y="-47325"/>
            <a:ext cx="3025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Notable </a:t>
            </a:r>
            <a:endParaRPr b="1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Artifacts</a:t>
            </a:r>
            <a:endParaRPr b="1" u="sng"/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3159975" y="2776850"/>
            <a:ext cx="2729400" cy="236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131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60"/>
              <a:buChar char="●"/>
            </a:pPr>
            <a:r>
              <a:rPr b="1" lang="en" sz="1460">
                <a:solidFill>
                  <a:schemeClr val="dk1"/>
                </a:solidFill>
              </a:rPr>
              <a:t>Note: Artifacts discovered at Bethsaida include pottery, coins, inscriptions, figurines, and a rare stele dedicated to the Egyptian goddess Hathor.</a:t>
            </a:r>
            <a:endParaRPr b="1" sz="146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