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4" r:id="rId2"/>
    <p:sldId id="276" r:id="rId3"/>
    <p:sldId id="281" r:id="rId4"/>
    <p:sldId id="278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9" r:id="rId1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972" autoAdjust="0"/>
    <p:restoredTop sz="94280" autoAdjust="0"/>
  </p:normalViewPr>
  <p:slideViewPr>
    <p:cSldViewPr showGuides="1">
      <p:cViewPr varScale="1">
        <p:scale>
          <a:sx n="109" d="100"/>
          <a:sy n="109" d="100"/>
        </p:scale>
        <p:origin x="200" y="61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en-US">
                <a:solidFill>
                  <a:schemeClr val="tx2"/>
                </a:solidFill>
              </a:rPr>
              <a:t>4/13/23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en-US"/>
              <a:pPr/>
              <a:t>4/13/23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4/13/23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4/13/23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4/13/23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1706581" indent="0">
              <a:buNone/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4/13/23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4/13/23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4/13/23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4/13/23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4/13/23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4/13/23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 smtClean="0"/>
              <a:pPr/>
              <a:t>4/13/23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B37DED6-D4C7-42EE-AB49-D2E39E64F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3212" y="1498601"/>
            <a:ext cx="7567745" cy="3301999"/>
          </a:xfrm>
        </p:spPr>
        <p:txBody>
          <a:bodyPr/>
          <a:lstStyle/>
          <a:p>
            <a:r>
              <a:rPr lang="en-US" dirty="0" err="1"/>
              <a:t>Magdala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Archeology </a:t>
            </a:r>
          </a:p>
          <a:p>
            <a:endParaRPr lang="en-US" dirty="0"/>
          </a:p>
          <a:p>
            <a:r>
              <a:rPr lang="en-US" sz="1200" dirty="0"/>
              <a:t>				BY KALME MONCAVO</a:t>
            </a:r>
          </a:p>
          <a:p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F4FF0-8EDC-43A8-C6FF-F2B3DF34C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Interpretations of </a:t>
            </a:r>
            <a:r>
              <a:rPr lang="en-US" dirty="0" err="1"/>
              <a:t>Magdala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F4013-7BC7-1DC4-B905-929D9B07763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With the archeological evidence is clear that it was a wealthy Jewish town in the lower Galilee- no other town had these kind of constructions.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2160324-6FBA-5A0C-2011-4DBBF2A4E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664" y="1701800"/>
            <a:ext cx="3580747" cy="398611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84C113F6-4A62-25A6-30D8-A53BE424A8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3136900"/>
            <a:ext cx="31750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1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ADE9B-58BD-9790-8FE3-1839640E038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Around 2,500 coins have been found from the 1</a:t>
            </a:r>
            <a:r>
              <a:rPr lang="en-US" baseline="30000" dirty="0"/>
              <a:t>st</a:t>
            </a:r>
            <a:r>
              <a:rPr lang="en-US" dirty="0"/>
              <a:t> and 2</a:t>
            </a:r>
            <a:r>
              <a:rPr lang="en-US" baseline="30000" dirty="0"/>
              <a:t>nd</a:t>
            </a:r>
            <a:r>
              <a:rPr lang="en-US" dirty="0"/>
              <a:t> century CE. The continuity of the coins’ chronology suggests that </a:t>
            </a:r>
            <a:r>
              <a:rPr lang="en-US" dirty="0" err="1"/>
              <a:t>Magdala</a:t>
            </a:r>
            <a:r>
              <a:rPr lang="en-US" dirty="0"/>
              <a:t> was not completely destroyed as Josephus wrote in his book. Life continued in </a:t>
            </a:r>
            <a:r>
              <a:rPr lang="en-US" dirty="0" err="1"/>
              <a:t>Magdala</a:t>
            </a:r>
            <a:r>
              <a:rPr lang="en-US" dirty="0"/>
              <a:t> many more years after.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663E5CC-49D6-64F6-82B5-A8607C167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05" y="4975324"/>
            <a:ext cx="3201191" cy="1374171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96FEEEE1-71DD-655F-3A23-FBDB5EE9C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575" y="4975323"/>
            <a:ext cx="2869068" cy="1374171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0DC8FBFB-872B-1B26-7814-57D468D0D4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5"/>
          <a:stretch/>
        </p:blipFill>
        <p:spPr>
          <a:xfrm>
            <a:off x="6513507" y="1328932"/>
            <a:ext cx="4977104" cy="319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95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D2A7F-9F66-935D-12C1-3DBFED049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BAA2A-7BB5-9303-E54D-4E8A604B17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7308" y="1701800"/>
            <a:ext cx="10157353" cy="4470400"/>
          </a:xfrm>
        </p:spPr>
        <p:txBody>
          <a:bodyPr/>
          <a:lstStyle/>
          <a:p>
            <a:r>
              <a:rPr lang="en-US" b="0" i="0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Garza-Dí­az, A. (2023, April 8). </a:t>
            </a:r>
            <a:r>
              <a:rPr lang="en-US" b="0" i="1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The archaeological excavations at </a:t>
            </a:r>
            <a:r>
              <a:rPr lang="en-US" b="0" i="1" u="none" strike="noStrike" dirty="0" err="1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Magdala</a:t>
            </a:r>
            <a:r>
              <a:rPr lang="en-US" b="0" i="0" u="none" strike="noStrike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. World History Encyclopedia. Retrieved April 10, 2023, from </a:t>
            </a:r>
            <a:r>
              <a:rPr lang="en-US" b="0" i="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https://</a:t>
            </a:r>
            <a:r>
              <a:rPr lang="en-US" b="0" i="0" dirty="0" err="1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www.worldhistory.org</a:t>
            </a:r>
            <a:r>
              <a:rPr lang="en-US" b="0" i="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/article/1219/the-archaeological-</a:t>
            </a:r>
            <a:r>
              <a:rPr lang="en-US" b="0" i="0" dirty="0" err="1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excavations-at-magdala</a:t>
            </a:r>
            <a:r>
              <a:rPr lang="en-US" b="0" i="0" dirty="0">
                <a:solidFill>
                  <a:schemeClr val="bg1">
                    <a:lumMod val="10000"/>
                  </a:schemeClr>
                </a:solidFill>
                <a:effectLst/>
                <a:latin typeface="Calibri" panose="020F0502020204030204" pitchFamily="34" charset="0"/>
              </a:rPr>
              <a:t>/</a:t>
            </a:r>
            <a:endParaRPr lang="en-US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63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GEOGRAPHICAL LOCATION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880741" y="1627095"/>
            <a:ext cx="10157354" cy="4470400"/>
          </a:xfrm>
        </p:spPr>
        <p:txBody>
          <a:bodyPr/>
          <a:lstStyle/>
          <a:p>
            <a:r>
              <a:rPr lang="en-US" dirty="0" err="1"/>
              <a:t>Magdala</a:t>
            </a:r>
            <a:r>
              <a:rPr lang="en-US" dirty="0"/>
              <a:t> is located in the Lower Galilee, a region in the north of Israel. Galilee is divided into Upper Galilee and Lower Galilee.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07E1474-2F01-D42C-A88A-A64AE0244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39" y="2688915"/>
            <a:ext cx="4025900" cy="3505200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36F04510-558B-37C0-2B27-52A586661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417" y="2678955"/>
            <a:ext cx="3528229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Archaeological Exploration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13E5E7-094E-FA91-2898-70BAF9BB9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mid and late 19</a:t>
            </a:r>
            <a:r>
              <a:rPr lang="en-US" baseline="30000" dirty="0"/>
              <a:t>th</a:t>
            </a:r>
            <a:r>
              <a:rPr lang="en-US" dirty="0"/>
              <a:t> century CE, British and North American explorations took place in </a:t>
            </a:r>
            <a:r>
              <a:rPr lang="en-US" dirty="0" err="1"/>
              <a:t>Magdala</a:t>
            </a:r>
            <a:r>
              <a:rPr lang="en-US" dirty="0"/>
              <a:t> to find relevant historical places.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B765C3D7-6E06-F486-21D5-AC9796F6C0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2" b="13366"/>
          <a:stretch/>
        </p:blipFill>
        <p:spPr>
          <a:xfrm>
            <a:off x="1382758" y="3199902"/>
            <a:ext cx="4469203" cy="2639608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91EA20C4-00D7-1036-6F98-C043F49D3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865" y="3199902"/>
            <a:ext cx="4162317" cy="263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1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Archaeological Discoveries In </a:t>
            </a:r>
            <a:r>
              <a:rPr lang="en-US" sz="4000" dirty="0" err="1"/>
              <a:t>Magdala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The ancient synagogue of </a:t>
            </a:r>
            <a:r>
              <a:rPr lang="en-US" dirty="0" err="1"/>
              <a:t>Magdala</a:t>
            </a:r>
            <a:r>
              <a:rPr lang="en-US" dirty="0"/>
              <a:t> from the 1</a:t>
            </a:r>
            <a:r>
              <a:rPr lang="en-US" baseline="30000" dirty="0"/>
              <a:t>st</a:t>
            </a:r>
            <a:r>
              <a:rPr lang="en-US" dirty="0"/>
              <a:t> century according to findings such as coins and pottery fragments </a:t>
            </a:r>
          </a:p>
          <a:p>
            <a:r>
              <a:rPr lang="en-US" dirty="0"/>
              <a:t>Mosaic floors</a:t>
            </a:r>
          </a:p>
          <a:p>
            <a:r>
              <a:rPr lang="en-US" dirty="0"/>
              <a:t>Walls decorated with colored frescoes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9917E158-1E5B-94AE-1B38-00A148B6C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340" y="4341409"/>
            <a:ext cx="3476594" cy="1950853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357A0D26-A2FE-03E7-B16A-75938328E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340" y="1835886"/>
            <a:ext cx="3476594" cy="231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69191-564A-BBB5-A09E-4D51143E28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0968" y="320173"/>
            <a:ext cx="6418298" cy="5764870"/>
          </a:xfrm>
        </p:spPr>
        <p:txBody>
          <a:bodyPr/>
          <a:lstStyle/>
          <a:p>
            <a:endParaRPr lang="en-US" dirty="0"/>
          </a:p>
          <a:p>
            <a:r>
              <a:rPr lang="en-US" dirty="0" err="1"/>
              <a:t>Magdala</a:t>
            </a:r>
            <a:r>
              <a:rPr lang="en-US" dirty="0"/>
              <a:t> Stone</a:t>
            </a:r>
          </a:p>
          <a:p>
            <a:r>
              <a:rPr lang="en-US" dirty="0"/>
              <a:t>This unique stone “was apparently used as a base for reading table supporting the </a:t>
            </a:r>
            <a:r>
              <a:rPr lang="en-US" dirty="0" err="1"/>
              <a:t>Torrah</a:t>
            </a:r>
            <a:r>
              <a:rPr lang="en-US" dirty="0"/>
              <a:t> scrolls.”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5961716B-93E0-55AA-4A6C-D6A623C70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461" y="3429000"/>
            <a:ext cx="2635901" cy="2636691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F538F54D-5B2B-62CD-FBFD-05138B40B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68" y="3449303"/>
            <a:ext cx="3967630" cy="263574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4D426B5-633A-B01E-BD5B-CD527247C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30" y="3449303"/>
            <a:ext cx="3978476" cy="263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3D4F3-9A5B-EF5D-B6CF-6E53EB56B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679A5-3D0B-A465-8957-6AE1BEEF5F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0348" y="2311400"/>
            <a:ext cx="4977104" cy="4470400"/>
          </a:xfrm>
        </p:spPr>
        <p:txBody>
          <a:bodyPr/>
          <a:lstStyle/>
          <a:p>
            <a:r>
              <a:rPr lang="en-US" dirty="0"/>
              <a:t>To the south of the synagogue a building was found which by the characteristics refers to a market and production area.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8AAD060-34B1-AEAD-A4CE-557B698C1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647" y="1621741"/>
            <a:ext cx="50800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79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A5474-1087-654C-D6F1-6ECD061E18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9661" y="1859440"/>
            <a:ext cx="4323770" cy="3883580"/>
          </a:xfrm>
        </p:spPr>
        <p:txBody>
          <a:bodyPr/>
          <a:lstStyle/>
          <a:p>
            <a:r>
              <a:rPr lang="en-US" dirty="0"/>
              <a:t>Was also excavated </a:t>
            </a:r>
            <a:r>
              <a:rPr lang="en-US" dirty="0" err="1"/>
              <a:t>Magdala’s</a:t>
            </a:r>
            <a:r>
              <a:rPr lang="en-US" dirty="0"/>
              <a:t> harbor which has a main street made of basalt and limestone stones and market area next to the lake. 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2870A10-C01C-8D3A-ECDD-EAB57B2E7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570" y="781223"/>
            <a:ext cx="5333697" cy="440030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4C4ADD7C-2D8F-9416-EEAE-4474CCCD7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226" y="3655514"/>
            <a:ext cx="2592873" cy="255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8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8D918-180A-C71B-C315-E0F70B008C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054" y="1701799"/>
            <a:ext cx="4977104" cy="4470400"/>
          </a:xfrm>
        </p:spPr>
        <p:txBody>
          <a:bodyPr/>
          <a:lstStyle/>
          <a:p>
            <a:r>
              <a:rPr lang="en-US" dirty="0"/>
              <a:t>Found evidence of the anchorage place where boats used to be anchored before and after their fishing and trade activities in the Galilee Sea.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7EEE15F-A75F-CA3F-E372-22D14CF00A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124" y="1589740"/>
            <a:ext cx="6685647" cy="3303495"/>
          </a:xfrm>
        </p:spPr>
      </p:pic>
    </p:spTree>
    <p:extLst>
      <p:ext uri="{BB962C8B-B14F-4D97-AF65-F5344CB8AC3E}">
        <p14:creationId xmlns:p14="http://schemas.microsoft.com/office/powerpoint/2010/main" val="350037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B4B1E7-3A9F-AC3B-DB6D-C252AE6DBAC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Discovery of the first ritual baths next to the Sea of Galilee fed by underground water.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B3F5826-B775-5BFA-00AB-2D37A584B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34" y="4016092"/>
            <a:ext cx="4071814" cy="2280216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B19BE480-0D47-3681-9991-A1E4A9AC86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393" y="434878"/>
            <a:ext cx="4395195" cy="2746997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622A2123-927F-3327-39F4-B3FCFE4E5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245" y="3337439"/>
            <a:ext cx="4395195" cy="295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8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787940.potx" id="{9A4E33EC-D715-440E-9062-8AFA4CC9E341}" vid="{0DFBCB81-4ACA-49F1-BA1C-2B43B27F1FC4}"/>
    </a:ext>
  </a:extLst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</TotalTime>
  <Words>318</Words>
  <Application>Microsoft Macintosh PowerPoint</Application>
  <PresentationFormat>Custom</PresentationFormat>
  <Paragraphs>26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Books 16x9</vt:lpstr>
      <vt:lpstr>Magdala</vt:lpstr>
      <vt:lpstr>GEOGRAPHICAL LOCATION</vt:lpstr>
      <vt:lpstr>Early Archaeological Exploration</vt:lpstr>
      <vt:lpstr>Archaeological Discoveries In Magdala</vt:lpstr>
      <vt:lpstr>PowerPoint Presentation</vt:lpstr>
      <vt:lpstr>Findings</vt:lpstr>
      <vt:lpstr>PowerPoint Presentation</vt:lpstr>
      <vt:lpstr>PowerPoint Presentation</vt:lpstr>
      <vt:lpstr>PowerPoint Presentation</vt:lpstr>
      <vt:lpstr>Interpretations of Magdala</vt:lpstr>
      <vt:lpstr>PowerPoint Presentation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Magdala</dc:title>
  <dc:creator>Kalme Moncavo</dc:creator>
  <cp:lastModifiedBy>Microsoft Office User</cp:lastModifiedBy>
  <cp:revision>7</cp:revision>
  <dcterms:created xsi:type="dcterms:W3CDTF">2023-04-10T22:13:55Z</dcterms:created>
  <dcterms:modified xsi:type="dcterms:W3CDTF">2023-04-13T22:06:33Z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