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65" r:id="rId3"/>
    <p:sldId id="257" r:id="rId4"/>
    <p:sldId id="258" r:id="rId5"/>
    <p:sldId id="259"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3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E5450-90CE-4538-B68A-3A985C5D1529}"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85A2F-3778-4689-AA24-EAE71C074056}" type="slidenum">
              <a:rPr lang="en-US" smtClean="0"/>
              <a:t>‹#›</a:t>
            </a:fld>
            <a:endParaRPr lang="en-US"/>
          </a:p>
        </p:txBody>
      </p:sp>
    </p:spTree>
    <p:extLst>
      <p:ext uri="{BB962C8B-B14F-4D97-AF65-F5344CB8AC3E}">
        <p14:creationId xmlns:p14="http://schemas.microsoft.com/office/powerpoint/2010/main" val="79898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lgn="l">
              <a:buFont typeface="+mj-lt"/>
              <a:buAutoNum type="arabicPeriod"/>
            </a:pPr>
            <a:r>
              <a:rPr lang="en-US" sz="1200" dirty="0" smtClean="0">
                <a:solidFill>
                  <a:schemeClr val="tx1"/>
                </a:solidFill>
              </a:rPr>
              <a:t>Bring current phone call guides used by Sales Consultant when taking incoming sales calls and for placing outbound internet phone calls</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How much time does it take to purchase a vehicle at your store? ______________________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Bring a completed F &amp; I Menu (if you are using one and I hope you are!)</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Complete attached F &amp; I performance data form attached.</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Does every retail customer go through the F &amp; I office at time of sale?__________________   If not, what percentage do? 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What are the goals of the F &amp; I office in your dealership, financial and otherwise? ______________________________________________________________________________________________________________________________________________________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Review meetings at your dealership (Sales, service, management) for content, effectiveness and level of participant satisfaction. What would you do differently?</a:t>
            </a:r>
          </a:p>
          <a:p>
            <a:pPr marL="514350" indent="-514350" algn="l">
              <a:buFont typeface="+mj-lt"/>
              <a:buAutoNum type="arabicPeriod"/>
            </a:pPr>
            <a:r>
              <a:rPr lang="en-US" sz="1200" dirty="0" smtClean="0">
                <a:solidFill>
                  <a:schemeClr val="tx1"/>
                </a:solidFill>
              </a:rPr>
              <a:t>________________________________________________________________________________________________________________________________________________________________________________________________________________________________________________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 Who represents your district in Congress? ________________________________________</a:t>
            </a:r>
          </a:p>
          <a:p>
            <a:pPr marL="514350" indent="-514350" algn="l">
              <a:buFont typeface="+mj-lt"/>
              <a:buAutoNum type="arabicPeriod"/>
            </a:pPr>
            <a:r>
              <a:rPr lang="en-US" sz="1200" dirty="0" smtClean="0">
                <a:solidFill>
                  <a:schemeClr val="tx1"/>
                </a:solidFill>
              </a:rPr>
              <a:t> </a:t>
            </a:r>
          </a:p>
          <a:p>
            <a:pPr marL="514350" indent="-514350" algn="l">
              <a:buFont typeface="+mj-lt"/>
              <a:buAutoNum type="arabicPeriod"/>
            </a:pPr>
            <a:r>
              <a:rPr lang="en-US" sz="1200" dirty="0" smtClean="0">
                <a:solidFill>
                  <a:schemeClr val="tx1"/>
                </a:solidFill>
              </a:rPr>
              <a:t>What are the major legislative issues on a Federal basis that directly affect you and your dealership?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514350" indent="-514350" algn="l">
              <a:buFont typeface="+mj-lt"/>
              <a:buAutoNum type="arabicPeriod"/>
            </a:pPr>
            <a:r>
              <a:rPr lang="en-US" sz="1200" dirty="0" smtClean="0">
                <a:solidFill>
                  <a:schemeClr val="tx1"/>
                </a:solidFill>
              </a:rPr>
              <a:t> </a:t>
            </a:r>
          </a:p>
          <a:p>
            <a:pPr marL="514350" indent="-514350" algn="l">
              <a:buFont typeface="+mj-lt"/>
              <a:buAutoNum type="arabicPeriod"/>
            </a:pPr>
            <a:r>
              <a:rPr lang="en-US" sz="1200" dirty="0" smtClean="0">
                <a:solidFill>
                  <a:schemeClr val="tx1"/>
                </a:solidFill>
              </a:rPr>
              <a:t>	</a:t>
            </a:r>
          </a:p>
          <a:p>
            <a:pPr marL="514350" indent="-514350" algn="l">
              <a:buFont typeface="+mj-lt"/>
              <a:buAutoNum type="arabicPeriod"/>
            </a:pPr>
            <a:r>
              <a:rPr lang="en-US" sz="1200" dirty="0" smtClean="0">
                <a:solidFill>
                  <a:schemeClr val="tx1"/>
                </a:solidFill>
              </a:rPr>
              <a:t>Notes: Class will conclude by noon on Friday. Book travel accordingly. Thursday PM Field trip to Capitol Hill Office will require business casual dress at a minimum. Also remember the classroom can be cool, come prepared.  And most importantly, travel safely.</a:t>
            </a:r>
          </a:p>
          <a:p>
            <a:pPr marL="514350" indent="-514350" algn="l">
              <a:buFont typeface="+mj-lt"/>
              <a:buAutoNum type="arabicPeriod"/>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5B8D15A-A5AF-4D81-8969-EB72DDD67DDD}" type="slidenum">
              <a:rPr lang="en-US" smtClean="0"/>
              <a:t>7</a:t>
            </a:fld>
            <a:endParaRPr lang="en-US"/>
          </a:p>
        </p:txBody>
      </p:sp>
    </p:spTree>
    <p:extLst>
      <p:ext uri="{BB962C8B-B14F-4D97-AF65-F5344CB8AC3E}">
        <p14:creationId xmlns:p14="http://schemas.microsoft.com/office/powerpoint/2010/main" val="360928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lgn="l">
              <a:buFont typeface="+mj-lt"/>
              <a:buAutoNum type="arabicPeriod"/>
            </a:pPr>
            <a:r>
              <a:rPr lang="en-US" sz="1200" dirty="0" smtClean="0">
                <a:solidFill>
                  <a:schemeClr val="tx1"/>
                </a:solidFill>
              </a:rPr>
              <a:t>Bring current phone call guides used by Sales Consultant when taking incoming sales calls and for placing outbound internet phone calls</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How much time does it take to purchase a vehicle at your store? ______________________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Bring a completed F &amp; I Menu (if you are using one and I hope you are!)</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Complete attached F &amp; I performance data form attached.</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Does every retail customer go through the F &amp; I office at time of sale?__________________   If not, what percentage do? 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What are the goals of the F &amp; I office in your dealership, financial and otherwise? ______________________________________________________________________________________________________________________________________________________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Review meetings at your dealership (Sales, service, management) for content, effectiveness and level of participant satisfaction. What would you do differently?</a:t>
            </a:r>
          </a:p>
          <a:p>
            <a:pPr marL="514350" indent="-514350" algn="l">
              <a:buFont typeface="+mj-lt"/>
              <a:buAutoNum type="arabicPeriod"/>
            </a:pPr>
            <a:r>
              <a:rPr lang="en-US" sz="1200" dirty="0" smtClean="0">
                <a:solidFill>
                  <a:schemeClr val="tx1"/>
                </a:solidFill>
              </a:rPr>
              <a:t>________________________________________________________________________________________________________________________________________________________________________________________________________________________________________________</a:t>
            </a:r>
          </a:p>
          <a:p>
            <a:pPr marL="514350" indent="-514350" algn="l">
              <a:buFont typeface="+mj-lt"/>
              <a:buAutoNum type="arabicPeriod"/>
            </a:pPr>
            <a:r>
              <a:rPr lang="en-US" sz="1200" dirty="0" smtClean="0">
                <a:solidFill>
                  <a:schemeClr val="tx1"/>
                </a:solidFill>
              </a:rPr>
              <a:t> </a:t>
            </a:r>
          </a:p>
          <a:p>
            <a:pPr marL="514350" lvl="0" indent="-514350" algn="l">
              <a:buFont typeface="+mj-lt"/>
              <a:buAutoNum type="arabicPeriod"/>
            </a:pPr>
            <a:r>
              <a:rPr lang="en-US" sz="1200" dirty="0" smtClean="0">
                <a:solidFill>
                  <a:schemeClr val="tx1"/>
                </a:solidFill>
              </a:rPr>
              <a:t> Who represents your district in Congress? ________________________________________</a:t>
            </a:r>
          </a:p>
          <a:p>
            <a:pPr marL="514350" indent="-514350" algn="l">
              <a:buFont typeface="+mj-lt"/>
              <a:buAutoNum type="arabicPeriod"/>
            </a:pPr>
            <a:r>
              <a:rPr lang="en-US" sz="1200" dirty="0" smtClean="0">
                <a:solidFill>
                  <a:schemeClr val="tx1"/>
                </a:solidFill>
              </a:rPr>
              <a:t> </a:t>
            </a:r>
          </a:p>
          <a:p>
            <a:pPr marL="514350" indent="-514350" algn="l">
              <a:buFont typeface="+mj-lt"/>
              <a:buAutoNum type="arabicPeriod"/>
            </a:pPr>
            <a:r>
              <a:rPr lang="en-US" sz="1200" dirty="0" smtClean="0">
                <a:solidFill>
                  <a:schemeClr val="tx1"/>
                </a:solidFill>
              </a:rPr>
              <a:t>What are the major legislative issues on a Federal basis that directly affect you and your dealership?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514350" indent="-514350" algn="l">
              <a:buFont typeface="+mj-lt"/>
              <a:buAutoNum type="arabicPeriod"/>
            </a:pPr>
            <a:r>
              <a:rPr lang="en-US" sz="1200" dirty="0" smtClean="0">
                <a:solidFill>
                  <a:schemeClr val="tx1"/>
                </a:solidFill>
              </a:rPr>
              <a:t> </a:t>
            </a:r>
          </a:p>
          <a:p>
            <a:pPr marL="514350" indent="-514350" algn="l">
              <a:buFont typeface="+mj-lt"/>
              <a:buAutoNum type="arabicPeriod"/>
            </a:pPr>
            <a:r>
              <a:rPr lang="en-US" sz="1200" dirty="0" smtClean="0">
                <a:solidFill>
                  <a:schemeClr val="tx1"/>
                </a:solidFill>
              </a:rPr>
              <a:t>	</a:t>
            </a:r>
          </a:p>
          <a:p>
            <a:pPr marL="514350" indent="-514350" algn="l">
              <a:buFont typeface="+mj-lt"/>
              <a:buAutoNum type="arabicPeriod"/>
            </a:pPr>
            <a:r>
              <a:rPr lang="en-US" sz="1200" dirty="0" smtClean="0">
                <a:solidFill>
                  <a:schemeClr val="tx1"/>
                </a:solidFill>
              </a:rPr>
              <a:t>Notes: Class will conclude by noon on Friday. Book travel accordingly. Thursday PM Field trip to Capitol Hill Office will require business casual dress at a minimum. Also remember the classroom can be cool, come prepared.  And most importantly, travel safely.</a:t>
            </a:r>
          </a:p>
          <a:p>
            <a:pPr marL="514350" indent="-514350" algn="l">
              <a:buFont typeface="+mj-lt"/>
              <a:buAutoNum type="arabicPeriod"/>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5B8D15A-A5AF-4D81-8969-EB72DDD67DDD}" type="slidenum">
              <a:rPr lang="en-US" smtClean="0"/>
              <a:t>8</a:t>
            </a:fld>
            <a:endParaRPr lang="en-US"/>
          </a:p>
        </p:txBody>
      </p:sp>
    </p:spTree>
    <p:extLst>
      <p:ext uri="{BB962C8B-B14F-4D97-AF65-F5344CB8AC3E}">
        <p14:creationId xmlns:p14="http://schemas.microsoft.com/office/powerpoint/2010/main" val="360928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20836D-1058-46CD-9FCE-3B77BABF25C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385560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0836D-1058-46CD-9FCE-3B77BABF25C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1270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0836D-1058-46CD-9FCE-3B77BABF25C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45055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0836D-1058-46CD-9FCE-3B77BABF25C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35700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0836D-1058-46CD-9FCE-3B77BABF25C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19174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0836D-1058-46CD-9FCE-3B77BABF25C1}"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340352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0836D-1058-46CD-9FCE-3B77BABF25C1}"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363708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0836D-1058-46CD-9FCE-3B77BABF25C1}"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355274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0836D-1058-46CD-9FCE-3B77BABF25C1}"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22489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0836D-1058-46CD-9FCE-3B77BABF25C1}"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244089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0836D-1058-46CD-9FCE-3B77BABF25C1}"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F5562-E6E4-423E-99B2-E300EBD44D13}" type="slidenum">
              <a:rPr lang="en-US" smtClean="0"/>
              <a:t>‹#›</a:t>
            </a:fld>
            <a:endParaRPr lang="en-US"/>
          </a:p>
        </p:txBody>
      </p:sp>
    </p:spTree>
    <p:extLst>
      <p:ext uri="{BB962C8B-B14F-4D97-AF65-F5344CB8AC3E}">
        <p14:creationId xmlns:p14="http://schemas.microsoft.com/office/powerpoint/2010/main" val="251069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0836D-1058-46CD-9FCE-3B77BABF25C1}"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F5562-E6E4-423E-99B2-E300EBD44D13}" type="slidenum">
              <a:rPr lang="en-US" smtClean="0"/>
              <a:t>‹#›</a:t>
            </a:fld>
            <a:endParaRPr lang="en-US"/>
          </a:p>
        </p:txBody>
      </p:sp>
    </p:spTree>
    <p:extLst>
      <p:ext uri="{BB962C8B-B14F-4D97-AF65-F5344CB8AC3E}">
        <p14:creationId xmlns:p14="http://schemas.microsoft.com/office/powerpoint/2010/main" val="325350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Week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219200"/>
            <a:ext cx="3448050" cy="2101508"/>
          </a:xfrm>
          <a:prstGeom prst="rect">
            <a:avLst/>
          </a:prstGeom>
        </p:spPr>
      </p:pic>
      <p:sp>
        <p:nvSpPr>
          <p:cNvPr id="5" name="TextBox 4"/>
          <p:cNvSpPr txBox="1"/>
          <p:nvPr/>
        </p:nvSpPr>
        <p:spPr>
          <a:xfrm>
            <a:off x="4324349" y="3505200"/>
            <a:ext cx="1524000" cy="369332"/>
          </a:xfrm>
          <a:prstGeom prst="rect">
            <a:avLst/>
          </a:prstGeom>
          <a:noFill/>
        </p:spPr>
        <p:txBody>
          <a:bodyPr wrap="square" rtlCol="0">
            <a:spAutoFit/>
          </a:bodyPr>
          <a:lstStyle/>
          <a:p>
            <a:r>
              <a:rPr lang="en-US" dirty="0" smtClean="0"/>
              <a:t>Phones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00400"/>
            <a:ext cx="3409949" cy="258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86000" y="1523999"/>
            <a:ext cx="1524000" cy="646331"/>
          </a:xfrm>
          <a:prstGeom prst="rect">
            <a:avLst/>
          </a:prstGeom>
          <a:noFill/>
        </p:spPr>
        <p:txBody>
          <a:bodyPr wrap="square" rtlCol="0">
            <a:spAutoFit/>
          </a:bodyPr>
          <a:lstStyle/>
          <a:p>
            <a:r>
              <a:rPr lang="en-US" dirty="0" smtClean="0"/>
              <a:t>Sales Meetings</a:t>
            </a:r>
            <a:endParaRPr lang="en-US" dirty="0"/>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389" y="5105400"/>
            <a:ext cx="2676579" cy="156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172200" y="3733800"/>
            <a:ext cx="2438400" cy="369332"/>
          </a:xfrm>
          <a:prstGeom prst="rect">
            <a:avLst/>
          </a:prstGeom>
          <a:noFill/>
        </p:spPr>
        <p:txBody>
          <a:bodyPr wrap="square" rtlCol="0">
            <a:spAutoFit/>
          </a:bodyPr>
          <a:lstStyle/>
          <a:p>
            <a:r>
              <a:rPr lang="en-US" dirty="0" smtClean="0"/>
              <a:t>Capitol Hill and Dinner</a:t>
            </a:r>
            <a:endParaRPr lang="en-US"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4227640"/>
            <a:ext cx="2447925" cy="169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1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9144000" cy="1143000"/>
          </a:xfrm>
          <a:prstGeom prst="rect">
            <a:avLst/>
          </a:prstGeom>
          <a:noFill/>
          <a:ln>
            <a:miter lim="800000"/>
            <a:headEnd/>
            <a:tailEnd/>
          </a:ln>
        </p:spPr>
        <p:txBody>
          <a:bodyPr/>
          <a:lstStyle/>
          <a:p>
            <a:r>
              <a:rPr lang="en-US" dirty="0" smtClean="0">
                <a:ea typeface="ＭＳ Ｐゴシック" pitchFamily="34" charset="-128"/>
              </a:rPr>
              <a:t>Points for Class</a:t>
            </a:r>
          </a:p>
        </p:txBody>
      </p:sp>
      <p:sp>
        <p:nvSpPr>
          <p:cNvPr id="13315" name="Rectangle 3"/>
          <p:cNvSpPr>
            <a:spLocks noGrp="1" noChangeArrowheads="1"/>
          </p:cNvSpPr>
          <p:nvPr>
            <p:ph idx="1"/>
          </p:nvPr>
        </p:nvSpPr>
        <p:spPr bwMode="auto">
          <a:xfrm>
            <a:off x="457200" y="1295400"/>
            <a:ext cx="8458200" cy="4690281"/>
          </a:xfrm>
          <a:prstGeom prst="rect">
            <a:avLst/>
          </a:prstGeom>
          <a:noFill/>
          <a:ln>
            <a:miter lim="800000"/>
            <a:headEnd/>
            <a:tailEnd/>
          </a:ln>
        </p:spPr>
        <p:txBody>
          <a:bodyPr/>
          <a:lstStyle/>
          <a:p>
            <a:r>
              <a:rPr lang="en-US" sz="2100" dirty="0"/>
              <a:t>V02 Action </a:t>
            </a:r>
            <a:r>
              <a:rPr lang="en-US" sz="2100" dirty="0" smtClean="0"/>
              <a:t>Plan-					     </a:t>
            </a:r>
            <a:r>
              <a:rPr lang="en-US" sz="2100" b="1" i="1" u="sng" dirty="0" smtClean="0"/>
              <a:t>100 </a:t>
            </a:r>
            <a:r>
              <a:rPr lang="en-US" sz="2100" b="1" i="1" u="sng" dirty="0"/>
              <a:t>points</a:t>
            </a:r>
            <a:endParaRPr lang="en-US" sz="2100" i="1" u="sng" dirty="0"/>
          </a:p>
          <a:p>
            <a:r>
              <a:rPr lang="en-US" sz="2100" dirty="0"/>
              <a:t>DEAC Form Completion and Submitted to Doc Share- </a:t>
            </a:r>
            <a:r>
              <a:rPr lang="en-US" sz="2100" dirty="0" smtClean="0"/>
              <a:t>          </a:t>
            </a:r>
            <a:r>
              <a:rPr lang="en-US" sz="2100" b="1" i="1" u="sng" dirty="0" smtClean="0"/>
              <a:t>100 </a:t>
            </a:r>
            <a:r>
              <a:rPr lang="en-US" sz="2100" b="1" i="1" u="sng" dirty="0"/>
              <a:t>Points</a:t>
            </a:r>
            <a:endParaRPr lang="en-US" sz="2100" i="1" u="sng" dirty="0"/>
          </a:p>
          <a:p>
            <a:r>
              <a:rPr lang="en-US" sz="2100" dirty="0"/>
              <a:t>Pre-Homework Completed for Class – </a:t>
            </a:r>
            <a:r>
              <a:rPr lang="en-US" sz="2100" dirty="0" smtClean="0"/>
              <a:t>		                    </a:t>
            </a:r>
            <a:r>
              <a:rPr lang="en-US" sz="2100" b="1" i="1" u="sng" dirty="0" smtClean="0"/>
              <a:t>100 </a:t>
            </a:r>
            <a:r>
              <a:rPr lang="en-US" sz="2100" b="1" i="1" u="sng" dirty="0"/>
              <a:t>Points</a:t>
            </a:r>
            <a:endParaRPr lang="en-US" sz="2100" i="1" u="sng" dirty="0"/>
          </a:p>
          <a:p>
            <a:r>
              <a:rPr lang="en-US" sz="2100" dirty="0"/>
              <a:t>Friday Group Presentations – </a:t>
            </a:r>
            <a:r>
              <a:rPr lang="en-US" sz="2100" dirty="0" smtClean="0"/>
              <a:t>			                    </a:t>
            </a:r>
            <a:r>
              <a:rPr lang="en-US" sz="2100" b="1" i="1" u="sng" dirty="0" smtClean="0"/>
              <a:t>100 </a:t>
            </a:r>
            <a:r>
              <a:rPr lang="en-US" sz="2100" b="1" i="1" u="sng" dirty="0"/>
              <a:t>Points</a:t>
            </a:r>
            <a:endParaRPr lang="en-US" sz="2100" i="1" u="sng" dirty="0"/>
          </a:p>
          <a:p>
            <a:r>
              <a:rPr lang="en-US" sz="2100" dirty="0"/>
              <a:t>Capitol Hill Conference Interaction in Lobby Office – </a:t>
            </a:r>
            <a:r>
              <a:rPr lang="en-US" sz="2100" dirty="0" smtClean="0"/>
              <a:t>              </a:t>
            </a:r>
            <a:r>
              <a:rPr lang="en-US" sz="2100" b="1" i="1" u="sng" dirty="0" smtClean="0"/>
              <a:t>50 </a:t>
            </a:r>
            <a:r>
              <a:rPr lang="en-US" sz="2100" b="1" i="1" u="sng" dirty="0"/>
              <a:t>points</a:t>
            </a:r>
            <a:endParaRPr lang="en-US" sz="2100" i="1" u="sng" dirty="0"/>
          </a:p>
          <a:p>
            <a:r>
              <a:rPr lang="en-US" sz="2100" dirty="0"/>
              <a:t>Final Quiz- </a:t>
            </a:r>
            <a:r>
              <a:rPr lang="en-US" sz="2100" dirty="0" smtClean="0"/>
              <a:t>						       </a:t>
            </a:r>
            <a:r>
              <a:rPr lang="en-US" sz="2100" b="1" i="1" u="sng" dirty="0" smtClean="0"/>
              <a:t>50 </a:t>
            </a:r>
            <a:r>
              <a:rPr lang="en-US" sz="2100" b="1" i="1" u="sng" dirty="0"/>
              <a:t>points</a:t>
            </a:r>
            <a:endParaRPr lang="en-US" sz="2100" i="1" u="sng" dirty="0"/>
          </a:p>
          <a:p>
            <a:pPr marL="0" indent="0">
              <a:buNone/>
            </a:pPr>
            <a:r>
              <a:rPr lang="en-US" sz="2100" b="1" dirty="0"/>
              <a:t> </a:t>
            </a:r>
            <a:endParaRPr lang="en-US" sz="2100" dirty="0"/>
          </a:p>
          <a:p>
            <a:pPr marL="0" indent="0">
              <a:buNone/>
            </a:pPr>
            <a:r>
              <a:rPr lang="en-US" sz="2100" b="1" dirty="0"/>
              <a:t>Total V02 weekly points toward graduation - </a:t>
            </a:r>
            <a:r>
              <a:rPr lang="en-US" sz="2100" b="1" dirty="0" smtClean="0"/>
              <a:t>                              </a:t>
            </a:r>
            <a:r>
              <a:rPr lang="en-US" sz="2100" b="1" i="1" u="sng" dirty="0" smtClean="0"/>
              <a:t>500 Points</a:t>
            </a:r>
            <a:endParaRPr lang="en-US" sz="2100" b="1" i="1" u="sng" dirty="0"/>
          </a:p>
        </p:txBody>
      </p:sp>
    </p:spTree>
    <p:extLst>
      <p:ext uri="{BB962C8B-B14F-4D97-AF65-F5344CB8AC3E}">
        <p14:creationId xmlns:p14="http://schemas.microsoft.com/office/powerpoint/2010/main" val="82557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7" end="7"/>
                                            </p:txEl>
                                          </p:spTgt>
                                        </p:tgtEl>
                                        <p:attrNameLst>
                                          <p:attrName>style.visibility</p:attrName>
                                        </p:attrNameLst>
                                      </p:cBhvr>
                                      <p:to>
                                        <p:strVal val="visible"/>
                                      </p:to>
                                    </p:set>
                                    <p:anim calcmode="lin" valueType="num">
                                      <p:cBhvr additive="base">
                                        <p:cTn id="43"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838200"/>
          </a:xfrm>
        </p:spPr>
        <p:txBody>
          <a:bodyPr>
            <a:normAutofit fontScale="90000"/>
          </a:bodyPr>
          <a:lstStyle/>
          <a:p>
            <a:r>
              <a:rPr lang="en-US" dirty="0" smtClean="0"/>
              <a:t>Homework Assignment V-2 </a:t>
            </a:r>
            <a:r>
              <a:rPr lang="en-US" sz="2000" dirty="0" smtClean="0"/>
              <a:t>(located on the Academy Site)</a:t>
            </a:r>
            <a:endParaRPr lang="en-US" dirty="0"/>
          </a:p>
        </p:txBody>
      </p:sp>
      <p:sp>
        <p:nvSpPr>
          <p:cNvPr id="3" name="Subtitle 2"/>
          <p:cNvSpPr>
            <a:spLocks noGrp="1"/>
          </p:cNvSpPr>
          <p:nvPr>
            <p:ph type="subTitle" idx="1"/>
          </p:nvPr>
        </p:nvSpPr>
        <p:spPr>
          <a:xfrm>
            <a:off x="76200" y="1295400"/>
            <a:ext cx="8991600" cy="5562600"/>
          </a:xfrm>
        </p:spPr>
        <p:txBody>
          <a:bodyPr/>
          <a:lstStyle/>
          <a:p>
            <a:pPr lvl="0" algn="l"/>
            <a:r>
              <a:rPr lang="en-US" sz="2000" dirty="0" smtClean="0">
                <a:solidFill>
                  <a:schemeClr val="tx1"/>
                </a:solidFill>
                <a:latin typeface="+mn-lt"/>
              </a:rPr>
              <a:t>1.  Most Current Months Financial </a:t>
            </a:r>
            <a:r>
              <a:rPr lang="en-US" sz="2000" dirty="0">
                <a:solidFill>
                  <a:schemeClr val="tx1"/>
                </a:solidFill>
                <a:latin typeface="+mn-lt"/>
              </a:rPr>
              <a:t>Statement   </a:t>
            </a:r>
          </a:p>
          <a:p>
            <a:pPr lvl="0" algn="l"/>
            <a:r>
              <a:rPr lang="en-US" sz="2000" dirty="0" smtClean="0">
                <a:solidFill>
                  <a:schemeClr val="tx1"/>
                </a:solidFill>
                <a:latin typeface="+mn-lt"/>
              </a:rPr>
              <a:t>2.  Other </a:t>
            </a:r>
            <a:r>
              <a:rPr lang="en-US" sz="2000" dirty="0">
                <a:solidFill>
                  <a:schemeClr val="tx1"/>
                </a:solidFill>
                <a:latin typeface="+mn-lt"/>
              </a:rPr>
              <a:t>income and deductions.  </a:t>
            </a:r>
          </a:p>
          <a:p>
            <a:pPr marL="457200" lvl="1" indent="0">
              <a:buNone/>
            </a:pPr>
            <a:r>
              <a:rPr lang="en-US" sz="2000" dirty="0">
                <a:solidFill>
                  <a:schemeClr val="tx1"/>
                </a:solidFill>
                <a:latin typeface="+mn-lt"/>
              </a:rPr>
              <a:t>Investigate the new vehicle sources and deductions to this </a:t>
            </a:r>
            <a:r>
              <a:rPr lang="en-US" sz="2000" dirty="0" smtClean="0">
                <a:solidFill>
                  <a:schemeClr val="tx1"/>
                </a:solidFill>
                <a:latin typeface="+mn-lt"/>
              </a:rPr>
              <a:t>account</a:t>
            </a:r>
          </a:p>
          <a:p>
            <a:pPr marL="457200" lvl="1" indent="0" algn="just">
              <a:buNone/>
            </a:pPr>
            <a:r>
              <a:rPr lang="en-US" sz="2000" dirty="0" smtClean="0">
                <a:solidFill>
                  <a:schemeClr val="tx1"/>
                </a:solidFill>
                <a:latin typeface="+mn-lt"/>
              </a:rPr>
              <a:t>        a. DOC </a:t>
            </a:r>
            <a:r>
              <a:rPr lang="en-US" sz="2000" dirty="0">
                <a:solidFill>
                  <a:schemeClr val="tx1"/>
                </a:solidFill>
                <a:latin typeface="+mn-lt"/>
              </a:rPr>
              <a:t>Fees</a:t>
            </a:r>
          </a:p>
          <a:p>
            <a:pPr marL="914400" lvl="2" indent="0" algn="just">
              <a:buNone/>
            </a:pPr>
            <a:r>
              <a:rPr lang="en-US" sz="2000" dirty="0" smtClean="0">
                <a:solidFill>
                  <a:schemeClr val="tx1"/>
                </a:solidFill>
                <a:latin typeface="+mn-lt"/>
              </a:rPr>
              <a:t>b. Factory </a:t>
            </a:r>
            <a:r>
              <a:rPr lang="en-US" sz="2000" dirty="0">
                <a:solidFill>
                  <a:schemeClr val="tx1"/>
                </a:solidFill>
                <a:latin typeface="+mn-lt"/>
              </a:rPr>
              <a:t>incentives and programs</a:t>
            </a:r>
          </a:p>
          <a:p>
            <a:pPr marL="914400" lvl="2" indent="0" algn="just">
              <a:buNone/>
            </a:pPr>
            <a:r>
              <a:rPr lang="en-US" sz="2000" dirty="0" smtClean="0">
                <a:solidFill>
                  <a:schemeClr val="tx1"/>
                </a:solidFill>
                <a:latin typeface="+mn-lt"/>
              </a:rPr>
              <a:t>c. Distributor payments</a:t>
            </a:r>
          </a:p>
          <a:p>
            <a:pPr marL="914400" lvl="2" indent="0" algn="just">
              <a:buNone/>
            </a:pPr>
            <a:r>
              <a:rPr lang="en-US" sz="2000" dirty="0" smtClean="0">
                <a:solidFill>
                  <a:schemeClr val="tx1"/>
                </a:solidFill>
                <a:latin typeface="+mn-lt"/>
              </a:rPr>
              <a:t>    Total </a:t>
            </a:r>
            <a:r>
              <a:rPr lang="en-US" sz="2000" dirty="0">
                <a:solidFill>
                  <a:schemeClr val="tx1"/>
                </a:solidFill>
                <a:latin typeface="+mn-lt"/>
              </a:rPr>
              <a:t>all additions to income attributable to new vehicle sales </a:t>
            </a:r>
            <a:r>
              <a:rPr lang="en-US" sz="2000" dirty="0" smtClean="0">
                <a:solidFill>
                  <a:schemeClr val="tx1"/>
                </a:solidFill>
                <a:latin typeface="+mn-lt"/>
              </a:rPr>
              <a:t>____________________</a:t>
            </a:r>
            <a:r>
              <a:rPr lang="en-US" sz="2000" dirty="0">
                <a:solidFill>
                  <a:schemeClr val="tx1"/>
                </a:solidFill>
                <a:latin typeface="+mn-lt"/>
                <a:ea typeface="+mn-ea"/>
                <a:cs typeface="+mn-cs"/>
              </a:rPr>
              <a:t> </a:t>
            </a:r>
          </a:p>
          <a:p>
            <a:pPr lvl="0" algn="l"/>
            <a:r>
              <a:rPr lang="en-US" sz="2000" dirty="0" smtClean="0">
                <a:solidFill>
                  <a:schemeClr val="tx1"/>
                </a:solidFill>
                <a:latin typeface="+mn-lt"/>
              </a:rPr>
              <a:t>3.  Investigate </a:t>
            </a:r>
            <a:r>
              <a:rPr lang="en-US" sz="2000" dirty="0">
                <a:solidFill>
                  <a:schemeClr val="tx1"/>
                </a:solidFill>
                <a:latin typeface="+mn-lt"/>
              </a:rPr>
              <a:t>how holdback is accounted for on your financial statement</a:t>
            </a:r>
            <a:r>
              <a:rPr lang="en-US" sz="2000" dirty="0" smtClean="0">
                <a:solidFill>
                  <a:schemeClr val="tx1"/>
                </a:solidFill>
                <a:latin typeface="+mn-lt"/>
              </a:rPr>
              <a:t>.</a:t>
            </a:r>
            <a:r>
              <a:rPr lang="en-US" dirty="0">
                <a:solidFill>
                  <a:schemeClr val="tx1"/>
                </a:solidFill>
                <a:latin typeface="+mn-lt"/>
                <a:ea typeface="+mn-ea"/>
                <a:cs typeface="+mn-cs"/>
              </a:rPr>
              <a:t> </a:t>
            </a:r>
          </a:p>
          <a:p>
            <a:pPr lvl="0" algn="l"/>
            <a:r>
              <a:rPr lang="en-US" sz="2000" dirty="0" smtClean="0">
                <a:solidFill>
                  <a:schemeClr val="tx1"/>
                </a:solidFill>
              </a:rPr>
              <a:t>4.  What </a:t>
            </a:r>
            <a:r>
              <a:rPr lang="en-US" sz="2000" dirty="0">
                <a:solidFill>
                  <a:schemeClr val="tx1"/>
                </a:solidFill>
              </a:rPr>
              <a:t>is your dealerships ideal months’ supply of new vehicles? Prepare to defend this </a:t>
            </a:r>
            <a:r>
              <a:rPr lang="en-US" sz="2000" dirty="0" smtClean="0">
                <a:solidFill>
                  <a:schemeClr val="tx1"/>
                </a:solidFill>
              </a:rPr>
              <a:t>number.  _______________________________________</a:t>
            </a:r>
          </a:p>
          <a:p>
            <a:pPr marL="514350" lvl="0" indent="-514350" algn="l">
              <a:buFont typeface="+mj-lt"/>
              <a:buAutoNum type="arabicPeriod"/>
            </a:pPr>
            <a:endParaRPr lang="en-US" sz="2000" dirty="0"/>
          </a:p>
          <a:p>
            <a:pPr lvl="0" algn="l"/>
            <a:endParaRPr lang="en-US" sz="2000" dirty="0" smtClean="0">
              <a:solidFill>
                <a:schemeClr val="tx1"/>
              </a:solidFill>
            </a:endParaRPr>
          </a:p>
        </p:txBody>
      </p:sp>
    </p:spTree>
    <p:extLst>
      <p:ext uri="{BB962C8B-B14F-4D97-AF65-F5344CB8AC3E}">
        <p14:creationId xmlns:p14="http://schemas.microsoft.com/office/powerpoint/2010/main" val="4238152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838200"/>
          </a:xfrm>
        </p:spPr>
        <p:txBody>
          <a:bodyPr/>
          <a:lstStyle/>
          <a:p>
            <a:r>
              <a:rPr lang="en-US" dirty="0" smtClean="0"/>
              <a:t>Homework Assignment V-2</a:t>
            </a:r>
            <a:endParaRPr lang="en-US" dirty="0"/>
          </a:p>
        </p:txBody>
      </p:sp>
      <p:sp>
        <p:nvSpPr>
          <p:cNvPr id="3" name="Subtitle 2"/>
          <p:cNvSpPr>
            <a:spLocks noGrp="1"/>
          </p:cNvSpPr>
          <p:nvPr>
            <p:ph type="subTitle" idx="1"/>
          </p:nvPr>
        </p:nvSpPr>
        <p:spPr>
          <a:xfrm>
            <a:off x="76200" y="1295400"/>
            <a:ext cx="8991600" cy="5562600"/>
          </a:xfrm>
        </p:spPr>
        <p:txBody>
          <a:bodyPr/>
          <a:lstStyle/>
          <a:p>
            <a:pPr lvl="0" algn="l"/>
            <a:r>
              <a:rPr lang="en-US" sz="2000" dirty="0" smtClean="0">
                <a:solidFill>
                  <a:schemeClr val="tx1"/>
                </a:solidFill>
              </a:rPr>
              <a:t>5.  New Vehicle Inventory sorted by age </a:t>
            </a:r>
            <a:r>
              <a:rPr lang="en-US" sz="2000" b="1" i="1" u="sng" dirty="0" smtClean="0">
                <a:solidFill>
                  <a:schemeClr val="tx1"/>
                </a:solidFill>
              </a:rPr>
              <a:t>(2 copies)</a:t>
            </a:r>
          </a:p>
          <a:p>
            <a:pPr lvl="1" indent="0">
              <a:buNone/>
            </a:pPr>
            <a:r>
              <a:rPr lang="en-US" sz="1500" dirty="0" smtClean="0">
                <a:solidFill>
                  <a:schemeClr val="tx1"/>
                </a:solidFill>
              </a:rPr>
              <a:t> Run right before class… does not need to match with the statement)</a:t>
            </a:r>
          </a:p>
          <a:p>
            <a:pPr lvl="2" indent="0">
              <a:buNone/>
            </a:pPr>
            <a:r>
              <a:rPr lang="en-US" sz="1600" dirty="0" smtClean="0">
                <a:solidFill>
                  <a:schemeClr val="tx1"/>
                </a:solidFill>
              </a:rPr>
              <a:t>	Subtotal in following age buckets (calculate units and dollars for each bucket) </a:t>
            </a:r>
          </a:p>
          <a:p>
            <a:pPr lvl="3" indent="0">
              <a:buNone/>
            </a:pPr>
            <a:r>
              <a:rPr lang="en-US" sz="1400" dirty="0" smtClean="0">
                <a:solidFill>
                  <a:schemeClr val="tx1"/>
                </a:solidFill>
              </a:rPr>
              <a:t>     0-30 days</a:t>
            </a:r>
          </a:p>
          <a:p>
            <a:pPr lvl="3" indent="0">
              <a:buNone/>
            </a:pPr>
            <a:r>
              <a:rPr lang="en-US" sz="1400" dirty="0" smtClean="0">
                <a:solidFill>
                  <a:schemeClr val="tx1"/>
                </a:solidFill>
              </a:rPr>
              <a:t>     31-45 days</a:t>
            </a:r>
          </a:p>
          <a:p>
            <a:pPr lvl="2" indent="0">
              <a:buNone/>
            </a:pPr>
            <a:r>
              <a:rPr lang="en-US" sz="1400" dirty="0" smtClean="0">
                <a:solidFill>
                  <a:schemeClr val="tx1"/>
                </a:solidFill>
              </a:rPr>
              <a:t>	46-60 days</a:t>
            </a:r>
          </a:p>
          <a:p>
            <a:pPr lvl="2" indent="0">
              <a:buNone/>
            </a:pPr>
            <a:r>
              <a:rPr lang="en-US" sz="1400" dirty="0" smtClean="0">
                <a:solidFill>
                  <a:schemeClr val="tx1"/>
                </a:solidFill>
              </a:rPr>
              <a:t>	61-90 days</a:t>
            </a:r>
          </a:p>
          <a:p>
            <a:pPr lvl="2" indent="0">
              <a:buNone/>
            </a:pPr>
            <a:r>
              <a:rPr lang="en-US" sz="1400" dirty="0" smtClean="0">
                <a:solidFill>
                  <a:schemeClr val="tx1"/>
                </a:solidFill>
              </a:rPr>
              <a:t>	91-120 days</a:t>
            </a:r>
          </a:p>
          <a:p>
            <a:pPr lvl="2" indent="0">
              <a:buNone/>
            </a:pPr>
            <a:r>
              <a:rPr lang="en-US" sz="1400" dirty="0" smtClean="0">
                <a:solidFill>
                  <a:schemeClr val="tx1"/>
                </a:solidFill>
              </a:rPr>
              <a:t>	Over 120 days</a:t>
            </a:r>
          </a:p>
          <a:p>
            <a:pPr lvl="0" algn="l"/>
            <a:r>
              <a:rPr lang="en-US" sz="2000" dirty="0" smtClean="0"/>
              <a:t>6 .</a:t>
            </a:r>
            <a:r>
              <a:rPr lang="en-US" sz="2000" dirty="0" smtClean="0">
                <a:solidFill>
                  <a:schemeClr val="tx1"/>
                </a:solidFill>
              </a:rPr>
              <a:t>Determine your dealerships floor plan financing interest rate:   _________ %</a:t>
            </a:r>
          </a:p>
          <a:p>
            <a:pPr marL="457200" lvl="1" indent="0">
              <a:buNone/>
            </a:pPr>
            <a:r>
              <a:rPr lang="en-US" sz="2000" dirty="0" smtClean="0">
                <a:solidFill>
                  <a:schemeClr val="tx1"/>
                </a:solidFill>
              </a:rPr>
              <a:t>Does the dealership earn incentives based on retail contract penetration?_____________________________________________________________________ </a:t>
            </a:r>
          </a:p>
          <a:p>
            <a:pPr marL="457200" lvl="1" indent="0">
              <a:buNone/>
            </a:pPr>
            <a:r>
              <a:rPr lang="en-US" sz="2000" dirty="0" smtClean="0">
                <a:solidFill>
                  <a:schemeClr val="tx1"/>
                </a:solidFill>
              </a:rPr>
              <a:t>Briefly describe your New Vehicle floor plan assistance program:__________________________________________________	_______________________________________________________	_______________________________________________________</a:t>
            </a:r>
          </a:p>
          <a:p>
            <a:pPr algn="l"/>
            <a:r>
              <a:rPr lang="en-US" sz="2000" dirty="0" smtClean="0">
                <a:solidFill>
                  <a:schemeClr val="tx1"/>
                </a:solidFill>
              </a:rPr>
              <a:t> </a:t>
            </a:r>
          </a:p>
        </p:txBody>
      </p:sp>
    </p:spTree>
    <p:extLst>
      <p:ext uri="{BB962C8B-B14F-4D97-AF65-F5344CB8AC3E}">
        <p14:creationId xmlns:p14="http://schemas.microsoft.com/office/powerpoint/2010/main" val="46376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838200"/>
          </a:xfrm>
        </p:spPr>
        <p:txBody>
          <a:bodyPr/>
          <a:lstStyle/>
          <a:p>
            <a:r>
              <a:rPr lang="en-US" dirty="0" smtClean="0"/>
              <a:t>Homework Assignment V-2</a:t>
            </a:r>
            <a:endParaRPr lang="en-US" dirty="0"/>
          </a:p>
        </p:txBody>
      </p:sp>
      <p:sp>
        <p:nvSpPr>
          <p:cNvPr id="3" name="Subtitle 2"/>
          <p:cNvSpPr>
            <a:spLocks noGrp="1"/>
          </p:cNvSpPr>
          <p:nvPr>
            <p:ph type="subTitle" idx="1"/>
          </p:nvPr>
        </p:nvSpPr>
        <p:spPr>
          <a:xfrm>
            <a:off x="76200" y="1295400"/>
            <a:ext cx="8991600" cy="5562600"/>
          </a:xfrm>
        </p:spPr>
        <p:txBody>
          <a:bodyPr/>
          <a:lstStyle/>
          <a:p>
            <a:pPr lvl="0" algn="l"/>
            <a:r>
              <a:rPr lang="en-US" sz="2000" dirty="0" smtClean="0">
                <a:solidFill>
                  <a:schemeClr val="tx1"/>
                </a:solidFill>
              </a:rPr>
              <a:t>7.  Print and bring your New Car Area of Responsibility Map (available from your manufacturer).  </a:t>
            </a:r>
          </a:p>
          <a:p>
            <a:pPr lvl="0" algn="l"/>
            <a:endParaRPr lang="en-US" sz="2000" dirty="0"/>
          </a:p>
          <a:p>
            <a:pPr lvl="0" algn="l"/>
            <a:r>
              <a:rPr lang="en-US" sz="2000" dirty="0" smtClean="0">
                <a:solidFill>
                  <a:schemeClr val="tx1"/>
                </a:solidFill>
              </a:rPr>
              <a:t>8.  Bring sales effectiveness report card from your manufacturer, including pump in and pump out information, owner loyalty/customer retention and units in operation. (5, 7, 10 year)  If OEM grants access to most current information, please bring login information. </a:t>
            </a:r>
          </a:p>
          <a:p>
            <a:pPr algn="l"/>
            <a:r>
              <a:rPr lang="en-US" sz="2000" dirty="0" smtClean="0">
                <a:solidFill>
                  <a:schemeClr val="tx1"/>
                </a:solidFill>
              </a:rPr>
              <a:t> </a:t>
            </a:r>
          </a:p>
          <a:p>
            <a:pPr lvl="0" algn="l"/>
            <a:r>
              <a:rPr lang="en-US" sz="2000" dirty="0" smtClean="0">
                <a:solidFill>
                  <a:schemeClr val="tx1"/>
                </a:solidFill>
              </a:rPr>
              <a:t>9.  Bring Power Information Network  (PIN) username and password if participating. </a:t>
            </a:r>
          </a:p>
          <a:p>
            <a:pPr algn="l"/>
            <a:r>
              <a:rPr lang="en-US" sz="2000" dirty="0" smtClean="0">
                <a:solidFill>
                  <a:schemeClr val="tx1"/>
                </a:solidFill>
              </a:rPr>
              <a:t> </a:t>
            </a:r>
          </a:p>
          <a:p>
            <a:pPr lvl="0" algn="l"/>
            <a:r>
              <a:rPr lang="en-US" sz="2000" dirty="0" smtClean="0">
                <a:solidFill>
                  <a:schemeClr val="tx1"/>
                </a:solidFill>
              </a:rPr>
              <a:t>10.  What is the size of your active unique owner base?  ___________</a:t>
            </a:r>
          </a:p>
          <a:p>
            <a:pPr algn="l"/>
            <a:r>
              <a:rPr lang="en-US" sz="2000" dirty="0" smtClean="0">
                <a:solidFill>
                  <a:schemeClr val="tx1"/>
                </a:solidFill>
              </a:rPr>
              <a:t> </a:t>
            </a:r>
          </a:p>
          <a:p>
            <a:pPr lvl="0" algn="l"/>
            <a:r>
              <a:rPr lang="en-US" sz="2000" dirty="0" smtClean="0">
                <a:solidFill>
                  <a:schemeClr val="tx1"/>
                </a:solidFill>
              </a:rPr>
              <a:t>11.  Have a printed copy of a ‘worksheet’ / ‘buyers order’ / ‘computer printout’ utilized in the sales department when working a deal with a customer. Prepare to share the process and overcoming customer objections with the class.</a:t>
            </a:r>
          </a:p>
          <a:p>
            <a:pPr algn="l"/>
            <a:r>
              <a:rPr lang="en-US" sz="2000" dirty="0" smtClean="0">
                <a:solidFill>
                  <a:schemeClr val="tx1"/>
                </a:solidFill>
              </a:rPr>
              <a:t> </a:t>
            </a:r>
          </a:p>
          <a:p>
            <a:pPr marL="514350" indent="-514350" algn="l">
              <a:buFont typeface="+mj-lt"/>
              <a:buAutoNum type="arabicPeriod"/>
            </a:pPr>
            <a:endParaRPr lang="en-US" sz="2000" dirty="0" smtClean="0"/>
          </a:p>
          <a:p>
            <a:pPr marL="514350" indent="-514350" algn="l">
              <a:buFont typeface="+mj-lt"/>
              <a:buAutoNum type="arabicPeriod"/>
            </a:pPr>
            <a:endParaRPr lang="en-US" sz="2000" dirty="0"/>
          </a:p>
        </p:txBody>
      </p:sp>
    </p:spTree>
    <p:extLst>
      <p:ext uri="{BB962C8B-B14F-4D97-AF65-F5344CB8AC3E}">
        <p14:creationId xmlns:p14="http://schemas.microsoft.com/office/powerpoint/2010/main" val="35234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838200"/>
          </a:xfrm>
        </p:spPr>
        <p:txBody>
          <a:bodyPr/>
          <a:lstStyle/>
          <a:p>
            <a:r>
              <a:rPr lang="en-US" dirty="0" smtClean="0"/>
              <a:t>Homework Assignment V-2</a:t>
            </a:r>
            <a:endParaRPr lang="en-US" dirty="0"/>
          </a:p>
        </p:txBody>
      </p:sp>
      <p:sp>
        <p:nvSpPr>
          <p:cNvPr id="3" name="Subtitle 2"/>
          <p:cNvSpPr>
            <a:spLocks noGrp="1"/>
          </p:cNvSpPr>
          <p:nvPr>
            <p:ph type="subTitle" idx="1"/>
          </p:nvPr>
        </p:nvSpPr>
        <p:spPr>
          <a:xfrm>
            <a:off x="0" y="990600"/>
            <a:ext cx="8991600" cy="5562600"/>
          </a:xfrm>
        </p:spPr>
        <p:txBody>
          <a:bodyPr>
            <a:normAutofit fontScale="92500" lnSpcReduction="10000"/>
          </a:bodyPr>
          <a:lstStyle/>
          <a:p>
            <a:pPr lvl="0" algn="l"/>
            <a:r>
              <a:rPr lang="en-US" sz="2000" dirty="0" smtClean="0">
                <a:solidFill>
                  <a:schemeClr val="tx1"/>
                </a:solidFill>
              </a:rPr>
              <a:t>  12.  Copies of Pay Plans and job descriptions for GSM, Sales Managers, Finance Manager(s) and Salespeople. Prefer that these be posted to </a:t>
            </a:r>
            <a:r>
              <a:rPr lang="en-US" sz="2000" u="sng" dirty="0" smtClean="0">
                <a:solidFill>
                  <a:schemeClr val="tx1"/>
                </a:solidFill>
              </a:rPr>
              <a:t>DOC sharing, Pay plans and JD</a:t>
            </a:r>
            <a:r>
              <a:rPr lang="en-US" sz="2000" dirty="0" smtClean="0">
                <a:solidFill>
                  <a:schemeClr val="tx1"/>
                </a:solidFill>
              </a:rPr>
              <a:t> class website.</a:t>
            </a:r>
          </a:p>
          <a:p>
            <a:pPr algn="l"/>
            <a:r>
              <a:rPr lang="en-US" sz="2000" dirty="0" smtClean="0">
                <a:solidFill>
                  <a:schemeClr val="tx1"/>
                </a:solidFill>
              </a:rPr>
              <a:t> </a:t>
            </a:r>
          </a:p>
          <a:p>
            <a:pPr marL="457200" lvl="0" indent="-457200" algn="l">
              <a:buAutoNum type="arabicPeriod" startAt="13"/>
            </a:pPr>
            <a:r>
              <a:rPr lang="en-US" sz="2000" dirty="0" smtClean="0">
                <a:solidFill>
                  <a:schemeClr val="tx1"/>
                </a:solidFill>
              </a:rPr>
              <a:t>What is the total number of employees that left dealership employment during the previous 12 months? ______________________ How many left voluntarily? ______________________</a:t>
            </a:r>
          </a:p>
          <a:p>
            <a:pPr marL="457200" lvl="0" indent="-457200" algn="l">
              <a:buAutoNum type="arabicPeriod" startAt="13"/>
            </a:pPr>
            <a:r>
              <a:rPr lang="en-US" sz="2000" dirty="0" smtClean="0">
                <a:solidFill>
                  <a:schemeClr val="tx1"/>
                </a:solidFill>
              </a:rPr>
              <a:t>What is the total percentage of ‘mini’s’ paid to the sales force on new car sales for the last 12 months. </a:t>
            </a:r>
          </a:p>
          <a:p>
            <a:pPr lvl="0" algn="l"/>
            <a:r>
              <a:rPr lang="en-US" sz="2000" dirty="0" smtClean="0">
                <a:solidFill>
                  <a:schemeClr val="tx1"/>
                </a:solidFill>
              </a:rPr>
              <a:t>15.  Complete a DMS audit of third party access to your dealer database, including how many vendors are currently active. Determine why and how these vendors use our customer information and what level of access they have, IE how much of a customers’ data is shared.  Bring representative list to share with class.</a:t>
            </a:r>
          </a:p>
          <a:p>
            <a:pPr algn="l"/>
            <a:r>
              <a:rPr lang="en-US" sz="2000" dirty="0" smtClean="0">
                <a:solidFill>
                  <a:schemeClr val="tx1"/>
                </a:solidFill>
              </a:rPr>
              <a:t> </a:t>
            </a:r>
          </a:p>
          <a:p>
            <a:pPr lvl="0" algn="l"/>
            <a:r>
              <a:rPr lang="en-US" sz="2000" dirty="0" smtClean="0">
                <a:solidFill>
                  <a:schemeClr val="tx1"/>
                </a:solidFill>
              </a:rPr>
              <a:t>16.  Bring CRM login information to class. Have URL, ID and password.	 </a:t>
            </a:r>
          </a:p>
          <a:p>
            <a:pPr marL="457200" lvl="1" indent="0">
              <a:buNone/>
            </a:pPr>
            <a:r>
              <a:rPr lang="en-US" sz="1400" dirty="0" smtClean="0">
                <a:solidFill>
                  <a:schemeClr val="tx1"/>
                </a:solidFill>
              </a:rPr>
              <a:t>a.  Print and Bring Salesperson “Daily Task List” for any 3 days in one week. </a:t>
            </a:r>
          </a:p>
          <a:p>
            <a:pPr marL="457200" lvl="1" indent="0">
              <a:buNone/>
            </a:pPr>
            <a:r>
              <a:rPr lang="en-US" sz="1400" dirty="0" smtClean="0">
                <a:solidFill>
                  <a:schemeClr val="tx1"/>
                </a:solidFill>
              </a:rPr>
              <a:t>b.  Access your “sales process” for sold customers in your CRM settings and print “process steps”. </a:t>
            </a:r>
          </a:p>
          <a:p>
            <a:pPr algn="l"/>
            <a:r>
              <a:rPr lang="en-US" sz="2000" dirty="0" smtClean="0">
                <a:solidFill>
                  <a:schemeClr val="tx1"/>
                </a:solidFill>
              </a:rPr>
              <a:t> </a:t>
            </a:r>
          </a:p>
        </p:txBody>
      </p:sp>
    </p:spTree>
    <p:extLst>
      <p:ext uri="{BB962C8B-B14F-4D97-AF65-F5344CB8AC3E}">
        <p14:creationId xmlns:p14="http://schemas.microsoft.com/office/powerpoint/2010/main" val="244955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838200"/>
          </a:xfrm>
        </p:spPr>
        <p:txBody>
          <a:bodyPr/>
          <a:lstStyle/>
          <a:p>
            <a:r>
              <a:rPr lang="en-US" dirty="0" smtClean="0"/>
              <a:t>Homework Assignment V-2</a:t>
            </a:r>
            <a:endParaRPr lang="en-US" dirty="0"/>
          </a:p>
        </p:txBody>
      </p:sp>
      <p:sp>
        <p:nvSpPr>
          <p:cNvPr id="3" name="Subtitle 2"/>
          <p:cNvSpPr>
            <a:spLocks noGrp="1"/>
          </p:cNvSpPr>
          <p:nvPr>
            <p:ph type="subTitle" idx="1"/>
          </p:nvPr>
        </p:nvSpPr>
        <p:spPr>
          <a:xfrm>
            <a:off x="0" y="990600"/>
            <a:ext cx="8991600" cy="5562600"/>
          </a:xfrm>
        </p:spPr>
        <p:txBody>
          <a:bodyPr>
            <a:normAutofit/>
          </a:bodyPr>
          <a:lstStyle/>
          <a:p>
            <a:pPr lvl="0" algn="l"/>
            <a:r>
              <a:rPr lang="en-US" sz="2000" dirty="0" smtClean="0">
                <a:solidFill>
                  <a:schemeClr val="tx1"/>
                </a:solidFill>
              </a:rPr>
              <a:t>17.  Bring current phone call guides used by Sales Consultant when taking incoming sales calls and for placing outbound internet phone calls </a:t>
            </a:r>
          </a:p>
          <a:p>
            <a:pPr lvl="0" algn="l"/>
            <a:r>
              <a:rPr lang="en-US" sz="2000" dirty="0" smtClean="0">
                <a:solidFill>
                  <a:schemeClr val="tx1"/>
                </a:solidFill>
              </a:rPr>
              <a:t>18.  How much time does it take to purchase a vehicle at your store? ______ </a:t>
            </a:r>
          </a:p>
          <a:p>
            <a:pPr lvl="0" algn="l"/>
            <a:r>
              <a:rPr lang="en-US" sz="2000" dirty="0" smtClean="0">
                <a:solidFill>
                  <a:schemeClr val="tx1"/>
                </a:solidFill>
              </a:rPr>
              <a:t>19.  Bring a completed F &amp; I Menu (if you are using one and I hope you are!) </a:t>
            </a:r>
          </a:p>
          <a:p>
            <a:pPr lvl="0" algn="l"/>
            <a:r>
              <a:rPr lang="en-US" sz="2000" dirty="0" smtClean="0">
                <a:solidFill>
                  <a:schemeClr val="tx1"/>
                </a:solidFill>
              </a:rPr>
              <a:t>20.  </a:t>
            </a:r>
            <a:r>
              <a:rPr lang="en-US" sz="2000" dirty="0" smtClean="0">
                <a:solidFill>
                  <a:schemeClr val="tx1"/>
                </a:solidFill>
              </a:rPr>
              <a:t>Complete F </a:t>
            </a:r>
            <a:r>
              <a:rPr lang="en-US" sz="2000" dirty="0" smtClean="0">
                <a:solidFill>
                  <a:schemeClr val="tx1"/>
                </a:solidFill>
              </a:rPr>
              <a:t>&amp; I performance data (form attached).</a:t>
            </a:r>
          </a:p>
          <a:p>
            <a:pPr algn="l"/>
            <a:r>
              <a:rPr lang="en-US" sz="2000" dirty="0" smtClean="0">
                <a:solidFill>
                  <a:schemeClr val="tx1"/>
                </a:solidFill>
              </a:rPr>
              <a:t> </a:t>
            </a:r>
          </a:p>
          <a:p>
            <a:pPr algn="l"/>
            <a:r>
              <a:rPr lang="en-US" sz="2000" dirty="0" smtClean="0">
                <a:solidFill>
                  <a:schemeClr val="tx1"/>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88493"/>
            <a:ext cx="4724400" cy="429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26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838200"/>
          </a:xfrm>
        </p:spPr>
        <p:txBody>
          <a:bodyPr/>
          <a:lstStyle/>
          <a:p>
            <a:r>
              <a:rPr lang="en-US" dirty="0" smtClean="0"/>
              <a:t>Homework Assignment V-2</a:t>
            </a:r>
            <a:endParaRPr lang="en-US" dirty="0"/>
          </a:p>
        </p:txBody>
      </p:sp>
      <p:sp>
        <p:nvSpPr>
          <p:cNvPr id="3" name="Subtitle 2"/>
          <p:cNvSpPr>
            <a:spLocks noGrp="1"/>
          </p:cNvSpPr>
          <p:nvPr>
            <p:ph type="subTitle" idx="1"/>
          </p:nvPr>
        </p:nvSpPr>
        <p:spPr>
          <a:xfrm>
            <a:off x="0" y="990600"/>
            <a:ext cx="8991600" cy="5562600"/>
          </a:xfrm>
        </p:spPr>
        <p:txBody>
          <a:bodyPr>
            <a:normAutofit fontScale="92500" lnSpcReduction="20000"/>
          </a:bodyPr>
          <a:lstStyle/>
          <a:p>
            <a:pPr lvl="0" algn="l"/>
            <a:endParaRPr lang="en-US" sz="2000" dirty="0" smtClean="0">
              <a:solidFill>
                <a:schemeClr val="tx1"/>
              </a:solidFill>
            </a:endParaRPr>
          </a:p>
          <a:p>
            <a:pPr lvl="0" algn="l"/>
            <a:r>
              <a:rPr lang="en-US" sz="2000" dirty="0" smtClean="0">
                <a:solidFill>
                  <a:schemeClr val="tx1"/>
                </a:solidFill>
              </a:rPr>
              <a:t>21.  Does every retail customer go through the F &amp; I office at time of sale?__________________   </a:t>
            </a:r>
            <a:r>
              <a:rPr lang="en-US" sz="2000" smtClean="0">
                <a:solidFill>
                  <a:schemeClr val="tx1"/>
                </a:solidFill>
              </a:rPr>
              <a:t>If </a:t>
            </a:r>
            <a:r>
              <a:rPr lang="en-US" sz="2000" smtClean="0">
                <a:solidFill>
                  <a:schemeClr val="tx1"/>
                </a:solidFill>
              </a:rPr>
              <a:t>not</a:t>
            </a:r>
            <a:r>
              <a:rPr lang="en-US" sz="2000" dirty="0" smtClean="0">
                <a:solidFill>
                  <a:schemeClr val="tx1"/>
                </a:solidFill>
              </a:rPr>
              <a:t>, what percentage do? ________________	</a:t>
            </a:r>
          </a:p>
          <a:p>
            <a:pPr algn="l"/>
            <a:r>
              <a:rPr lang="en-US" sz="2000" dirty="0" smtClean="0">
                <a:solidFill>
                  <a:schemeClr val="tx1"/>
                </a:solidFill>
              </a:rPr>
              <a:t> </a:t>
            </a:r>
          </a:p>
          <a:p>
            <a:pPr marL="457200" lvl="0" indent="-457200" algn="l">
              <a:buAutoNum type="arabicPeriod" startAt="22"/>
            </a:pPr>
            <a:r>
              <a:rPr lang="en-US" sz="2000" dirty="0" smtClean="0">
                <a:solidFill>
                  <a:schemeClr val="tx1"/>
                </a:solidFill>
              </a:rPr>
              <a:t>What are the goals of the F &amp; I office in your dealership, financial and otherwise? __________________________________________</a:t>
            </a:r>
          </a:p>
          <a:p>
            <a:pPr marL="457200" lvl="0" indent="-457200" algn="l">
              <a:buAutoNum type="arabicPeriod" startAt="22"/>
            </a:pPr>
            <a:r>
              <a:rPr lang="en-US" sz="2000" dirty="0" smtClean="0">
                <a:solidFill>
                  <a:schemeClr val="tx1"/>
                </a:solidFill>
              </a:rPr>
              <a:t>Review </a:t>
            </a:r>
            <a:r>
              <a:rPr lang="en-US" sz="2000" dirty="0">
                <a:solidFill>
                  <a:schemeClr val="tx1"/>
                </a:solidFill>
              </a:rPr>
              <a:t>meetings at your dealership (Sales, service, management) for content, effectiveness and level of participant satisfaction. What would you do differently?_____________________________________________________</a:t>
            </a:r>
          </a:p>
          <a:p>
            <a:pPr algn="l"/>
            <a:r>
              <a:rPr lang="en-US" sz="2000" dirty="0">
                <a:solidFill>
                  <a:schemeClr val="tx1"/>
                </a:solidFill>
              </a:rPr>
              <a:t> </a:t>
            </a:r>
          </a:p>
          <a:p>
            <a:pPr lvl="0" algn="l"/>
            <a:r>
              <a:rPr lang="en-US" sz="2000" dirty="0"/>
              <a:t>24.  </a:t>
            </a:r>
            <a:r>
              <a:rPr lang="en-US" sz="2000" dirty="0">
                <a:solidFill>
                  <a:schemeClr val="tx1"/>
                </a:solidFill>
              </a:rPr>
              <a:t>Who represents your district in Congress? </a:t>
            </a:r>
            <a:r>
              <a:rPr lang="en-US" sz="2000" dirty="0" smtClean="0">
                <a:solidFill>
                  <a:schemeClr val="tx1"/>
                </a:solidFill>
              </a:rPr>
              <a:t>_______________________</a:t>
            </a:r>
            <a:r>
              <a:rPr lang="en-US" sz="2000" dirty="0">
                <a:solidFill>
                  <a:schemeClr val="tx1"/>
                </a:solidFill>
              </a:rPr>
              <a:t> </a:t>
            </a:r>
          </a:p>
          <a:p>
            <a:pPr algn="l"/>
            <a:r>
              <a:rPr lang="en-US" sz="2000" dirty="0">
                <a:solidFill>
                  <a:schemeClr val="tx1"/>
                </a:solidFill>
              </a:rPr>
              <a:t> </a:t>
            </a:r>
            <a:r>
              <a:rPr lang="en-US" sz="2000" dirty="0" smtClean="0">
                <a:solidFill>
                  <a:schemeClr val="tx1"/>
                </a:solidFill>
              </a:rPr>
              <a:t>       What </a:t>
            </a:r>
            <a:r>
              <a:rPr lang="en-US" sz="2000" dirty="0">
                <a:solidFill>
                  <a:schemeClr val="tx1"/>
                </a:solidFill>
              </a:rPr>
              <a:t>are the major legislative issues on a Federal basis that directly </a:t>
            </a:r>
            <a:r>
              <a:rPr lang="en-US" sz="2000" dirty="0" smtClean="0">
                <a:solidFill>
                  <a:schemeClr val="tx1"/>
                </a:solidFill>
              </a:rPr>
              <a:t>affect </a:t>
            </a:r>
            <a:r>
              <a:rPr lang="en-US" sz="2000" dirty="0">
                <a:solidFill>
                  <a:schemeClr val="tx1"/>
                </a:solidFill>
              </a:rPr>
              <a:t>you and your dealership? _____________________</a:t>
            </a:r>
          </a:p>
          <a:p>
            <a:pPr algn="l"/>
            <a:r>
              <a:rPr lang="en-US" sz="2000" dirty="0">
                <a:solidFill>
                  <a:schemeClr val="tx1"/>
                </a:solidFill>
              </a:rPr>
              <a:t> </a:t>
            </a:r>
          </a:p>
          <a:p>
            <a:pPr algn="l"/>
            <a:r>
              <a:rPr lang="en-US" sz="2000" dirty="0">
                <a:solidFill>
                  <a:schemeClr val="tx1"/>
                </a:solidFill>
              </a:rPr>
              <a:t>	</a:t>
            </a:r>
          </a:p>
          <a:p>
            <a:pPr algn="l"/>
            <a:r>
              <a:rPr lang="en-US" sz="2000" dirty="0">
                <a:solidFill>
                  <a:schemeClr val="tx1"/>
                </a:solidFill>
              </a:rPr>
              <a:t>Notes: Class will conclude by noon on Friday. Book travel accordingly. Thursday PM Field trip to Capitol Hill Office will require business casual dress at a minimum. Also remember the classroom can be cool, come prepared.  And most importantly, travel safely.</a:t>
            </a:r>
          </a:p>
          <a:p>
            <a:pPr lvl="0" algn="l"/>
            <a:endParaRPr lang="en-US" sz="2000" dirty="0" smtClean="0">
              <a:solidFill>
                <a:schemeClr val="tx1"/>
              </a:solidFill>
            </a:endParaRPr>
          </a:p>
          <a:p>
            <a:pPr algn="l"/>
            <a:r>
              <a:rPr lang="en-US" sz="2000" dirty="0" smtClean="0">
                <a:solidFill>
                  <a:schemeClr val="tx1"/>
                </a:solidFill>
              </a:rPr>
              <a:t> </a:t>
            </a:r>
          </a:p>
        </p:txBody>
      </p:sp>
    </p:spTree>
    <p:extLst>
      <p:ext uri="{BB962C8B-B14F-4D97-AF65-F5344CB8AC3E}">
        <p14:creationId xmlns:p14="http://schemas.microsoft.com/office/powerpoint/2010/main" val="136695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223</Words>
  <Application>Microsoft Office PowerPoint</Application>
  <PresentationFormat>On-screen Show (4:3)</PresentationFormat>
  <Paragraphs>124</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ＭＳ Ｐゴシック</vt:lpstr>
      <vt:lpstr>Arial</vt:lpstr>
      <vt:lpstr>Calibri</vt:lpstr>
      <vt:lpstr>Office Theme</vt:lpstr>
      <vt:lpstr>The Week</vt:lpstr>
      <vt:lpstr>Points for Class</vt:lpstr>
      <vt:lpstr>Homework Assignment V-2 (located on the Academy Site)</vt:lpstr>
      <vt:lpstr>Homework Assignment V-2</vt:lpstr>
      <vt:lpstr>Homework Assignment V-2</vt:lpstr>
      <vt:lpstr>Homework Assignment V-2</vt:lpstr>
      <vt:lpstr>Homework Assignment V-2</vt:lpstr>
      <vt:lpstr>Homework Assignment V-2</vt:lpstr>
    </vt:vector>
  </TitlesOfParts>
  <Company>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Assignment V-2</dc:title>
  <dc:creator>Carney, Tom</dc:creator>
  <cp:lastModifiedBy>Carney, Tom</cp:lastModifiedBy>
  <cp:revision>11</cp:revision>
  <dcterms:created xsi:type="dcterms:W3CDTF">2015-07-16T15:30:31Z</dcterms:created>
  <dcterms:modified xsi:type="dcterms:W3CDTF">2016-01-28T20:38:15Z</dcterms:modified>
</cp:coreProperties>
</file>