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9" r:id="rId4"/>
    <p:sldId id="260" r:id="rId5"/>
    <p:sldId id="261" r:id="rId6"/>
    <p:sldId id="258" r:id="rId7"/>
    <p:sldId id="267" r:id="rId8"/>
    <p:sldId id="257" r:id="rId9"/>
    <p:sldId id="268" r:id="rId10"/>
    <p:sldId id="269" r:id="rId11"/>
    <p:sldId id="263" r:id="rId12"/>
    <p:sldId id="270" r:id="rId13"/>
    <p:sldId id="271" r:id="rId14"/>
    <p:sldId id="272" r:id="rId15"/>
    <p:sldId id="273" r:id="rId16"/>
    <p:sldId id="275" r:id="rId17"/>
    <p:sldId id="274" r:id="rId18"/>
    <p:sldId id="276" r:id="rId19"/>
    <p:sldId id="277" r:id="rId20"/>
    <p:sldId id="264" r:id="rId21"/>
    <p:sldId id="265" r:id="rId22"/>
    <p:sldId id="26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35D4B6-12F2-451D-BAFF-A330920107E7}" type="datetimeFigureOut">
              <a:rPr lang="en-US" smtClean="0"/>
              <a:pPr/>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35D4B6-12F2-451D-BAFF-A330920107E7}" type="datetimeFigureOut">
              <a:rPr lang="en-US" smtClean="0"/>
              <a:pPr/>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35D4B6-12F2-451D-BAFF-A330920107E7}" type="datetimeFigureOut">
              <a:rPr lang="en-US" smtClean="0"/>
              <a:pPr/>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E35D4B6-12F2-451D-BAFF-A330920107E7}" type="datetimeFigureOut">
              <a:rPr lang="en-US" smtClean="0"/>
              <a:pPr/>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35D4B6-12F2-451D-BAFF-A330920107E7}" type="datetimeFigureOut">
              <a:rPr lang="en-US" smtClean="0"/>
              <a:pPr/>
              <a:t>9/23/2017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E35D4B6-12F2-451D-BAFF-A330920107E7}" type="datetimeFigureOut">
              <a:rPr lang="en-US" smtClean="0"/>
              <a:pPr/>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E35D4B6-12F2-451D-BAFF-A330920107E7}" type="datetimeFigureOut">
              <a:rPr lang="en-US" smtClean="0"/>
              <a:pPr/>
              <a:t>9/23/2017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E35D4B6-12F2-451D-BAFF-A330920107E7}" type="datetimeFigureOut">
              <a:rPr lang="en-US" smtClean="0"/>
              <a:pPr/>
              <a:t>9/23/2017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35D4B6-12F2-451D-BAFF-A330920107E7}" type="datetimeFigureOut">
              <a:rPr lang="en-US" smtClean="0"/>
              <a:pPr/>
              <a:t>9/23/2017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35D4B6-12F2-451D-BAFF-A330920107E7}" type="datetimeFigureOut">
              <a:rPr lang="en-US" smtClean="0"/>
              <a:pPr/>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35D4B6-12F2-451D-BAFF-A330920107E7}" type="datetimeFigureOut">
              <a:rPr lang="en-US" smtClean="0"/>
              <a:pPr/>
              <a:t>9/23/2017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648EEE-270C-4B83-A6A2-800C55BECE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35D4B6-12F2-451D-BAFF-A330920107E7}" type="datetimeFigureOut">
              <a:rPr lang="en-US" smtClean="0"/>
              <a:pPr/>
              <a:t>9/23/2017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648EEE-270C-4B83-A6A2-800C55BECE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r>
              <a:rPr lang="en-US" dirty="0" smtClean="0"/>
              <a:t>Fixed Operation 2</a:t>
            </a:r>
          </a:p>
          <a:p>
            <a:r>
              <a:rPr lang="en-US" dirty="0" smtClean="0"/>
              <a:t>Service Homework </a:t>
            </a:r>
            <a:endParaRPr lang="en-US" dirty="0"/>
          </a:p>
        </p:txBody>
      </p:sp>
      <p:pic>
        <p:nvPicPr>
          <p:cNvPr id="4" name="Picture 3" descr="Kelley Buick GMC Logo (1).png"/>
          <p:cNvPicPr>
            <a:picLocks noChangeAspect="1"/>
          </p:cNvPicPr>
          <p:nvPr/>
        </p:nvPicPr>
        <p:blipFill>
          <a:blip r:embed="rId2" cstate="print"/>
          <a:stretch>
            <a:fillRect/>
          </a:stretch>
        </p:blipFill>
        <p:spPr>
          <a:xfrm>
            <a:off x="2286000" y="2362200"/>
            <a:ext cx="4495800" cy="11430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Action Plan for the 2017 4-Qrt  </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Hire new Parts and Service Manager for teams </a:t>
            </a:r>
          </a:p>
          <a:p>
            <a:r>
              <a:rPr lang="en-US" dirty="0" smtClean="0"/>
              <a:t>Move current Pars and Service Manager to Fleet and Commercial for development of the new Fleet and Commercial Department  </a:t>
            </a:r>
          </a:p>
          <a:p>
            <a:r>
              <a:rPr lang="en-US" dirty="0" smtClean="0"/>
              <a:t>Change Service hours to match Sales </a:t>
            </a:r>
          </a:p>
          <a:p>
            <a:r>
              <a:rPr lang="en-US" dirty="0" smtClean="0"/>
              <a:t>Change pay Plans to Commission </a:t>
            </a:r>
          </a:p>
          <a:p>
            <a:r>
              <a:rPr lang="en-US" dirty="0" smtClean="0"/>
              <a:t>Change Techs to Teams </a:t>
            </a:r>
          </a:p>
          <a:p>
            <a:r>
              <a:rPr lang="en-US" dirty="0" smtClean="0"/>
              <a:t>Change Service writers for Commission </a:t>
            </a:r>
          </a:p>
          <a:p>
            <a:r>
              <a:rPr lang="en-US" dirty="0" smtClean="0"/>
              <a:t>Change BDC to Commission </a:t>
            </a:r>
          </a:p>
          <a:p>
            <a:r>
              <a:rPr lang="en-US" dirty="0" smtClean="0"/>
              <a:t>Management Bonus base on millstones met </a:t>
            </a:r>
          </a:p>
          <a:p>
            <a:r>
              <a:rPr lang="en-US" dirty="0" smtClean="0"/>
              <a:t>Install SOPs</a:t>
            </a:r>
          </a:p>
          <a:p>
            <a:r>
              <a:rPr lang="en-US" dirty="0" smtClean="0"/>
              <a:t>Install weekly Safety and Sales Objective meetings</a:t>
            </a:r>
          </a:p>
          <a:p>
            <a:r>
              <a:rPr lang="en-US" dirty="0" smtClean="0"/>
              <a:t>Create a Strategic Marketing and Management Plan</a:t>
            </a:r>
          </a:p>
          <a:p>
            <a:r>
              <a:rPr lang="en-US" dirty="0" smtClean="0"/>
              <a:t>Create POS displays in Service drive. i.e. tire display Completive pricing with competition rates   </a:t>
            </a:r>
          </a:p>
          <a:p>
            <a:endParaRPr lang="en-US" dirty="0" smtClean="0"/>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Repair Order Summary Report </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2743200" y="1524000"/>
            <a:ext cx="3630130" cy="4525963"/>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A </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57200" y="2589961"/>
            <a:ext cx="8229600" cy="254644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B </a:t>
            </a:r>
            <a:endParaRPr lang="en-US" dirty="0"/>
          </a:p>
        </p:txBody>
      </p:sp>
      <p:pic>
        <p:nvPicPr>
          <p:cNvPr id="2051" name="Picture 3"/>
          <p:cNvPicPr>
            <a:picLocks noGrp="1" noChangeAspect="1" noChangeArrowheads="1"/>
          </p:cNvPicPr>
          <p:nvPr>
            <p:ph idx="1"/>
          </p:nvPr>
        </p:nvPicPr>
        <p:blipFill>
          <a:blip r:embed="rId2" cstate="print"/>
          <a:srcRect/>
          <a:stretch>
            <a:fillRect/>
          </a:stretch>
        </p:blipFill>
        <p:spPr bwMode="auto">
          <a:xfrm>
            <a:off x="2256672" y="1143000"/>
            <a:ext cx="4630656" cy="4983163"/>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B</a:t>
            </a:r>
            <a:endParaRPr lang="en-US" dirty="0"/>
          </a:p>
        </p:txBody>
      </p:sp>
      <p:pic>
        <p:nvPicPr>
          <p:cNvPr id="3075" name="Picture 3"/>
          <p:cNvPicPr>
            <a:picLocks noGrp="1" noChangeAspect="1" noChangeArrowheads="1"/>
          </p:cNvPicPr>
          <p:nvPr>
            <p:ph idx="1"/>
          </p:nvPr>
        </p:nvPicPr>
        <p:blipFill>
          <a:blip r:embed="rId2" cstate="print"/>
          <a:srcRect/>
          <a:stretch>
            <a:fillRect/>
          </a:stretch>
        </p:blipFill>
        <p:spPr bwMode="auto">
          <a:xfrm>
            <a:off x="457200" y="2092960"/>
            <a:ext cx="8229600" cy="3540443"/>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C</a:t>
            </a:r>
            <a:endParaRPr lang="en-US" dirty="0"/>
          </a:p>
        </p:txBody>
      </p:sp>
      <p:pic>
        <p:nvPicPr>
          <p:cNvPr id="4100" name="Picture 4"/>
          <p:cNvPicPr>
            <a:picLocks noGrp="1" noChangeAspect="1" noChangeArrowheads="1"/>
          </p:cNvPicPr>
          <p:nvPr>
            <p:ph idx="1"/>
          </p:nvPr>
        </p:nvPicPr>
        <p:blipFill>
          <a:blip r:embed="rId2" cstate="print"/>
          <a:srcRect/>
          <a:stretch>
            <a:fillRect/>
          </a:stretch>
        </p:blipFill>
        <p:spPr bwMode="auto">
          <a:xfrm>
            <a:off x="1743829" y="1143000"/>
            <a:ext cx="5656342" cy="4983163"/>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C </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457200" y="2343044"/>
            <a:ext cx="8229600" cy="304027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Tab C</a:t>
            </a:r>
            <a:endParaRPr lang="en-US" dirty="0"/>
          </a:p>
        </p:txBody>
      </p:sp>
      <p:pic>
        <p:nvPicPr>
          <p:cNvPr id="6146" name="Picture 2"/>
          <p:cNvPicPr>
            <a:picLocks noGrp="1" noChangeAspect="1" noChangeArrowheads="1"/>
          </p:cNvPicPr>
          <p:nvPr>
            <p:ph idx="1"/>
          </p:nvPr>
        </p:nvPicPr>
        <p:blipFill>
          <a:blip r:embed="rId2" cstate="print"/>
          <a:srcRect/>
          <a:stretch>
            <a:fillRect/>
          </a:stretch>
        </p:blipFill>
        <p:spPr bwMode="auto">
          <a:xfrm>
            <a:off x="2907343" y="990600"/>
            <a:ext cx="3329314" cy="5135563"/>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D </a:t>
            </a:r>
            <a:endParaRPr lang="en-US" dirty="0"/>
          </a:p>
        </p:txBody>
      </p:sp>
      <p:pic>
        <p:nvPicPr>
          <p:cNvPr id="7170" name="Picture 2"/>
          <p:cNvPicPr>
            <a:picLocks noGrp="1" noChangeAspect="1" noChangeArrowheads="1"/>
          </p:cNvPicPr>
          <p:nvPr>
            <p:ph idx="1"/>
          </p:nvPr>
        </p:nvPicPr>
        <p:blipFill>
          <a:blip r:embed="rId2" cstate="print"/>
          <a:srcRect/>
          <a:stretch>
            <a:fillRect/>
          </a:stretch>
        </p:blipFill>
        <p:spPr bwMode="auto">
          <a:xfrm>
            <a:off x="1975907" y="1143000"/>
            <a:ext cx="5192185" cy="4525963"/>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 D </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a:t>
            </a:r>
            <a:endParaRPr lang="en-US" dirty="0"/>
          </a:p>
        </p:txBody>
      </p:sp>
      <p:sp>
        <p:nvSpPr>
          <p:cNvPr id="3" name="Content Placeholder 2"/>
          <p:cNvSpPr>
            <a:spLocks noGrp="1"/>
          </p:cNvSpPr>
          <p:nvPr>
            <p:ph idx="1"/>
          </p:nvPr>
        </p:nvSpPr>
        <p:spPr/>
        <p:txBody>
          <a:bodyPr>
            <a:normAutofit lnSpcReduction="10000"/>
          </a:bodyPr>
          <a:lstStyle/>
          <a:p>
            <a:r>
              <a:rPr lang="en-US" dirty="0" smtClean="0"/>
              <a:t>Little Big Town Atmosphere, Everyone knows everyone. </a:t>
            </a:r>
          </a:p>
          <a:p>
            <a:r>
              <a:rPr lang="en-US" dirty="0" smtClean="0"/>
              <a:t>Parts and Service Director, Service manager and Service writers along with key sales staff have a history with the community. </a:t>
            </a:r>
          </a:p>
          <a:p>
            <a:r>
              <a:rPr lang="en-US" dirty="0" smtClean="0"/>
              <a:t>Off site satellite lots for additional </a:t>
            </a:r>
            <a:r>
              <a:rPr lang="en-US" dirty="0" err="1" smtClean="0"/>
              <a:t>cust</a:t>
            </a:r>
            <a:r>
              <a:rPr lang="en-US" dirty="0" smtClean="0"/>
              <a:t>-base</a:t>
            </a:r>
          </a:p>
          <a:p>
            <a:r>
              <a:rPr lang="en-US" dirty="0" smtClean="0"/>
              <a:t>Area is growing with potential for new customers with big warehousing jobs i.e. Amazon etc </a:t>
            </a:r>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srcRect/>
          <a:stretch>
            <a:fillRect/>
          </a:stretch>
        </p:blipFill>
        <p:spPr bwMode="auto">
          <a:xfrm>
            <a:off x="1524000" y="3200400"/>
            <a:ext cx="5934075" cy="3276600"/>
          </a:xfrm>
          <a:prstGeom prst="rect">
            <a:avLst/>
          </a:prstGeom>
          <a:noFill/>
          <a:ln w="9525">
            <a:noFill/>
            <a:miter lim="800000"/>
            <a:headEnd/>
            <a:tailEnd/>
          </a:ln>
        </p:spPr>
      </p:pic>
      <p:pic>
        <p:nvPicPr>
          <p:cNvPr id="2051" name="Picture 3"/>
          <p:cNvPicPr>
            <a:picLocks noChangeAspect="1" noChangeArrowheads="1"/>
          </p:cNvPicPr>
          <p:nvPr/>
        </p:nvPicPr>
        <p:blipFill>
          <a:blip r:embed="rId3" cstate="print"/>
          <a:srcRect/>
          <a:stretch>
            <a:fillRect/>
          </a:stretch>
        </p:blipFill>
        <p:spPr bwMode="auto">
          <a:xfrm>
            <a:off x="1371600" y="304800"/>
            <a:ext cx="6143625" cy="316230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Synoposis</a:t>
            </a:r>
            <a:r>
              <a:rPr lang="en-US" dirty="0" smtClean="0"/>
              <a:t> </a:t>
            </a:r>
            <a:endParaRPr lang="en-US" dirty="0"/>
          </a:p>
        </p:txBody>
      </p:sp>
      <p:sp>
        <p:nvSpPr>
          <p:cNvPr id="3" name="Content Placeholder 2"/>
          <p:cNvSpPr>
            <a:spLocks noGrp="1"/>
          </p:cNvSpPr>
          <p:nvPr>
            <p:ph idx="1"/>
          </p:nvPr>
        </p:nvSpPr>
        <p:spPr/>
        <p:txBody>
          <a:bodyPr/>
          <a:lstStyle/>
          <a:p>
            <a:r>
              <a:rPr lang="en-US" dirty="0" smtClean="0"/>
              <a:t>With addition of expanded hours and teams along with the new pay plans we should increase our gross sales by 45% </a:t>
            </a:r>
          </a:p>
          <a:p>
            <a:r>
              <a:rPr lang="en-US" dirty="0" smtClean="0"/>
              <a:t>This should result in an additional 250K net annually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Specialty Tool Room </a:t>
            </a:r>
            <a:endParaRPr lang="en-US" dirty="0"/>
          </a:p>
        </p:txBody>
      </p:sp>
      <p:pic>
        <p:nvPicPr>
          <p:cNvPr id="4" name="Content Placeholder 3" descr="SPECIALTY TOOL.JPG"/>
          <p:cNvPicPr>
            <a:picLocks noGrp="1" noChangeAspect="1"/>
          </p:cNvPicPr>
          <p:nvPr>
            <p:ph idx="1"/>
          </p:nvPr>
        </p:nvPicPr>
        <p:blipFill>
          <a:blip r:embed="rId2" cstate="print"/>
          <a:stretch>
            <a:fillRect/>
          </a:stretch>
        </p:blipFill>
        <p:spPr>
          <a:xfrm>
            <a:off x="2874764" y="1600200"/>
            <a:ext cx="3394472" cy="4525963"/>
          </a:xfr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Weaknesses </a:t>
            </a:r>
            <a:endParaRPr lang="en-US" dirty="0"/>
          </a:p>
        </p:txBody>
      </p:sp>
      <p:sp>
        <p:nvSpPr>
          <p:cNvPr id="3" name="Content Placeholder 2"/>
          <p:cNvSpPr>
            <a:spLocks noGrp="1"/>
          </p:cNvSpPr>
          <p:nvPr>
            <p:ph idx="1"/>
          </p:nvPr>
        </p:nvSpPr>
        <p:spPr/>
        <p:txBody>
          <a:bodyPr>
            <a:normAutofit fontScale="32500" lnSpcReduction="20000"/>
          </a:bodyPr>
          <a:lstStyle/>
          <a:p>
            <a:r>
              <a:rPr lang="en-US" sz="4000" dirty="0" smtClean="0"/>
              <a:t>Culture (not customer-orientated) just work get it done. </a:t>
            </a:r>
          </a:p>
          <a:p>
            <a:r>
              <a:rPr lang="en-US" sz="4000" dirty="0" smtClean="0"/>
              <a:t>Store hours do not mirror sales</a:t>
            </a:r>
          </a:p>
          <a:p>
            <a:r>
              <a:rPr lang="en-US" sz="4000" dirty="0" smtClean="0"/>
              <a:t>Techs have no urgency. Proficiency suffers due to Tech shop efficiency</a:t>
            </a:r>
          </a:p>
          <a:p>
            <a:r>
              <a:rPr lang="en-US" sz="4000" dirty="0" smtClean="0"/>
              <a:t>Shop bays limited space</a:t>
            </a:r>
          </a:p>
          <a:p>
            <a:r>
              <a:rPr lang="en-US" sz="4000" dirty="0" smtClean="0"/>
              <a:t>Service writers hourly paid </a:t>
            </a:r>
          </a:p>
          <a:p>
            <a:r>
              <a:rPr lang="en-US" sz="4000" dirty="0" smtClean="0"/>
              <a:t>BDC hourly paid</a:t>
            </a:r>
          </a:p>
          <a:p>
            <a:r>
              <a:rPr lang="en-US" sz="4000" dirty="0" smtClean="0"/>
              <a:t>Need to hire a full time designated Porter </a:t>
            </a:r>
          </a:p>
          <a:p>
            <a:r>
              <a:rPr lang="en-US" sz="4000" dirty="0" smtClean="0"/>
              <a:t>No bonus structure or milestones</a:t>
            </a:r>
          </a:p>
          <a:p>
            <a:r>
              <a:rPr lang="en-US" sz="4000" dirty="0" smtClean="0"/>
              <a:t>A lot of distractions (spending time on non-producing work or customers whom require more than they put in)</a:t>
            </a:r>
          </a:p>
          <a:p>
            <a:r>
              <a:rPr lang="en-US" sz="4000" dirty="0" smtClean="0"/>
              <a:t>No SOP or system for monitoring Data i.e. RO counts A/P </a:t>
            </a:r>
            <a:r>
              <a:rPr lang="en-US" sz="4000" dirty="0" err="1" smtClean="0"/>
              <a:t>ect</a:t>
            </a:r>
            <a:r>
              <a:rPr lang="en-US" sz="4000" dirty="0" smtClean="0"/>
              <a:t>. </a:t>
            </a:r>
          </a:p>
          <a:p>
            <a:r>
              <a:rPr lang="en-US" sz="4000" dirty="0" smtClean="0"/>
              <a:t>No org chart with defined roles or responsibility </a:t>
            </a:r>
          </a:p>
          <a:p>
            <a:r>
              <a:rPr lang="en-US" sz="4000" dirty="0" smtClean="0"/>
              <a:t>No Marketing or advertising plan </a:t>
            </a:r>
          </a:p>
          <a:p>
            <a:r>
              <a:rPr lang="en-US" sz="4000" dirty="0" smtClean="0"/>
              <a:t>No plan for satellite integration of </a:t>
            </a:r>
            <a:r>
              <a:rPr lang="en-US" sz="4000" dirty="0" err="1" smtClean="0"/>
              <a:t>cust</a:t>
            </a:r>
            <a:r>
              <a:rPr lang="en-US" sz="4000" dirty="0" smtClean="0"/>
              <a:t>-base </a:t>
            </a:r>
          </a:p>
          <a:p>
            <a:r>
              <a:rPr lang="en-US" sz="4000" dirty="0" err="1" smtClean="0"/>
              <a:t>Tv</a:t>
            </a:r>
            <a:r>
              <a:rPr lang="en-US" sz="4000" dirty="0" smtClean="0"/>
              <a:t> in waiting room on regular </a:t>
            </a:r>
            <a:r>
              <a:rPr lang="en-US" sz="4000" dirty="0" err="1" smtClean="0"/>
              <a:t>tv</a:t>
            </a:r>
            <a:r>
              <a:rPr lang="en-US" sz="4000" dirty="0" smtClean="0"/>
              <a:t> </a:t>
            </a:r>
          </a:p>
          <a:p>
            <a:r>
              <a:rPr lang="en-US" sz="4000" dirty="0" smtClean="0"/>
              <a:t>No service waiting room for just service (customers in sales area)</a:t>
            </a:r>
          </a:p>
          <a:p>
            <a:r>
              <a:rPr lang="en-US" sz="4000" dirty="0" smtClean="0"/>
              <a:t>Updating customers  (service writers our business don’t recognize </a:t>
            </a:r>
            <a:r>
              <a:rPr lang="en-US" sz="4000" dirty="0" err="1" smtClean="0"/>
              <a:t>cust</a:t>
            </a:r>
            <a:r>
              <a:rPr lang="en-US" sz="4000" dirty="0" smtClean="0"/>
              <a:t> is watching paint dry)</a:t>
            </a:r>
          </a:p>
          <a:p>
            <a:r>
              <a:rPr lang="en-US" sz="4000" dirty="0" smtClean="0"/>
              <a:t>Service waiting area option with no stairs is in fleet sales and admin (no back ground music no </a:t>
            </a:r>
            <a:r>
              <a:rPr lang="en-US" sz="4000" dirty="0" err="1"/>
              <a:t>T</a:t>
            </a:r>
            <a:r>
              <a:rPr lang="en-US" sz="4000" dirty="0" err="1" smtClean="0"/>
              <a:t>v</a:t>
            </a:r>
            <a:r>
              <a:rPr lang="en-US" sz="4000" dirty="0" smtClean="0"/>
              <a:t> just gets to listen to private conversations not meant for customers  to hear. </a:t>
            </a:r>
          </a:p>
          <a:p>
            <a:pPr>
              <a:buNone/>
            </a:pPr>
            <a:r>
              <a:rPr lang="en-US" sz="4000" dirty="0" smtClean="0"/>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Opportunities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GM tools for Marketing and CSI </a:t>
            </a:r>
            <a:r>
              <a:rPr lang="en-US" dirty="0" err="1" smtClean="0"/>
              <a:t>Cust</a:t>
            </a:r>
            <a:r>
              <a:rPr lang="en-US" dirty="0" smtClean="0"/>
              <a:t> Data </a:t>
            </a:r>
          </a:p>
          <a:p>
            <a:r>
              <a:rPr lang="en-US" dirty="0" smtClean="0"/>
              <a:t>Pay plan reboot to drive sales linked to CSI</a:t>
            </a:r>
          </a:p>
          <a:p>
            <a:r>
              <a:rPr lang="en-US" dirty="0" smtClean="0"/>
              <a:t>SOPs Defining our directions and expectations </a:t>
            </a:r>
          </a:p>
          <a:p>
            <a:r>
              <a:rPr lang="en-US" dirty="0" smtClean="0"/>
              <a:t>Plan for capturing customers from our sales and sales customers from our satellite lots </a:t>
            </a:r>
          </a:p>
          <a:p>
            <a:r>
              <a:rPr lang="en-US" dirty="0" smtClean="0"/>
              <a:t>BDC sales ops for service contracts </a:t>
            </a:r>
          </a:p>
          <a:p>
            <a:r>
              <a:rPr lang="en-US" dirty="0" smtClean="0"/>
              <a:t>Strategic Marketing and Management Plan</a:t>
            </a:r>
          </a:p>
          <a:p>
            <a:r>
              <a:rPr lang="en-US" dirty="0" smtClean="0"/>
              <a:t>Extended hours/Mirror Sales </a:t>
            </a:r>
          </a:p>
          <a:p>
            <a:r>
              <a:rPr lang="en-US" dirty="0" smtClean="0"/>
              <a:t>Culture change (</a:t>
            </a:r>
            <a:r>
              <a:rPr lang="en-US" dirty="0" err="1" smtClean="0"/>
              <a:t>cust</a:t>
            </a:r>
            <a:r>
              <a:rPr lang="en-US" dirty="0" smtClean="0"/>
              <a:t> is why we are here; not the time clock) </a:t>
            </a:r>
          </a:p>
          <a:p>
            <a:r>
              <a:rPr lang="en-US" dirty="0" smtClean="0"/>
              <a:t>Our number one customer is our sales department </a:t>
            </a:r>
          </a:p>
          <a:p>
            <a:r>
              <a:rPr lang="en-US" dirty="0" smtClean="0"/>
              <a:t>Inventory and SOP for Specialty tools tied to the RO by Parts </a:t>
            </a:r>
          </a:p>
          <a:p>
            <a:endParaRPr lang="en-US" dirty="0" smtClean="0"/>
          </a:p>
          <a:p>
            <a:endParaRPr lang="en-US" dirty="0" smtClean="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Threats </a:t>
            </a:r>
            <a:endParaRPr lang="en-US" dirty="0"/>
          </a:p>
        </p:txBody>
      </p:sp>
      <p:sp>
        <p:nvSpPr>
          <p:cNvPr id="3" name="Content Placeholder 2"/>
          <p:cNvSpPr>
            <a:spLocks noGrp="1"/>
          </p:cNvSpPr>
          <p:nvPr>
            <p:ph idx="1"/>
          </p:nvPr>
        </p:nvSpPr>
        <p:spPr/>
        <p:txBody>
          <a:bodyPr/>
          <a:lstStyle/>
          <a:p>
            <a:r>
              <a:rPr lang="en-US" dirty="0" smtClean="0"/>
              <a:t>Independent marketing and advertising taking  the customer away from our services due to their perception of service and aftermarket parts used. </a:t>
            </a:r>
          </a:p>
          <a:p>
            <a:r>
              <a:rPr lang="en-US" dirty="0" smtClean="0"/>
              <a:t>Customer wait time (perception of time) </a:t>
            </a:r>
          </a:p>
          <a:p>
            <a:r>
              <a:rPr lang="en-US" dirty="0" smtClean="0"/>
              <a:t>Customer expectation of their experience </a:t>
            </a:r>
          </a:p>
          <a:p>
            <a:r>
              <a:rPr lang="en-US" dirty="0" smtClean="0"/>
              <a:t>Variable Sales down turns </a:t>
            </a:r>
          </a:p>
          <a:p>
            <a:r>
              <a:rPr lang="en-US" dirty="0" smtClean="0"/>
              <a:t>Market Share </a:t>
            </a:r>
          </a:p>
          <a:p>
            <a:pPr>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Promote Team-work: Total Buy-in with team members and sales force. </a:t>
            </a:r>
          </a:p>
          <a:p>
            <a:r>
              <a:rPr lang="en-US" dirty="0" smtClean="0"/>
              <a:t>Reduce discounted RO parts and Service</a:t>
            </a:r>
          </a:p>
          <a:p>
            <a:r>
              <a:rPr lang="en-US" dirty="0" smtClean="0"/>
              <a:t>Track Policy Charges </a:t>
            </a:r>
          </a:p>
          <a:p>
            <a:r>
              <a:rPr lang="en-US" dirty="0" smtClean="0"/>
              <a:t>Install new Standard Operating Procedures (SOPs): Define our expectations (Inspect what you expect) What’s a failure? What’s a win?</a:t>
            </a:r>
          </a:p>
          <a:p>
            <a:r>
              <a:rPr lang="en-US" dirty="0" smtClean="0"/>
              <a:t>Org-chart with flow (who gets the hot cases (management) etc.</a:t>
            </a:r>
          </a:p>
          <a:p>
            <a:r>
              <a:rPr lang="en-US" dirty="0" smtClean="0"/>
              <a:t>Working with sales as a team (data-mine </a:t>
            </a:r>
            <a:r>
              <a:rPr lang="en-US" dirty="0" err="1" smtClean="0"/>
              <a:t>cust</a:t>
            </a:r>
            <a:r>
              <a:rPr lang="en-US" dirty="0" smtClean="0"/>
              <a:t>-vehicles in service drive </a:t>
            </a:r>
          </a:p>
          <a:p>
            <a:r>
              <a:rPr lang="en-US" dirty="0" smtClean="0"/>
              <a:t>Training for service; </a:t>
            </a:r>
            <a:r>
              <a:rPr lang="en-US" dirty="0" err="1" smtClean="0"/>
              <a:t>i.e</a:t>
            </a:r>
            <a:r>
              <a:rPr lang="en-US" dirty="0" smtClean="0"/>
              <a:t> Offer optional payment plans and service contracts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Strategies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Change Hours to mirror Sales Hours </a:t>
            </a:r>
          </a:p>
          <a:p>
            <a:r>
              <a:rPr lang="en-US" dirty="0" smtClean="0"/>
              <a:t>Adding management for extended hours</a:t>
            </a:r>
          </a:p>
          <a:p>
            <a:r>
              <a:rPr lang="en-US" dirty="0" smtClean="0"/>
              <a:t>Service BDC base-pay bonuses/kicker by appointments showed. </a:t>
            </a:r>
          </a:p>
          <a:p>
            <a:r>
              <a:rPr lang="en-US" dirty="0" smtClean="0"/>
              <a:t>Service Writers Base/draw against gross &amp; net commission pay plan &amp;CSI. </a:t>
            </a:r>
          </a:p>
          <a:p>
            <a:r>
              <a:rPr lang="en-US" dirty="0" smtClean="0"/>
              <a:t>Flat-rate Techs divided into teams. </a:t>
            </a:r>
          </a:p>
          <a:p>
            <a:r>
              <a:rPr lang="en-US" dirty="0" smtClean="0"/>
              <a:t>Sep-Tech for All Internals</a:t>
            </a:r>
          </a:p>
          <a:p>
            <a:r>
              <a:rPr lang="en-US" dirty="0" smtClean="0"/>
              <a:t>Implement A commercial/Fleet Service department separate  </a:t>
            </a:r>
          </a:p>
          <a:p>
            <a:r>
              <a:rPr lang="en-US" dirty="0" smtClean="0"/>
              <a:t>Call Guides and training for BDC and Service writers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Advertising &amp; Marketing </a:t>
            </a:r>
            <a:endParaRPr lang="en-US" dirty="0"/>
          </a:p>
        </p:txBody>
      </p:sp>
      <p:sp>
        <p:nvSpPr>
          <p:cNvPr id="3" name="Content Placeholder 2"/>
          <p:cNvSpPr>
            <a:spLocks noGrp="1"/>
          </p:cNvSpPr>
          <p:nvPr>
            <p:ph idx="1"/>
          </p:nvPr>
        </p:nvSpPr>
        <p:spPr/>
        <p:txBody>
          <a:bodyPr>
            <a:normAutofit fontScale="47500" lnSpcReduction="20000"/>
          </a:bodyPr>
          <a:lstStyle/>
          <a:p>
            <a:r>
              <a:rPr lang="en-US" dirty="0" smtClean="0"/>
              <a:t>We are developing a Measurable Strategic Marketing and Management Plan Targeted to our geographic service area. </a:t>
            </a:r>
          </a:p>
          <a:p>
            <a:r>
              <a:rPr lang="en-US" dirty="0" smtClean="0"/>
              <a:t>Objectives: Develop a team building facility Culture with total </a:t>
            </a:r>
            <a:r>
              <a:rPr lang="en-US" dirty="0" err="1" smtClean="0"/>
              <a:t>buyin</a:t>
            </a:r>
            <a:r>
              <a:rPr lang="en-US" dirty="0" smtClean="0"/>
              <a:t> . </a:t>
            </a:r>
          </a:p>
          <a:p>
            <a:r>
              <a:rPr lang="en-US" dirty="0" smtClean="0"/>
              <a:t>Theme (Who are we in the marketplace?)Family owned and operated-your hometown factory authorized team) </a:t>
            </a:r>
          </a:p>
          <a:p>
            <a:r>
              <a:rPr lang="en-US" dirty="0" smtClean="0"/>
              <a:t>Tag line (“We can and we will”) do whatever it takes to earn your business</a:t>
            </a:r>
          </a:p>
          <a:p>
            <a:r>
              <a:rPr lang="en-US" dirty="0" smtClean="0"/>
              <a:t> Name Recognition-Kelley Buick GMC (Brand Management) &amp; Call to action (buying decision) </a:t>
            </a:r>
            <a:r>
              <a:rPr lang="en-US" dirty="0"/>
              <a:t>A</a:t>
            </a:r>
            <a:r>
              <a:rPr lang="en-US" dirty="0" smtClean="0"/>
              <a:t>dvertising campaigns/traffic drivers/price-driven ads</a:t>
            </a:r>
          </a:p>
          <a:p>
            <a:r>
              <a:rPr lang="en-US" dirty="0" smtClean="0"/>
              <a:t>Advertising Campaign: Targeted categories:  Our customers, Customers from same or cross brands not purchased from us. Customers non brand specific but in our target geographic area.  Email, Outbound calls,  Service and BDC scripts with rebuttals, Print with electronic media  ad </a:t>
            </a:r>
            <a:r>
              <a:rPr lang="en-US" dirty="0" err="1" smtClean="0"/>
              <a:t>campigns</a:t>
            </a:r>
            <a:r>
              <a:rPr lang="en-US" dirty="0" smtClean="0"/>
              <a:t> targeted area with Traffic driver discounts (the hook)   </a:t>
            </a:r>
          </a:p>
          <a:p>
            <a:r>
              <a:rPr lang="en-US" dirty="0" smtClean="0"/>
              <a:t>Marketing-Brand Management: Grass </a:t>
            </a:r>
            <a:r>
              <a:rPr lang="en-US" dirty="0"/>
              <a:t>R</a:t>
            </a:r>
            <a:r>
              <a:rPr lang="en-US" dirty="0" smtClean="0"/>
              <a:t>oots </a:t>
            </a:r>
            <a:r>
              <a:rPr lang="en-US" dirty="0"/>
              <a:t>P</a:t>
            </a:r>
            <a:r>
              <a:rPr lang="en-US" dirty="0" smtClean="0"/>
              <a:t>rograms for brand management: Educate our community about our name and factory certified services. Loaner, shuttle etc. What makes us different. Factory trained, Factory parts etc. Competitive priced comparison POPs at each sales, greeting, waiting area and included in advertising campaigns.  Identify community opportunities and Sponsorships, area events, sports and cause marketing opportunities for brand management and educating the community. </a:t>
            </a:r>
          </a:p>
          <a:p>
            <a:r>
              <a:rPr lang="en-US" dirty="0" smtClean="0"/>
              <a:t>Total Budget 3% of </a:t>
            </a:r>
            <a:r>
              <a:rPr lang="en-US" dirty="0" err="1" smtClean="0"/>
              <a:t>deparment</a:t>
            </a:r>
            <a:r>
              <a:rPr lang="en-US" dirty="0" smtClean="0"/>
              <a:t> gross. </a:t>
            </a:r>
          </a:p>
          <a:p>
            <a:r>
              <a:rPr lang="en-US" dirty="0" smtClean="0"/>
              <a:t>Target launch date 4</a:t>
            </a:r>
            <a:r>
              <a:rPr lang="en-US" baseline="30000" dirty="0" smtClean="0"/>
              <a:t>th</a:t>
            </a:r>
            <a:r>
              <a:rPr lang="en-US" dirty="0" smtClean="0"/>
              <a:t> quarter 2017</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Tactics </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Service Manager must approve the order for Warranty parts</a:t>
            </a:r>
          </a:p>
          <a:p>
            <a:r>
              <a:rPr lang="en-US" dirty="0" smtClean="0"/>
              <a:t>Service Manager must run GM calc for Warranty </a:t>
            </a:r>
          </a:p>
          <a:p>
            <a:r>
              <a:rPr lang="en-US" dirty="0" smtClean="0"/>
              <a:t>Service Manager must approve all discounts </a:t>
            </a:r>
          </a:p>
          <a:p>
            <a:r>
              <a:rPr lang="en-US" dirty="0" smtClean="0"/>
              <a:t>Have weekly Schedule safety meetings and role in objectives for the week</a:t>
            </a:r>
          </a:p>
          <a:p>
            <a:r>
              <a:rPr lang="en-US" dirty="0" smtClean="0"/>
              <a:t>Change Internal to Door Rate </a:t>
            </a:r>
          </a:p>
          <a:p>
            <a:r>
              <a:rPr lang="en-US" dirty="0" smtClean="0"/>
              <a:t>Sales contests for service writers and BDC </a:t>
            </a:r>
          </a:p>
          <a:p>
            <a:r>
              <a:rPr lang="en-US" dirty="0" smtClean="0"/>
              <a:t>Reward Wins and good culture (buy behavior) </a:t>
            </a:r>
          </a:p>
          <a:p>
            <a:r>
              <a:rPr lang="en-US" dirty="0" smtClean="0"/>
              <a:t>Post daily/weekly sales forecast for each team</a:t>
            </a:r>
          </a:p>
          <a:p>
            <a:r>
              <a:rPr lang="en-US" dirty="0" smtClean="0"/>
              <a:t>Include Parts manager in the meetings </a:t>
            </a:r>
          </a:p>
          <a:p>
            <a:r>
              <a:rPr lang="en-US" dirty="0" smtClean="0"/>
              <a:t>Provide growth opportunity suggestion for all departments</a:t>
            </a:r>
          </a:p>
          <a:p>
            <a:r>
              <a:rPr lang="en-US" dirty="0" smtClean="0"/>
              <a:t>Let the group help with fixing problems by providing suggestions </a:t>
            </a:r>
          </a:p>
          <a:p>
            <a:endParaRPr lang="en-US" dirty="0" smtClean="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28716</TotalTime>
  <Words>986</Words>
  <Application>Microsoft Office PowerPoint</Application>
  <PresentationFormat>On-screen Show (4:3)</PresentationFormat>
  <Paragraphs>111</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Slide 1</vt:lpstr>
      <vt:lpstr>Strengths </vt:lpstr>
      <vt:lpstr>Weaknesses </vt:lpstr>
      <vt:lpstr>Opportunities  </vt:lpstr>
      <vt:lpstr>Threats </vt:lpstr>
      <vt:lpstr>Objectives</vt:lpstr>
      <vt:lpstr>Strategies </vt:lpstr>
      <vt:lpstr>Advertising &amp; Marketing </vt:lpstr>
      <vt:lpstr>Tactics </vt:lpstr>
      <vt:lpstr>Action Plan for the 2017 4-Qrt  </vt:lpstr>
      <vt:lpstr>Repair Order Summary Report </vt:lpstr>
      <vt:lpstr>Tab A </vt:lpstr>
      <vt:lpstr>Tab B </vt:lpstr>
      <vt:lpstr>Tab B</vt:lpstr>
      <vt:lpstr>Tab C</vt:lpstr>
      <vt:lpstr>Tab C </vt:lpstr>
      <vt:lpstr>Tab C</vt:lpstr>
      <vt:lpstr>Tab D </vt:lpstr>
      <vt:lpstr>Tab D </vt:lpstr>
      <vt:lpstr>Slide 20</vt:lpstr>
      <vt:lpstr>Synoposis </vt:lpstr>
      <vt:lpstr>Specialty Tool Room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Bill Martino</dc:creator>
  <cp:lastModifiedBy>Bill Martino </cp:lastModifiedBy>
  <cp:revision>64</cp:revision>
  <dcterms:created xsi:type="dcterms:W3CDTF">2017-08-25T21:43:53Z</dcterms:created>
  <dcterms:modified xsi:type="dcterms:W3CDTF">2017-09-24T02:31:20Z</dcterms:modified>
</cp:coreProperties>
</file>