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8/17/2017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8/17/2017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8/17/2017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8/17/2017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8/17/2017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8/17/2017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8/17/2017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8/17/2017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gregcantyfuzion.com/2015/11/15/mickey-mouse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ishofgold.net/2014/02/20/depression-is-exhausting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wereldmorgen.be/artikel/2015/01/05/de-engel-van-het-vreemde-bij-enkele-beelden-van-walter-swennen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yrah.com/category/tags/donald-duck" TargetMode="Externa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13" Type="http://schemas.openxmlformats.org/officeDocument/2006/relationships/hyperlink" Target="http://lorettadalola.wordpress.com/2010/08/09/asini-rivalutati-non-volano-ma-aiutano/" TargetMode="External"/><Relationship Id="rId18" Type="http://schemas.openxmlformats.org/officeDocument/2006/relationships/image" Target="../media/image19.png"/><Relationship Id="rId3" Type="http://schemas.openxmlformats.org/officeDocument/2006/relationships/hyperlink" Target="http://universomakeup.blogspot.com/2010/06/unhas-decoradas-da-disney-passo-passo.html" TargetMode="External"/><Relationship Id="rId7" Type="http://schemas.openxmlformats.org/officeDocument/2006/relationships/hyperlink" Target="https://en.wikipedia.org/wiki/File:Goofy.svg" TargetMode="External"/><Relationship Id="rId12" Type="http://schemas.openxmlformats.org/officeDocument/2006/relationships/image" Target="../media/image16.jpg"/><Relationship Id="rId17" Type="http://schemas.openxmlformats.org/officeDocument/2006/relationships/hyperlink" Target="http://br.wikipedia.org/wiki/mickey_mouse" TargetMode="External"/><Relationship Id="rId2" Type="http://schemas.openxmlformats.org/officeDocument/2006/relationships/image" Target="../media/image11.jp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hyperlink" Target="http://gamebanana.com/sprays/26864" TargetMode="External"/><Relationship Id="rId5" Type="http://schemas.openxmlformats.org/officeDocument/2006/relationships/hyperlink" Target="http://captainjelly.blogspot.com/2011_08_01_archive.html" TargetMode="External"/><Relationship Id="rId15" Type="http://schemas.openxmlformats.org/officeDocument/2006/relationships/hyperlink" Target="http://creoleindc.typepad.com/rantings_of_a_creole_prin/hotness_or_hotmess_tm/page/33/" TargetMode="External"/><Relationship Id="rId10" Type="http://schemas.openxmlformats.org/officeDocument/2006/relationships/image" Target="../media/image15.png"/><Relationship Id="rId19" Type="http://schemas.openxmlformats.org/officeDocument/2006/relationships/hyperlink" Target="http://shapingyouth.org/disneys-frozen-critical-thinking-skills-to-ice-out-personal-bias/" TargetMode="External"/><Relationship Id="rId4" Type="http://schemas.openxmlformats.org/officeDocument/2006/relationships/image" Target="../media/image12.gif"/><Relationship Id="rId9" Type="http://schemas.openxmlformats.org/officeDocument/2006/relationships/hyperlink" Target="http://kids-classics.wikispaces.com/" TargetMode="External"/><Relationship Id="rId1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kiki34.deviantart.com/art/Disney-Princess-Cinderella-255093868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hyperlink" Target="http://lassentidas.wikispaces.com/proceso" TargetMode="External"/><Relationship Id="rId5" Type="http://schemas.openxmlformats.org/officeDocument/2006/relationships/image" Target="../media/image22.gif"/><Relationship Id="rId4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77226-7058-4403-B317-EFC9D7D089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Mickey Mouse</a:t>
            </a:r>
            <a:br>
              <a:rPr lang="en-US" dirty="0"/>
            </a:br>
            <a:r>
              <a:rPr lang="en-US" dirty="0"/>
              <a:t>Motors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553D2D-456D-4E24-ABFE-FAC2F90118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 CASE STUDY of characters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D6353A-A829-41B0-9AD0-5D755CFF6E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826130" y="2927758"/>
            <a:ext cx="3755187" cy="241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0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282EE-9943-458D-BDE3-3D9A1CD60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OBSOLESCENCE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ABE87C-8016-4E88-A1E0-DD72326E908D}"/>
              </a:ext>
            </a:extLst>
          </p:cNvPr>
          <p:cNvSpPr txBox="1"/>
          <p:nvPr/>
        </p:nvSpPr>
        <p:spPr>
          <a:xfrm>
            <a:off x="646111" y="3481431"/>
            <a:ext cx="494095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ISSUES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NON STOCK PARTS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SPECIAL ORDER PARTS,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RETURNS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LACK OF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NON USE OF OBSO CREDITS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POOR SETTINGS ON PHASE IN/PHASE OUT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8DC4BA-195F-4C62-B279-9E949FCE3CA3}"/>
              </a:ext>
            </a:extLst>
          </p:cNvPr>
          <p:cNvSpPr txBox="1"/>
          <p:nvPr/>
        </p:nvSpPr>
        <p:spPr>
          <a:xfrm>
            <a:off x="5335398" y="3481431"/>
            <a:ext cx="425786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FIXES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TRACK LOST SALES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UPDATE PHASE IN SETTINGS TO 3/12, PHASE OUT TO 3/9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APPLY CREDIT EARNED $$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0FFC6AA-7E01-4F40-B2DC-2F6AB542C7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244755" y="3797779"/>
            <a:ext cx="2343150" cy="1952625"/>
          </a:xfrm>
          <a:prstGeom prst="rect">
            <a:avLst/>
          </a:prstGeom>
        </p:spPr>
      </p:pic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532CBAF7-BBF7-4EEA-8AB8-C448C54AB2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58800" y="1318767"/>
            <a:ext cx="8367713" cy="198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248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C81E9-AEE2-4D1E-9157-FFA8A08D9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MONTHLY RECONCILIATION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C60D74-8814-43A8-A090-85CE3A0409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49859" y="1912688"/>
            <a:ext cx="2251396" cy="4647499"/>
          </a:xfrm>
          <a:prstGeom prst="rect">
            <a:avLst/>
          </a:prstGeom>
        </p:spPr>
      </p:pic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5D25D501-A388-48D6-B4DC-1D3F4FEECB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5807297"/>
              </p:ext>
            </p:extLst>
          </p:nvPr>
        </p:nvGraphicFramePr>
        <p:xfrm>
          <a:off x="2994871" y="1920100"/>
          <a:ext cx="6274963" cy="46966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5807">
                  <a:extLst>
                    <a:ext uri="{9D8B030D-6E8A-4147-A177-3AD203B41FA5}">
                      <a16:colId xmlns:a16="http://schemas.microsoft.com/office/drawing/2014/main" val="24851859"/>
                    </a:ext>
                  </a:extLst>
                </a:gridCol>
                <a:gridCol w="3154627">
                  <a:extLst>
                    <a:ext uri="{9D8B030D-6E8A-4147-A177-3AD203B41FA5}">
                      <a16:colId xmlns:a16="http://schemas.microsoft.com/office/drawing/2014/main" val="1982455824"/>
                    </a:ext>
                  </a:extLst>
                </a:gridCol>
                <a:gridCol w="188592">
                  <a:extLst>
                    <a:ext uri="{9D8B030D-6E8A-4147-A177-3AD203B41FA5}">
                      <a16:colId xmlns:a16="http://schemas.microsoft.com/office/drawing/2014/main" val="2977496684"/>
                    </a:ext>
                  </a:extLst>
                </a:gridCol>
                <a:gridCol w="968677">
                  <a:extLst>
                    <a:ext uri="{9D8B030D-6E8A-4147-A177-3AD203B41FA5}">
                      <a16:colId xmlns:a16="http://schemas.microsoft.com/office/drawing/2014/main" val="942176358"/>
                    </a:ext>
                  </a:extLst>
                </a:gridCol>
                <a:gridCol w="548630">
                  <a:extLst>
                    <a:ext uri="{9D8B030D-6E8A-4147-A177-3AD203B41FA5}">
                      <a16:colId xmlns:a16="http://schemas.microsoft.com/office/drawing/2014/main" val="3018918665"/>
                    </a:ext>
                  </a:extLst>
                </a:gridCol>
                <a:gridCol w="548630">
                  <a:extLst>
                    <a:ext uri="{9D8B030D-6E8A-4147-A177-3AD203B41FA5}">
                      <a16:colId xmlns:a16="http://schemas.microsoft.com/office/drawing/2014/main" val="3566982037"/>
                    </a:ext>
                  </a:extLst>
                </a:gridCol>
              </a:tblGrid>
              <a:tr h="146742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Monthly Reconciliation Of Parts To General Ledger</a:t>
                      </a:r>
                      <a:endParaRPr lang="en-US" sz="1000" b="1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74618845"/>
                  </a:ext>
                </a:extLst>
              </a:tr>
              <a:tr h="14674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30697380"/>
                  </a:ext>
                </a:extLst>
              </a:tr>
              <a:tr h="29348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Dollar value of parts on dealership management report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$           584,621 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61201718"/>
                  </a:ext>
                </a:extLst>
              </a:tr>
              <a:tr h="22661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 dirty="0">
                          <a:effectLst/>
                        </a:rPr>
                        <a:t>Minus</a:t>
                      </a:r>
                      <a:endParaRPr lang="en-US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59736634"/>
                  </a:ext>
                </a:extLst>
              </a:tr>
              <a:tr h="29348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Dollar value of packing lists for parts received, but not invoiced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$                  339 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60700787"/>
                  </a:ext>
                </a:extLst>
              </a:tr>
              <a:tr h="29348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Dollar Value of bulk oil, gear lube, trans fluid in stock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$               6,658 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27354287"/>
                  </a:ext>
                </a:extLst>
              </a:tr>
              <a:tr h="22661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Plus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23684731"/>
                  </a:ext>
                </a:extLst>
              </a:tr>
              <a:tr h="22661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Credits due for parts returned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$               5,856 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74326514"/>
                  </a:ext>
                </a:extLst>
              </a:tr>
              <a:tr h="22661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Inventory Core Value - clean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$             15,031 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55770630"/>
                  </a:ext>
                </a:extLst>
              </a:tr>
              <a:tr h="22661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Cores to be returned for credit - dirty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$               7,550 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06370838"/>
                  </a:ext>
                </a:extLst>
              </a:tr>
              <a:tr h="22661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Work in Process - Repair Orders &amp; Invoices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$             33,610 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3771300"/>
                  </a:ext>
                </a:extLst>
              </a:tr>
              <a:tr h="22661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Dollar Value of NPN parts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 $               4,766 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90086998"/>
                  </a:ext>
                </a:extLst>
              </a:tr>
              <a:tr h="22661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Dollar value of parts with no cost record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 $             29,265 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02685806"/>
                  </a:ext>
                </a:extLst>
              </a:tr>
              <a:tr h="22661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Plus / Minus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84752200"/>
                  </a:ext>
                </a:extLst>
              </a:tr>
              <a:tr h="29348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Other Adjustments (shortage claims, damage, etc.)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 $               5,076 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75593115"/>
                  </a:ext>
                </a:extLst>
              </a:tr>
              <a:tr h="22661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91653919"/>
                  </a:ext>
                </a:extLst>
              </a:tr>
              <a:tr h="22661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Total Inventory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 $           678,778 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24115240"/>
                  </a:ext>
                </a:extLst>
              </a:tr>
              <a:tr h="22661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Inventory Per Financial Statement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 $           627,903 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00607431"/>
                  </a:ext>
                </a:extLst>
              </a:tr>
              <a:tr h="22661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Difference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 $             50,875 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83765431"/>
                  </a:ext>
                </a:extLst>
              </a:tr>
              <a:tr h="22661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8.10%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363530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1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5F6CF-F20F-403F-B79B-7DAD8200B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MONTHLY RECONCILIATION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5892E1-FDBE-4671-BE8D-48C78B1F0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400962"/>
            <a:ext cx="4374699" cy="4847438"/>
          </a:xfrm>
        </p:spPr>
        <p:txBody>
          <a:bodyPr/>
          <a:lstStyle/>
          <a:p>
            <a:pPr marL="0" indent="0" algn="ctr">
              <a:buNone/>
            </a:pPr>
            <a:r>
              <a:rPr lang="en-US" u="sng" dirty="0"/>
              <a:t>ISSUES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PRE PAID INVENTORY BEING COUNTED IN INVENTORY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RETURNS NOT BEING DEDUCTED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BULK MATERIALS BEING UPDATED INCORRECTLY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016E92-DB7F-4153-88F7-60357F195541}"/>
              </a:ext>
            </a:extLst>
          </p:cNvPr>
          <p:cNvSpPr txBox="1"/>
          <p:nvPr/>
        </p:nvSpPr>
        <p:spPr>
          <a:xfrm>
            <a:off x="1103312" y="3976382"/>
            <a:ext cx="45173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FIXES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INDENTIFY &amp; REMOVE PREPAID INVENTORY BEING COUNTED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REMOVE INVENTORY WHEN IT IS PICKED UP FROM DEALERSHIP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MARK BULK ITEMS NOT TO UPDATE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EFDB84-3158-4195-B63F-C2137BD6EE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160454" y="2273133"/>
            <a:ext cx="5676900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080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08498-5701-411F-A2B2-5921C766C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ORGANIZATIONAL CHART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1A3608D-8940-432C-BD9B-2D4B2F769F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5375846"/>
              </p:ext>
            </p:extLst>
          </p:nvPr>
        </p:nvGraphicFramePr>
        <p:xfrm>
          <a:off x="646111" y="1057014"/>
          <a:ext cx="7566711" cy="40884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9497">
                  <a:extLst>
                    <a:ext uri="{9D8B030D-6E8A-4147-A177-3AD203B41FA5}">
                      <a16:colId xmlns:a16="http://schemas.microsoft.com/office/drawing/2014/main" val="3041195338"/>
                    </a:ext>
                  </a:extLst>
                </a:gridCol>
                <a:gridCol w="390617">
                  <a:extLst>
                    <a:ext uri="{9D8B030D-6E8A-4147-A177-3AD203B41FA5}">
                      <a16:colId xmlns:a16="http://schemas.microsoft.com/office/drawing/2014/main" val="2884247006"/>
                    </a:ext>
                  </a:extLst>
                </a:gridCol>
                <a:gridCol w="633007">
                  <a:extLst>
                    <a:ext uri="{9D8B030D-6E8A-4147-A177-3AD203B41FA5}">
                      <a16:colId xmlns:a16="http://schemas.microsoft.com/office/drawing/2014/main" val="3724501617"/>
                    </a:ext>
                  </a:extLst>
                </a:gridCol>
                <a:gridCol w="345060">
                  <a:extLst>
                    <a:ext uri="{9D8B030D-6E8A-4147-A177-3AD203B41FA5}">
                      <a16:colId xmlns:a16="http://schemas.microsoft.com/office/drawing/2014/main" val="1749742600"/>
                    </a:ext>
                  </a:extLst>
                </a:gridCol>
                <a:gridCol w="633007">
                  <a:extLst>
                    <a:ext uri="{9D8B030D-6E8A-4147-A177-3AD203B41FA5}">
                      <a16:colId xmlns:a16="http://schemas.microsoft.com/office/drawing/2014/main" val="1540586315"/>
                    </a:ext>
                  </a:extLst>
                </a:gridCol>
                <a:gridCol w="345060">
                  <a:extLst>
                    <a:ext uri="{9D8B030D-6E8A-4147-A177-3AD203B41FA5}">
                      <a16:colId xmlns:a16="http://schemas.microsoft.com/office/drawing/2014/main" val="2553370063"/>
                    </a:ext>
                  </a:extLst>
                </a:gridCol>
                <a:gridCol w="633007">
                  <a:extLst>
                    <a:ext uri="{9D8B030D-6E8A-4147-A177-3AD203B41FA5}">
                      <a16:colId xmlns:a16="http://schemas.microsoft.com/office/drawing/2014/main" val="303996166"/>
                    </a:ext>
                  </a:extLst>
                </a:gridCol>
                <a:gridCol w="900386">
                  <a:extLst>
                    <a:ext uri="{9D8B030D-6E8A-4147-A177-3AD203B41FA5}">
                      <a16:colId xmlns:a16="http://schemas.microsoft.com/office/drawing/2014/main" val="3239313445"/>
                    </a:ext>
                  </a:extLst>
                </a:gridCol>
                <a:gridCol w="633007">
                  <a:extLst>
                    <a:ext uri="{9D8B030D-6E8A-4147-A177-3AD203B41FA5}">
                      <a16:colId xmlns:a16="http://schemas.microsoft.com/office/drawing/2014/main" val="3175457121"/>
                    </a:ext>
                  </a:extLst>
                </a:gridCol>
                <a:gridCol w="451111">
                  <a:extLst>
                    <a:ext uri="{9D8B030D-6E8A-4147-A177-3AD203B41FA5}">
                      <a16:colId xmlns:a16="http://schemas.microsoft.com/office/drawing/2014/main" val="3146203747"/>
                    </a:ext>
                  </a:extLst>
                </a:gridCol>
                <a:gridCol w="633007">
                  <a:extLst>
                    <a:ext uri="{9D8B030D-6E8A-4147-A177-3AD203B41FA5}">
                      <a16:colId xmlns:a16="http://schemas.microsoft.com/office/drawing/2014/main" val="478268288"/>
                    </a:ext>
                  </a:extLst>
                </a:gridCol>
                <a:gridCol w="346818">
                  <a:extLst>
                    <a:ext uri="{9D8B030D-6E8A-4147-A177-3AD203B41FA5}">
                      <a16:colId xmlns:a16="http://schemas.microsoft.com/office/drawing/2014/main" val="21331805"/>
                    </a:ext>
                  </a:extLst>
                </a:gridCol>
                <a:gridCol w="633007">
                  <a:extLst>
                    <a:ext uri="{9D8B030D-6E8A-4147-A177-3AD203B41FA5}">
                      <a16:colId xmlns:a16="http://schemas.microsoft.com/office/drawing/2014/main" val="2378754076"/>
                    </a:ext>
                  </a:extLst>
                </a:gridCol>
                <a:gridCol w="345060">
                  <a:extLst>
                    <a:ext uri="{9D8B030D-6E8A-4147-A177-3AD203B41FA5}">
                      <a16:colId xmlns:a16="http://schemas.microsoft.com/office/drawing/2014/main" val="2798996678"/>
                    </a:ext>
                  </a:extLst>
                </a:gridCol>
                <a:gridCol w="345060">
                  <a:extLst>
                    <a:ext uri="{9D8B030D-6E8A-4147-A177-3AD203B41FA5}">
                      <a16:colId xmlns:a16="http://schemas.microsoft.com/office/drawing/2014/main" val="634089791"/>
                    </a:ext>
                  </a:extLst>
                </a:gridCol>
              </a:tblGrid>
              <a:tr h="17061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extLst>
                  <a:ext uri="{0D108BD9-81ED-4DB2-BD59-A6C34878D82A}">
                    <a16:rowId xmlns:a16="http://schemas.microsoft.com/office/drawing/2014/main" val="1232611586"/>
                  </a:ext>
                </a:extLst>
              </a:tr>
              <a:tr h="17061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Mickey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extLst>
                  <a:ext uri="{0D108BD9-81ED-4DB2-BD59-A6C34878D82A}">
                    <a16:rowId xmlns:a16="http://schemas.microsoft.com/office/drawing/2014/main" val="435445650"/>
                  </a:ext>
                </a:extLst>
              </a:tr>
              <a:tr h="334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Parts Manager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extLst>
                  <a:ext uri="{0D108BD9-81ED-4DB2-BD59-A6C34878D82A}">
                    <a16:rowId xmlns:a16="http://schemas.microsoft.com/office/drawing/2014/main" val="2531923507"/>
                  </a:ext>
                </a:extLst>
              </a:tr>
              <a:tr h="17061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extLst>
                  <a:ext uri="{0D108BD9-81ED-4DB2-BD59-A6C34878D82A}">
                    <a16:rowId xmlns:a16="http://schemas.microsoft.com/office/drawing/2014/main" val="3706913589"/>
                  </a:ext>
                </a:extLst>
              </a:tr>
              <a:tr h="17061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Minnie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extLst>
                  <a:ext uri="{0D108BD9-81ED-4DB2-BD59-A6C34878D82A}">
                    <a16:rowId xmlns:a16="http://schemas.microsoft.com/office/drawing/2014/main" val="4050933759"/>
                  </a:ext>
                </a:extLst>
              </a:tr>
              <a:tr h="334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Asst Parts Manager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extLst>
                  <a:ext uri="{0D108BD9-81ED-4DB2-BD59-A6C34878D82A}">
                    <a16:rowId xmlns:a16="http://schemas.microsoft.com/office/drawing/2014/main" val="814955358"/>
                  </a:ext>
                </a:extLst>
              </a:tr>
              <a:tr h="17061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extLst>
                  <a:ext uri="{0D108BD9-81ED-4DB2-BD59-A6C34878D82A}">
                    <a16:rowId xmlns:a16="http://schemas.microsoft.com/office/drawing/2014/main" val="2498713843"/>
                  </a:ext>
                </a:extLst>
              </a:tr>
              <a:tr h="17061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Tigger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Eeyore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Pluto</a:t>
                      </a: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Lilo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Stitch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extLst>
                  <a:ext uri="{0D108BD9-81ED-4DB2-BD59-A6C34878D82A}">
                    <a16:rowId xmlns:a16="http://schemas.microsoft.com/office/drawing/2014/main" val="1292399035"/>
                  </a:ext>
                </a:extLst>
              </a:tr>
              <a:tr h="334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Counter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Counter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Counter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Counter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Counter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extLst>
                  <a:ext uri="{0D108BD9-81ED-4DB2-BD59-A6C34878D82A}">
                    <a16:rowId xmlns:a16="http://schemas.microsoft.com/office/drawing/2014/main" val="3388291889"/>
                  </a:ext>
                </a:extLst>
              </a:tr>
              <a:tr h="17061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extLst>
                  <a:ext uri="{0D108BD9-81ED-4DB2-BD59-A6C34878D82A}">
                    <a16:rowId xmlns:a16="http://schemas.microsoft.com/office/drawing/2014/main" val="4268870719"/>
                  </a:ext>
                </a:extLst>
              </a:tr>
              <a:tr h="17061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Cinderella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Elsa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extLst>
                  <a:ext uri="{0D108BD9-81ED-4DB2-BD59-A6C34878D82A}">
                    <a16:rowId xmlns:a16="http://schemas.microsoft.com/office/drawing/2014/main" val="4002913407"/>
                  </a:ext>
                </a:extLst>
              </a:tr>
              <a:tr h="334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Warehouse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Driver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extLst>
                  <a:ext uri="{0D108BD9-81ED-4DB2-BD59-A6C34878D82A}">
                    <a16:rowId xmlns:a16="http://schemas.microsoft.com/office/drawing/2014/main" val="4090302099"/>
                  </a:ext>
                </a:extLst>
              </a:tr>
              <a:tr h="17061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extLst>
                  <a:ext uri="{0D108BD9-81ED-4DB2-BD59-A6C34878D82A}">
                    <a16:rowId xmlns:a16="http://schemas.microsoft.com/office/drawing/2014/main" val="2486929692"/>
                  </a:ext>
                </a:extLst>
              </a:tr>
              <a:tr h="17061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extLst>
                  <a:ext uri="{0D108BD9-81ED-4DB2-BD59-A6C34878D82A}">
                    <a16:rowId xmlns:a16="http://schemas.microsoft.com/office/drawing/2014/main" val="1345146431"/>
                  </a:ext>
                </a:extLst>
              </a:tr>
              <a:tr h="17061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extLst>
                  <a:ext uri="{0D108BD9-81ED-4DB2-BD59-A6C34878D82A}">
                    <a16:rowId xmlns:a16="http://schemas.microsoft.com/office/drawing/2014/main" val="299415078"/>
                  </a:ext>
                </a:extLst>
              </a:tr>
              <a:tr h="17061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extLst>
                  <a:ext uri="{0D108BD9-81ED-4DB2-BD59-A6C34878D82A}">
                    <a16:rowId xmlns:a16="http://schemas.microsoft.com/office/drawing/2014/main" val="1552673365"/>
                  </a:ext>
                </a:extLst>
              </a:tr>
              <a:tr h="17061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extLst>
                  <a:ext uri="{0D108BD9-81ED-4DB2-BD59-A6C34878D82A}">
                    <a16:rowId xmlns:a16="http://schemas.microsoft.com/office/drawing/2014/main" val="3675915709"/>
                  </a:ext>
                </a:extLst>
              </a:tr>
              <a:tr h="17061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6" marR="8036" marT="8036" marB="0" anchor="b"/>
                </a:tc>
                <a:extLst>
                  <a:ext uri="{0D108BD9-81ED-4DB2-BD59-A6C34878D82A}">
                    <a16:rowId xmlns:a16="http://schemas.microsoft.com/office/drawing/2014/main" val="1760900406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AF454FCC-FDAF-4857-886B-9AD9C9FE96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519248" y="1098529"/>
            <a:ext cx="957072" cy="10241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C24742-3732-4AF0-8CED-F29A283C2D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529508" y="4134302"/>
            <a:ext cx="1792296" cy="24636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CABF39-3231-4800-A263-5E1D4EA4E1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90747" y="3603406"/>
            <a:ext cx="1932335" cy="28676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1A30011-3B96-4601-B491-A1295B5DAB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8462111" y="2353126"/>
            <a:ext cx="1449254" cy="181999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4EAE6B2-83F8-445B-B9E5-F93746F2843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4228051" y="4623032"/>
            <a:ext cx="1715453" cy="171545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27A47B3-4C00-4C28-A778-C784EC6A628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5804919" y="4519294"/>
            <a:ext cx="1921341" cy="195976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8485AF0-2CC1-4B74-9BFC-21ED90F7024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8145046" y="4613607"/>
            <a:ext cx="1766319" cy="192332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A8D1968-5194-4469-A74A-96CE8FEFEC7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837473B0-CC2E-450A-ABE3-18F120FF3D39}">
                <a1611:picAttrSrcUrl xmlns:a1611="http://schemas.microsoft.com/office/drawing/2016/11/main" r:id="rId17"/>
              </a:ext>
            </a:extLst>
          </a:blip>
          <a:stretch>
            <a:fillRect/>
          </a:stretch>
        </p:blipFill>
        <p:spPr>
          <a:xfrm>
            <a:off x="2363511" y="1098529"/>
            <a:ext cx="1342547" cy="154124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E2CCD61-72FA-46AD-839F-3A9CEF03A5F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837473B0-CC2E-450A-ABE3-18F120FF3D39}">
                <a1611:picAttrSrcUrl xmlns:a1611="http://schemas.microsoft.com/office/drawing/2016/11/main" r:id="rId19"/>
              </a:ext>
            </a:extLst>
          </a:blip>
          <a:stretch>
            <a:fillRect/>
          </a:stretch>
        </p:blipFill>
        <p:spPr>
          <a:xfrm>
            <a:off x="10160654" y="4134302"/>
            <a:ext cx="1784298" cy="220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715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7911D-A174-48FB-AC89-A96DD3758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keep or not to keep…..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8B618-4CB8-4590-A603-29D28BB2D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Keep staffing levels the same</a:t>
            </a:r>
          </a:p>
          <a:p>
            <a:pPr lvl="1"/>
            <a:r>
              <a:rPr lang="en-US" dirty="0"/>
              <a:t>Matching the service departments hours</a:t>
            </a:r>
          </a:p>
          <a:p>
            <a:pPr lvl="1"/>
            <a:r>
              <a:rPr lang="en-US" dirty="0"/>
              <a:t>27 techs = 5 Counter Persons</a:t>
            </a:r>
          </a:p>
          <a:p>
            <a:pPr lvl="1"/>
            <a:r>
              <a:rPr lang="en-US" dirty="0"/>
              <a:t>Meeting technicians demand</a:t>
            </a:r>
          </a:p>
          <a:p>
            <a:pPr lvl="1"/>
            <a:r>
              <a:rPr lang="en-US" dirty="0"/>
              <a:t>Gross changes will justify this level of staffing</a:t>
            </a:r>
          </a:p>
          <a:p>
            <a:pPr lvl="2"/>
            <a:r>
              <a:rPr lang="en-US" dirty="0"/>
              <a:t>$1653 per employee, per month</a:t>
            </a:r>
          </a:p>
          <a:p>
            <a:pPr lvl="1"/>
            <a:r>
              <a:rPr lang="en-US" dirty="0"/>
              <a:t>Who could fire Cinderella?!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433C14-10CF-4965-B69D-E317DC8AA8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109243" y="2558641"/>
            <a:ext cx="3679778" cy="359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607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7C54F-47B3-42C9-93FD-820BA2E67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$61,000 in parts sold at cost…..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8AAD1-1830-4417-A445-9A7AFC658B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 doesn’t like to work for free?......</a:t>
            </a:r>
          </a:p>
          <a:p>
            <a:endParaRPr lang="en-US" dirty="0"/>
          </a:p>
          <a:p>
            <a:r>
              <a:rPr lang="en-US" dirty="0"/>
              <a:t>3.7% of total sales = $14,000 lost gross profit at current gross %</a:t>
            </a:r>
          </a:p>
          <a:p>
            <a:pPr lvl="1"/>
            <a:r>
              <a:rPr lang="en-US" dirty="0"/>
              <a:t>Pro’s – Customer retention, C.S.I., avoid obsolescence</a:t>
            </a:r>
          </a:p>
          <a:p>
            <a:pPr lvl="1"/>
            <a:r>
              <a:rPr lang="en-US" dirty="0"/>
              <a:t>Con’s – Loss of Profit!! Giving $$ away</a:t>
            </a:r>
          </a:p>
          <a:p>
            <a:pPr lvl="1"/>
            <a:endParaRPr lang="en-US" dirty="0"/>
          </a:p>
          <a:p>
            <a:r>
              <a:rPr lang="en-US" dirty="0"/>
              <a:t>How?</a:t>
            </a:r>
          </a:p>
          <a:p>
            <a:pPr lvl="1"/>
            <a:r>
              <a:rPr lang="en-US" dirty="0"/>
              <a:t>Entry errors – Not pricing correctly or at all</a:t>
            </a:r>
          </a:p>
          <a:p>
            <a:pPr lvl="1"/>
            <a:r>
              <a:rPr lang="en-US" dirty="0"/>
              <a:t>Excessive discounting – Moving forward, department manager only</a:t>
            </a:r>
          </a:p>
        </p:txBody>
      </p:sp>
    </p:spTree>
    <p:extLst>
      <p:ext uri="{BB962C8B-B14F-4D97-AF65-F5344CB8AC3E}">
        <p14:creationId xmlns:p14="http://schemas.microsoft.com/office/powerpoint/2010/main" val="2514575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B6C5C-BEF9-4C7B-AAE5-F0F866E60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Gross Profile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F554470-590E-4DDF-BE4D-0955EC0967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0886" y="1346724"/>
            <a:ext cx="3197532" cy="4901675"/>
          </a:xfrm>
        </p:spPr>
        <p:txBody>
          <a:bodyPr/>
          <a:lstStyle/>
          <a:p>
            <a:r>
              <a:rPr lang="en-US" dirty="0"/>
              <a:t>$348,216 additional gross at new markup factors</a:t>
            </a:r>
          </a:p>
          <a:p>
            <a:r>
              <a:rPr lang="en-US" dirty="0"/>
              <a:t>Biggest areas of improvement in Internal and Body Shop</a:t>
            </a:r>
          </a:p>
          <a:p>
            <a:pPr lvl="1"/>
            <a:r>
              <a:rPr lang="en-US" dirty="0"/>
              <a:t>Other </a:t>
            </a:r>
            <a:r>
              <a:rPr lang="en-US" dirty="0" err="1"/>
              <a:t>dept’s</a:t>
            </a:r>
            <a:r>
              <a:rPr lang="en-US" dirty="0"/>
              <a:t>  cannibalizing parts department profit</a:t>
            </a:r>
          </a:p>
          <a:p>
            <a:r>
              <a:rPr lang="en-US" dirty="0"/>
              <a:t>Gross %’s adjusted to NADA guide using corresponding markup factors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83BC8D27-DD8B-4C47-9B1C-20395EAB3D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8868065"/>
              </p:ext>
            </p:extLst>
          </p:nvPr>
        </p:nvGraphicFramePr>
        <p:xfrm>
          <a:off x="436229" y="1346724"/>
          <a:ext cx="7802416" cy="359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Worksheet" r:id="rId3" imgW="7724722" imgH="3591000" progId="Excel.Sheet.8">
                  <p:embed/>
                </p:oleObj>
              </mc:Choice>
              <mc:Fallback>
                <p:oleObj name="Worksheet" r:id="rId3" imgW="7724722" imgH="35910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6229" y="1346724"/>
                        <a:ext cx="7802416" cy="3590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8DF20C0D-1433-4D0A-A152-1A9D3ED376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775046" y="4937649"/>
            <a:ext cx="2707939" cy="205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1735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148</TotalTime>
  <Words>414</Words>
  <Application>Microsoft Office PowerPoint</Application>
  <PresentationFormat>Widescreen</PresentationFormat>
  <Paragraphs>397</Paragraphs>
  <Slides>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Century Gothic</vt:lpstr>
      <vt:lpstr>Wingdings</vt:lpstr>
      <vt:lpstr>Wingdings 3</vt:lpstr>
      <vt:lpstr>Ion</vt:lpstr>
      <vt:lpstr>Microsoft Excel 97-2003 Worksheet</vt:lpstr>
      <vt:lpstr>Mickey Mouse Motors</vt:lpstr>
      <vt:lpstr>OBSOLESCENCE</vt:lpstr>
      <vt:lpstr>MONTHLY RECONCILIATION</vt:lpstr>
      <vt:lpstr>MONTHLY RECONCILIATION</vt:lpstr>
      <vt:lpstr>ORGANIZATIONAL CHART</vt:lpstr>
      <vt:lpstr>To keep or not to keep…..</vt:lpstr>
      <vt:lpstr>$61,000 in parts sold at cost….. </vt:lpstr>
      <vt:lpstr>Gross Profile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NAME</dc:title>
  <dc:creator>Israel</dc:creator>
  <cp:lastModifiedBy>Israel</cp:lastModifiedBy>
  <cp:revision>17</cp:revision>
  <dcterms:created xsi:type="dcterms:W3CDTF">2017-08-17T17:08:10Z</dcterms:created>
  <dcterms:modified xsi:type="dcterms:W3CDTF">2017-08-17T19:37:00Z</dcterms:modified>
</cp:coreProperties>
</file>