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nna\Documents\NADA\Week%203%20Service\RO%20Analysis%20by%20Tech-Post%20Homework.xlsm"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1" i="0" u="none" strike="noStrike" baseline="0">
                <a:solidFill>
                  <a:srgbClr val="000000"/>
                </a:solidFill>
                <a:latin typeface="Arial"/>
                <a:ea typeface="Arial"/>
                <a:cs typeface="Arial"/>
              </a:defRPr>
            </a:pPr>
            <a:r>
              <a:rPr lang="en-US"/>
              <a:t>Labor Mix</a:t>
            </a:r>
          </a:p>
        </c:rich>
      </c:tx>
      <c:layout>
        <c:manualLayout>
          <c:xMode val="edge"/>
          <c:yMode val="edge"/>
          <c:x val="0.39600000000000007"/>
          <c:y val="4.2056170725418764E-2"/>
        </c:manualLayout>
      </c:layout>
      <c:overlay val="0"/>
      <c:spPr>
        <a:noFill/>
        <a:ln w="25400">
          <a:noFill/>
        </a:ln>
      </c:spPr>
    </c:title>
    <c:autoTitleDeleted val="0"/>
    <c:view3D>
      <c:rotX val="15"/>
      <c:rotY val="0"/>
      <c:rAngAx val="0"/>
      <c:perspective val="0"/>
    </c:view3D>
    <c:floor>
      <c:thickness val="0"/>
    </c:floor>
    <c:sideWall>
      <c:thickness val="0"/>
    </c:sideWall>
    <c:backWall>
      <c:thickness val="0"/>
    </c:backWall>
    <c:plotArea>
      <c:layout>
        <c:manualLayout>
          <c:layoutTarget val="inner"/>
          <c:xMode val="edge"/>
          <c:yMode val="edge"/>
          <c:x val="0.27224212787932495"/>
          <c:y val="3.9706578777427518E-2"/>
          <c:w val="0.49800000000000005"/>
          <c:h val="0.46261787797960641"/>
        </c:manualLayout>
      </c:layout>
      <c:pie3DChart>
        <c:varyColors val="1"/>
        <c:ser>
          <c:idx val="0"/>
          <c:order val="0"/>
          <c:spPr>
            <a:solidFill>
              <a:srgbClr val="9999FF"/>
            </a:solidFill>
            <a:ln w="12700">
              <a:solidFill>
                <a:srgbClr val="000000"/>
              </a:solidFill>
              <a:prstDash val="solid"/>
            </a:ln>
          </c:spPr>
          <c:dPt>
            <c:idx val="1"/>
            <c:bubble3D val="0"/>
            <c:spPr>
              <a:solidFill>
                <a:srgbClr val="993366"/>
              </a:solidFill>
              <a:ln w="12700">
                <a:solidFill>
                  <a:srgbClr val="000000"/>
                </a:solidFill>
                <a:prstDash val="solid"/>
              </a:ln>
            </c:spPr>
            <c:extLst>
              <c:ext xmlns:c16="http://schemas.microsoft.com/office/drawing/2014/chart" uri="{C3380CC4-5D6E-409C-BE32-E72D297353CC}">
                <c16:uniqueId val="{00000001-121D-409C-821A-623A37A855AA}"/>
              </c:ext>
            </c:extLst>
          </c:dPt>
          <c:dPt>
            <c:idx val="2"/>
            <c:bubble3D val="0"/>
            <c:spPr>
              <a:solidFill>
                <a:srgbClr val="FFFFCC"/>
              </a:solidFill>
              <a:ln w="12700">
                <a:solidFill>
                  <a:srgbClr val="000000"/>
                </a:solidFill>
                <a:prstDash val="solid"/>
              </a:ln>
            </c:spPr>
            <c:extLst>
              <c:ext xmlns:c16="http://schemas.microsoft.com/office/drawing/2014/chart" uri="{C3380CC4-5D6E-409C-BE32-E72D297353CC}">
                <c16:uniqueId val="{00000003-121D-409C-821A-623A37A855AA}"/>
              </c:ext>
            </c:extLst>
          </c:dPt>
          <c:cat>
            <c:strRef>
              <c:f>'Summary Report'!$J$20:$J$22</c:f>
              <c:strCache>
                <c:ptCount val="3"/>
                <c:pt idx="0">
                  <c:v>Percent Competitive</c:v>
                </c:pt>
                <c:pt idx="1">
                  <c:v>Percent Maintenance </c:v>
                </c:pt>
                <c:pt idx="2">
                  <c:v>Percent Repair </c:v>
                </c:pt>
              </c:strCache>
            </c:strRef>
          </c:cat>
          <c:val>
            <c:numRef>
              <c:f>'Summary Report'!$I$20:$I$22</c:f>
              <c:numCache>
                <c:formatCode>0.00%</c:formatCode>
                <c:ptCount val="3"/>
                <c:pt idx="0">
                  <c:v>0.12825246639358451</c:v>
                </c:pt>
                <c:pt idx="1">
                  <c:v>0.5775111059828073</c:v>
                </c:pt>
                <c:pt idx="2">
                  <c:v>0.29423642762360808</c:v>
                </c:pt>
              </c:numCache>
            </c:numRef>
          </c:val>
          <c:extLst>
            <c:ext xmlns:c16="http://schemas.microsoft.com/office/drawing/2014/chart" uri="{C3380CC4-5D6E-409C-BE32-E72D297353CC}">
              <c16:uniqueId val="{00000004-121D-409C-821A-623A37A855AA}"/>
            </c:ext>
          </c:extLst>
        </c:ser>
        <c:dLbls>
          <c:showLegendKey val="0"/>
          <c:showVal val="0"/>
          <c:showCatName val="0"/>
          <c:showSerName val="0"/>
          <c:showPercent val="0"/>
          <c:showBubbleSize val="0"/>
          <c:showLeaderLines val="1"/>
        </c:dLbls>
      </c:pie3DChart>
      <c:spPr>
        <a:noFill/>
        <a:ln w="25400">
          <a:noFill/>
        </a:ln>
      </c:spPr>
    </c:plotArea>
    <c:legend>
      <c:legendPos val="b"/>
      <c:layout>
        <c:manualLayout>
          <c:xMode val="edge"/>
          <c:yMode val="edge"/>
          <c:x val="0.1360726103116971"/>
          <c:y val="0.89019043199984671"/>
          <c:w val="0.7380000000000001"/>
          <c:h val="0.10747688074273681"/>
        </c:manualLayout>
      </c:layout>
      <c:overlay val="0"/>
      <c:spPr>
        <a:solidFill>
          <a:srgbClr val="FFFFFF"/>
        </a:solidFill>
        <a:ln w="3175">
          <a:solidFill>
            <a:srgbClr val="000000"/>
          </a:solidFill>
          <a:prstDash val="solid"/>
        </a:ln>
      </c:spPr>
      <c:txPr>
        <a:bodyPr/>
        <a:lstStyle/>
        <a:p>
          <a:pPr>
            <a:defRPr sz="825" b="0" i="0" u="none" strike="noStrike" baseline="0">
              <a:solidFill>
                <a:srgbClr val="000000"/>
              </a:solidFill>
              <a:latin typeface="Arial"/>
              <a:ea typeface="Arial"/>
              <a:cs typeface="Arial"/>
            </a:defRPr>
          </a:pPr>
          <a:endParaRPr lang="en-US"/>
        </a:p>
      </c:txPr>
    </c:legend>
    <c:plotVisOnly val="1"/>
    <c:dispBlanksAs val="zero"/>
    <c:showDLblsOverMax val="0"/>
  </c:chart>
  <c:spPr>
    <a:solidFill>
      <a:srgbClr val="FFFFFF"/>
    </a:solidFill>
    <a:ln w="3175">
      <a:solidFill>
        <a:srgbClr val="000000"/>
      </a:solidFill>
      <a:prstDash val="solid"/>
    </a:ln>
  </c:spPr>
  <c:txPr>
    <a:bodyPr/>
    <a:lstStyle/>
    <a:p>
      <a:pPr>
        <a:defRPr sz="900" b="0" i="0" u="none" strike="noStrike" baseline="0">
          <a:solidFill>
            <a:srgbClr val="000000"/>
          </a:solidFill>
          <a:latin typeface="Arial"/>
          <a:ea typeface="Arial"/>
          <a:cs typeface="Arial"/>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34DB-3DD7-486B-9E42-5F4D243B14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4411519-4E1E-406B-90C2-8E5D13221A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CE780A-4287-4E45-BB4A-ECD2648423DF}"/>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5" name="Footer Placeholder 4">
            <a:extLst>
              <a:ext uri="{FF2B5EF4-FFF2-40B4-BE49-F238E27FC236}">
                <a16:creationId xmlns:a16="http://schemas.microsoft.com/office/drawing/2014/main" id="{272FD52D-14F6-4BD3-9ED1-6783005770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1C8041-5C27-47D0-B8B2-39C4D90012F2}"/>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2025865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1B85E-4600-4832-861B-9BF4F8F193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CFAE77-EF5A-4C25-9331-7E00F926E48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0916E1-28C6-47F7-A9EA-B12438B279FB}"/>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5" name="Footer Placeholder 4">
            <a:extLst>
              <a:ext uri="{FF2B5EF4-FFF2-40B4-BE49-F238E27FC236}">
                <a16:creationId xmlns:a16="http://schemas.microsoft.com/office/drawing/2014/main" id="{CD040029-319F-4A78-9D7B-309B7D236C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6C4666-3D78-45A0-B05C-0C2B27F151C1}"/>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3647166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5BF7CB-1179-4B9E-A7A8-68AF367902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E09270-8FB1-48EC-BB95-D2D4A708511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C8AA6B-D4B4-429D-B095-D24901FD6D4F}"/>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5" name="Footer Placeholder 4">
            <a:extLst>
              <a:ext uri="{FF2B5EF4-FFF2-40B4-BE49-F238E27FC236}">
                <a16:creationId xmlns:a16="http://schemas.microsoft.com/office/drawing/2014/main" id="{EAABCE81-FE56-4333-93BA-A8EC491D83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CA24C-DC12-422A-8005-4A8E24B01950}"/>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601204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A95AD-97B1-4C67-A114-1CE300A9C2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FEE371-FFD8-4982-A420-A4727EFE7BA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12B1DD-410B-4F52-AA48-3066C25C0CA0}"/>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5" name="Footer Placeholder 4">
            <a:extLst>
              <a:ext uri="{FF2B5EF4-FFF2-40B4-BE49-F238E27FC236}">
                <a16:creationId xmlns:a16="http://schemas.microsoft.com/office/drawing/2014/main" id="{E23F5BB3-40DF-4DF6-9DDE-7A1EFBA479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A3E9F0-8BB8-48B2-BAE1-9CBC31C5C41B}"/>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1636207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81B0F-EBD0-425E-B42D-B492B1A406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A787E3-FB71-4576-8C0C-F0207F0650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3558B65-3674-48C9-A98B-73154AEC38CB}"/>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5" name="Footer Placeholder 4">
            <a:extLst>
              <a:ext uri="{FF2B5EF4-FFF2-40B4-BE49-F238E27FC236}">
                <a16:creationId xmlns:a16="http://schemas.microsoft.com/office/drawing/2014/main" id="{EA5C54A2-380D-4249-A4A9-C8B75FADE3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52BA73-F044-4C18-BEDB-665E2BB476DF}"/>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525293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F5ADC-7D08-405A-8E1B-5CC03F0739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957EEE-8825-4315-A5E5-914BB24EAF7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9405F8-B715-4F51-B664-A032488C21D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EC8168-DA23-4898-901E-BDC6AA5B2DE2}"/>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6" name="Footer Placeholder 5">
            <a:extLst>
              <a:ext uri="{FF2B5EF4-FFF2-40B4-BE49-F238E27FC236}">
                <a16:creationId xmlns:a16="http://schemas.microsoft.com/office/drawing/2014/main" id="{53DB21EE-DD0F-471F-9D1A-9D9BB72418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5D49B7-CF84-43C7-9BD6-D5851498EED9}"/>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1578779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EC49-E9A0-4695-ACDC-8C3425493C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4CA7F3-7F44-484F-9BEC-E78F5AA52C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4D6C443-77B8-436C-901B-3BB93895BCC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3FA6F5-E753-485D-B4A4-80CB561B59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56B881A-D7C8-4914-94DE-76F4D35ADFC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699359-6008-4694-AE12-30F1ACCF362A}"/>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8" name="Footer Placeholder 7">
            <a:extLst>
              <a:ext uri="{FF2B5EF4-FFF2-40B4-BE49-F238E27FC236}">
                <a16:creationId xmlns:a16="http://schemas.microsoft.com/office/drawing/2014/main" id="{945D8A6E-3A03-463B-A55F-32214FAB52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B22294-F360-43D1-98BE-0305D36ADEEA}"/>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852864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F6845-4C9F-4F41-AF84-44F69A57DB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6BF0A8-EAB1-4468-8BE5-ED744AE7100E}"/>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4" name="Footer Placeholder 3">
            <a:extLst>
              <a:ext uri="{FF2B5EF4-FFF2-40B4-BE49-F238E27FC236}">
                <a16:creationId xmlns:a16="http://schemas.microsoft.com/office/drawing/2014/main" id="{6250EDAA-4F59-4916-8804-31706B7EE9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38C16B-0805-469D-8DD8-84DC00E91788}"/>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4064554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09B266-36D8-4099-829A-2EEE52EAA4CC}"/>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3" name="Footer Placeholder 2">
            <a:extLst>
              <a:ext uri="{FF2B5EF4-FFF2-40B4-BE49-F238E27FC236}">
                <a16:creationId xmlns:a16="http://schemas.microsoft.com/office/drawing/2014/main" id="{8C98CA50-AA2F-4F0E-9F60-79FF5420FB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7D30F9-090F-4767-A57C-55F292E0CB86}"/>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957826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A9ECC-272D-4E0C-BE2E-8B72967A5D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F41C378-E5AB-44A4-8362-282206D272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780800-500B-4A98-B0FF-7EDE77040E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732ECBE-5BBC-4E9F-ABD8-F25264CBFC25}"/>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6" name="Footer Placeholder 5">
            <a:extLst>
              <a:ext uri="{FF2B5EF4-FFF2-40B4-BE49-F238E27FC236}">
                <a16:creationId xmlns:a16="http://schemas.microsoft.com/office/drawing/2014/main" id="{F8C66B83-BEB1-4330-AD86-5E35CEE7D9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17D7A0-C138-46E6-ADE0-60D4114DE849}"/>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3696954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19B85-BED5-4CE4-A4E0-72E193B04B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CCE316-F77E-4D08-8299-847E4F1496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B4B986-DCAF-4B46-9335-62A54076E8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E54E56E-415C-4147-B8A6-EF3AC186D437}"/>
              </a:ext>
            </a:extLst>
          </p:cNvPr>
          <p:cNvSpPr>
            <a:spLocks noGrp="1"/>
          </p:cNvSpPr>
          <p:nvPr>
            <p:ph type="dt" sz="half" idx="10"/>
          </p:nvPr>
        </p:nvSpPr>
        <p:spPr/>
        <p:txBody>
          <a:bodyPr/>
          <a:lstStyle/>
          <a:p>
            <a:fld id="{E8BC67A3-B678-47AD-BA44-B39C8EF1D9CD}" type="datetimeFigureOut">
              <a:rPr lang="en-US" smtClean="0"/>
              <a:t>8/27/2017</a:t>
            </a:fld>
            <a:endParaRPr lang="en-US"/>
          </a:p>
        </p:txBody>
      </p:sp>
      <p:sp>
        <p:nvSpPr>
          <p:cNvPr id="6" name="Footer Placeholder 5">
            <a:extLst>
              <a:ext uri="{FF2B5EF4-FFF2-40B4-BE49-F238E27FC236}">
                <a16:creationId xmlns:a16="http://schemas.microsoft.com/office/drawing/2014/main" id="{79E5E7AD-B3E2-4428-8157-9F4EF11E54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A457D1-D3EE-449E-8A20-314C4E8717C5}"/>
              </a:ext>
            </a:extLst>
          </p:cNvPr>
          <p:cNvSpPr>
            <a:spLocks noGrp="1"/>
          </p:cNvSpPr>
          <p:nvPr>
            <p:ph type="sldNum" sz="quarter" idx="12"/>
          </p:nvPr>
        </p:nvSpPr>
        <p:spPr/>
        <p:txBody>
          <a:bodyPr/>
          <a:lstStyle/>
          <a:p>
            <a:fld id="{35615267-4FA1-44BC-9CB3-7B8746178A94}" type="slidenum">
              <a:rPr lang="en-US" smtClean="0"/>
              <a:t>‹#›</a:t>
            </a:fld>
            <a:endParaRPr lang="en-US"/>
          </a:p>
        </p:txBody>
      </p:sp>
    </p:spTree>
    <p:extLst>
      <p:ext uri="{BB962C8B-B14F-4D97-AF65-F5344CB8AC3E}">
        <p14:creationId xmlns:p14="http://schemas.microsoft.com/office/powerpoint/2010/main" val="963075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776D6F-2C8E-43DE-95C8-30EDDA39CB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873FAC-95B4-40F7-B40C-95993277AA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E693EC-B45C-40AC-9AB8-03B58FC568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BC67A3-B678-47AD-BA44-B39C8EF1D9CD}" type="datetimeFigureOut">
              <a:rPr lang="en-US" smtClean="0"/>
              <a:t>8/27/2017</a:t>
            </a:fld>
            <a:endParaRPr lang="en-US"/>
          </a:p>
        </p:txBody>
      </p:sp>
      <p:sp>
        <p:nvSpPr>
          <p:cNvPr id="5" name="Footer Placeholder 4">
            <a:extLst>
              <a:ext uri="{FF2B5EF4-FFF2-40B4-BE49-F238E27FC236}">
                <a16:creationId xmlns:a16="http://schemas.microsoft.com/office/drawing/2014/main" id="{DBFF9AB9-A0E1-424A-92ED-4A69A354BE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2453FA5-2347-4F1F-9F34-636BA5A953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615267-4FA1-44BC-9CB3-7B8746178A94}" type="slidenum">
              <a:rPr lang="en-US" smtClean="0"/>
              <a:t>‹#›</a:t>
            </a:fld>
            <a:endParaRPr lang="en-US"/>
          </a:p>
        </p:txBody>
      </p:sp>
    </p:spTree>
    <p:extLst>
      <p:ext uri="{BB962C8B-B14F-4D97-AF65-F5344CB8AC3E}">
        <p14:creationId xmlns:p14="http://schemas.microsoft.com/office/powerpoint/2010/main" val="3446644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1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48626"/>
            <a:ext cx="6738450" cy="1409374"/>
          </a:xfrm>
          <a:custGeom>
            <a:avLst/>
            <a:gdLst>
              <a:gd name="connsiteX0" fmla="*/ 0 w 6738450"/>
              <a:gd name="connsiteY0" fmla="*/ 0 h 1409374"/>
              <a:gd name="connsiteX1" fmla="*/ 6738450 w 6738450"/>
              <a:gd name="connsiteY1" fmla="*/ 0 h 1409374"/>
              <a:gd name="connsiteX2" fmla="*/ 6085725 w 6738450"/>
              <a:gd name="connsiteY2" fmla="*/ 1409374 h 1409374"/>
              <a:gd name="connsiteX3" fmla="*/ 1524000 w 6738450"/>
              <a:gd name="connsiteY3" fmla="*/ 1409374 h 1409374"/>
              <a:gd name="connsiteX4" fmla="*/ 1200418 w 6738450"/>
              <a:gd name="connsiteY4" fmla="*/ 1409374 h 1409374"/>
              <a:gd name="connsiteX5" fmla="*/ 0 w 6738450"/>
              <a:gd name="connsiteY5" fmla="*/ 1409374 h 1409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38450" h="1409374">
                <a:moveTo>
                  <a:pt x="0" y="0"/>
                </a:moveTo>
                <a:lnTo>
                  <a:pt x="6738450" y="0"/>
                </a:lnTo>
                <a:lnTo>
                  <a:pt x="6085725" y="1409374"/>
                </a:lnTo>
                <a:lnTo>
                  <a:pt x="1524000" y="1409374"/>
                </a:lnTo>
                <a:lnTo>
                  <a:pt x="1200418" y="1409374"/>
                </a:lnTo>
                <a:lnTo>
                  <a:pt x="0" y="1409374"/>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7" name="Freeform 3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02096" y="3608996"/>
            <a:ext cx="4522796" cy="3249004"/>
          </a:xfrm>
          <a:custGeom>
            <a:avLst/>
            <a:gdLst>
              <a:gd name="connsiteX0" fmla="*/ 3018081 w 4522796"/>
              <a:gd name="connsiteY0" fmla="*/ 0 h 3249004"/>
              <a:gd name="connsiteX1" fmla="*/ 0 w 4522796"/>
              <a:gd name="connsiteY1" fmla="*/ 0 h 3249004"/>
              <a:gd name="connsiteX2" fmla="*/ 0 w 4522796"/>
              <a:gd name="connsiteY2" fmla="*/ 3249004 h 3249004"/>
              <a:gd name="connsiteX3" fmla="*/ 4522796 w 4522796"/>
              <a:gd name="connsiteY3" fmla="*/ 3249004 h 3249004"/>
            </a:gdLst>
            <a:ahLst/>
            <a:cxnLst>
              <a:cxn ang="0">
                <a:pos x="connsiteX0" y="connsiteY0"/>
              </a:cxn>
              <a:cxn ang="0">
                <a:pos x="connsiteX1" y="connsiteY1"/>
              </a:cxn>
              <a:cxn ang="0">
                <a:pos x="connsiteX2" y="connsiteY2"/>
              </a:cxn>
              <a:cxn ang="0">
                <a:pos x="connsiteX3" y="connsiteY3"/>
              </a:cxn>
            </a:cxnLst>
            <a:rect l="l" t="t" r="r" b="b"/>
            <a:pathLst>
              <a:path w="4522796" h="3249004">
                <a:moveTo>
                  <a:pt x="3018081" y="0"/>
                </a:moveTo>
                <a:lnTo>
                  <a:pt x="0" y="0"/>
                </a:lnTo>
                <a:lnTo>
                  <a:pt x="0" y="3249004"/>
                </a:lnTo>
                <a:lnTo>
                  <a:pt x="4522796" y="324900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b="1"/>
          </a:p>
        </p:txBody>
      </p:sp>
      <p:sp>
        <p:nvSpPr>
          <p:cNvPr id="14" name="Freeform 15"/>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66810" y="5448626"/>
            <a:ext cx="5925190" cy="1409374"/>
          </a:xfrm>
          <a:custGeom>
            <a:avLst/>
            <a:gdLst>
              <a:gd name="connsiteX0" fmla="*/ 652725 w 5925190"/>
              <a:gd name="connsiteY0" fmla="*/ 0 h 1409374"/>
              <a:gd name="connsiteX1" fmla="*/ 5925190 w 5925190"/>
              <a:gd name="connsiteY1" fmla="*/ 0 h 1409374"/>
              <a:gd name="connsiteX2" fmla="*/ 5925190 w 5925190"/>
              <a:gd name="connsiteY2" fmla="*/ 1409374 h 1409374"/>
              <a:gd name="connsiteX3" fmla="*/ 0 w 5925190"/>
              <a:gd name="connsiteY3" fmla="*/ 1409374 h 1409374"/>
            </a:gdLst>
            <a:ahLst/>
            <a:cxnLst>
              <a:cxn ang="0">
                <a:pos x="connsiteX0" y="connsiteY0"/>
              </a:cxn>
              <a:cxn ang="0">
                <a:pos x="connsiteX1" y="connsiteY1"/>
              </a:cxn>
              <a:cxn ang="0">
                <a:pos x="connsiteX2" y="connsiteY2"/>
              </a:cxn>
              <a:cxn ang="0">
                <a:pos x="connsiteX3" y="connsiteY3"/>
              </a:cxn>
            </a:cxnLst>
            <a:rect l="l" t="t" r="r" b="b"/>
            <a:pathLst>
              <a:path w="5925190" h="1409374">
                <a:moveTo>
                  <a:pt x="652725" y="0"/>
                </a:moveTo>
                <a:lnTo>
                  <a:pt x="5925190" y="0"/>
                </a:lnTo>
                <a:lnTo>
                  <a:pt x="5925190" y="1409374"/>
                </a:lnTo>
                <a:lnTo>
                  <a:pt x="0" y="1409374"/>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2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920618" cy="2896258"/>
          </a:xfrm>
          <a:custGeom>
            <a:avLst/>
            <a:gdLst>
              <a:gd name="connsiteX0" fmla="*/ 0 w 5920618"/>
              <a:gd name="connsiteY0" fmla="*/ 0 h 2896258"/>
              <a:gd name="connsiteX1" fmla="*/ 3191370 w 5920618"/>
              <a:gd name="connsiteY1" fmla="*/ 0 h 2896258"/>
              <a:gd name="connsiteX2" fmla="*/ 3346315 w 5920618"/>
              <a:gd name="connsiteY2" fmla="*/ 0 h 2896258"/>
              <a:gd name="connsiteX3" fmla="*/ 5920618 w 5920618"/>
              <a:gd name="connsiteY3" fmla="*/ 0 h 2896258"/>
              <a:gd name="connsiteX4" fmla="*/ 4583705 w 5920618"/>
              <a:gd name="connsiteY4" fmla="*/ 2896258 h 2896258"/>
              <a:gd name="connsiteX5" fmla="*/ 3346315 w 5920618"/>
              <a:gd name="connsiteY5" fmla="*/ 2896258 h 2896258"/>
              <a:gd name="connsiteX6" fmla="*/ 1854457 w 5920618"/>
              <a:gd name="connsiteY6" fmla="*/ 2896258 h 2896258"/>
              <a:gd name="connsiteX7" fmla="*/ 0 w 5920618"/>
              <a:gd name="connsiteY7" fmla="*/ 2896258 h 2896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920618" h="2896258">
                <a:moveTo>
                  <a:pt x="0" y="0"/>
                </a:moveTo>
                <a:lnTo>
                  <a:pt x="3191370" y="0"/>
                </a:lnTo>
                <a:lnTo>
                  <a:pt x="3346315" y="0"/>
                </a:lnTo>
                <a:lnTo>
                  <a:pt x="5920618" y="0"/>
                </a:lnTo>
                <a:lnTo>
                  <a:pt x="4583705" y="2896258"/>
                </a:lnTo>
                <a:lnTo>
                  <a:pt x="3346315" y="2896258"/>
                </a:lnTo>
                <a:lnTo>
                  <a:pt x="1854457" y="2896258"/>
                </a:lnTo>
                <a:lnTo>
                  <a:pt x="0" y="289625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Car">
            <a:extLst>
              <a:ext uri="{FF2B5EF4-FFF2-40B4-BE49-F238E27FC236}">
                <a16:creationId xmlns:a16="http://schemas.microsoft.com/office/drawing/2014/main" id="{E5717674-C36B-4D80-9E9E-A5A08C86F3C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72791" y="1184748"/>
            <a:ext cx="3079129" cy="3079129"/>
          </a:xfrm>
          <a:prstGeom prst="rect">
            <a:avLst/>
          </a:prstGeom>
        </p:spPr>
      </p:pic>
      <p:sp>
        <p:nvSpPr>
          <p:cNvPr id="2" name="Title 1">
            <a:extLst>
              <a:ext uri="{FF2B5EF4-FFF2-40B4-BE49-F238E27FC236}">
                <a16:creationId xmlns:a16="http://schemas.microsoft.com/office/drawing/2014/main" id="{3662D678-5624-4B94-95A2-C0A2E39CACF6}"/>
              </a:ext>
            </a:extLst>
          </p:cNvPr>
          <p:cNvSpPr>
            <a:spLocks noGrp="1"/>
          </p:cNvSpPr>
          <p:nvPr>
            <p:ph type="ctrTitle"/>
          </p:nvPr>
        </p:nvSpPr>
        <p:spPr>
          <a:xfrm>
            <a:off x="1524000" y="3011117"/>
            <a:ext cx="6618051" cy="1355750"/>
          </a:xfrm>
        </p:spPr>
        <p:txBody>
          <a:bodyPr>
            <a:normAutofit/>
          </a:bodyPr>
          <a:lstStyle/>
          <a:p>
            <a:pPr algn="l"/>
            <a:r>
              <a:rPr lang="en-US" sz="4600"/>
              <a:t>Anna Vierra</a:t>
            </a:r>
            <a:br>
              <a:rPr lang="en-US" sz="4600"/>
            </a:br>
            <a:r>
              <a:rPr lang="en-US" sz="4600"/>
              <a:t>Fremont Toyota</a:t>
            </a:r>
          </a:p>
        </p:txBody>
      </p:sp>
      <p:sp>
        <p:nvSpPr>
          <p:cNvPr id="3" name="Subtitle 2">
            <a:extLst>
              <a:ext uri="{FF2B5EF4-FFF2-40B4-BE49-F238E27FC236}">
                <a16:creationId xmlns:a16="http://schemas.microsoft.com/office/drawing/2014/main" id="{3CB60950-04DD-489D-AC96-F36F819242C3}"/>
              </a:ext>
            </a:extLst>
          </p:cNvPr>
          <p:cNvSpPr>
            <a:spLocks noGrp="1"/>
          </p:cNvSpPr>
          <p:nvPr>
            <p:ph type="subTitle" idx="1"/>
          </p:nvPr>
        </p:nvSpPr>
        <p:spPr>
          <a:xfrm>
            <a:off x="1524000" y="4373823"/>
            <a:ext cx="6618051" cy="911117"/>
          </a:xfrm>
        </p:spPr>
        <p:txBody>
          <a:bodyPr>
            <a:normAutofit/>
          </a:bodyPr>
          <a:lstStyle/>
          <a:p>
            <a:pPr algn="l"/>
            <a:r>
              <a:rPr lang="en-US" sz="2000"/>
              <a:t>Fixed Operations 2-Service</a:t>
            </a:r>
          </a:p>
          <a:p>
            <a:pPr algn="l"/>
            <a:r>
              <a:rPr lang="en-US" sz="2000"/>
              <a:t>Class N324-04</a:t>
            </a:r>
          </a:p>
          <a:p>
            <a:pPr algn="l"/>
            <a:endParaRPr lang="en-US" sz="2000"/>
          </a:p>
        </p:txBody>
      </p:sp>
    </p:spTree>
    <p:extLst>
      <p:ext uri="{BB962C8B-B14F-4D97-AF65-F5344CB8AC3E}">
        <p14:creationId xmlns:p14="http://schemas.microsoft.com/office/powerpoint/2010/main" val="3535075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46B13EB-A658-4F4B-A9F2-3DC2919CCA85}"/>
              </a:ext>
            </a:extLst>
          </p:cNvPr>
          <p:cNvSpPr/>
          <p:nvPr/>
        </p:nvSpPr>
        <p:spPr>
          <a:xfrm>
            <a:off x="292231" y="735291"/>
            <a:ext cx="11642103" cy="4174736"/>
          </a:xfrm>
          <a:prstGeom prst="rect">
            <a:avLst/>
          </a:prstGeom>
        </p:spPr>
        <p:txBody>
          <a:bodyPr wrap="square">
            <a:spAutoFit/>
          </a:bodyPr>
          <a:lstStyle/>
          <a:p>
            <a:pPr algn="ctr">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Opportunities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 Scheduling of Service Advisors and porters</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Training of Service Advisors, Dealer Tire and manufacturer to train on upselling</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Use MPI properly – It would save everyone (technicians and writers) time and hassle</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Team must clean up department of files and invoices</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Team to complete daily invoices in a timely manner</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Scheduling appointments/ walk ins at certain times of the day (during lunch hours)</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Having enough staff during certain times of the day (Techs and writers)</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Closing Repair orders in a timely manner</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Shop could use an overhaul clean up</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Better work more 30K, BG services, fluids, etc.  </a:t>
            </a:r>
          </a:p>
          <a:p>
            <a:pPr marL="342900" marR="0" lvl="0" indent="-342900">
              <a:lnSpc>
                <a:spcPct val="107000"/>
              </a:lnSpc>
              <a:spcBef>
                <a:spcPts val="0"/>
              </a:spcBef>
              <a:spcAft>
                <a:spcPts val="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Offering service on other makes and models</a:t>
            </a:r>
          </a:p>
          <a:p>
            <a:pPr marL="342900" marR="0" lvl="0" indent="-342900">
              <a:lnSpc>
                <a:spcPct val="107000"/>
              </a:lnSpc>
              <a:spcBef>
                <a:spcPts val="0"/>
              </a:spcBef>
              <a:spcAft>
                <a:spcPts val="800"/>
              </a:spcAft>
              <a:buSzPts val="1100"/>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Focus on customers appointment time</a:t>
            </a:r>
          </a:p>
        </p:txBody>
      </p:sp>
    </p:spTree>
    <p:extLst>
      <p:ext uri="{BB962C8B-B14F-4D97-AF65-F5344CB8AC3E}">
        <p14:creationId xmlns:p14="http://schemas.microsoft.com/office/powerpoint/2010/main" val="2593565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780334-DF1E-440E-9FF2-7A2E0A17DC26}"/>
              </a:ext>
            </a:extLst>
          </p:cNvPr>
          <p:cNvSpPr/>
          <p:nvPr/>
        </p:nvSpPr>
        <p:spPr>
          <a:xfrm>
            <a:off x="226243" y="631596"/>
            <a:ext cx="11745797" cy="2961003"/>
          </a:xfrm>
          <a:prstGeom prst="rect">
            <a:avLst/>
          </a:prstGeom>
        </p:spPr>
        <p:txBody>
          <a:bodyPr wrap="square">
            <a:spAutoFit/>
          </a:bodyPr>
          <a:lstStyle/>
          <a:p>
            <a:pPr algn="ctr">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Threats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Accepting excessive walk ins with no priority given to appointments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Service Advisor’s attitudes, lack of follow up- handling customers </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Service Advisor’s shortening technician’s diagnostic hours. Technicians won’t do proper diagnosis if they do get paid to do it</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Technicians not double-checking work too rushed- excessive comebacks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Technicians thinking hours not distributed leading to animosity disgruntled workers which leads to loss of productivity</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Technicians and Service Advisors leaving to go to work at Tesla</a:t>
            </a:r>
          </a:p>
          <a:p>
            <a:pPr marL="342900" marR="0" lvl="0" indent="-342900">
              <a:lnSpc>
                <a:spcPct val="107000"/>
              </a:lnSpc>
              <a:spcBef>
                <a:spcPts val="0"/>
              </a:spcBef>
              <a:spcAft>
                <a:spcPts val="80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Not enough technicians</a:t>
            </a:r>
          </a:p>
        </p:txBody>
      </p:sp>
    </p:spTree>
    <p:extLst>
      <p:ext uri="{BB962C8B-B14F-4D97-AF65-F5344CB8AC3E}">
        <p14:creationId xmlns:p14="http://schemas.microsoft.com/office/powerpoint/2010/main" val="1816577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BC187DD-0EFA-4FB6-8342-E3C6E5274DBB}"/>
              </a:ext>
            </a:extLst>
          </p:cNvPr>
          <p:cNvSpPr/>
          <p:nvPr/>
        </p:nvSpPr>
        <p:spPr>
          <a:xfrm>
            <a:off x="18854" y="0"/>
            <a:ext cx="12405674" cy="6836552"/>
          </a:xfrm>
          <a:prstGeom prst="rect">
            <a:avLst/>
          </a:prstGeom>
        </p:spPr>
        <p:txBody>
          <a:bodyPr wrap="square">
            <a:spAutoFit/>
          </a:bodyPr>
          <a:lstStyle/>
          <a:p>
            <a:pPr algn="ctr">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Synopsis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dealership has gone through major turnover the last 6 months.  We have replaced our General Manager, Service Manager, and Parts Manager.  Since the replacement of the fixed operations managers, we have seen an increase in labor sales and gross profit in the service department.</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We have created controls for discounting labor and parts from the service advisors.  The discounting was happening on almost every repair order.  We have already seen an increase from May to July of $11.16 in customer ELR.</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With the addition of service advisor training from Dealer Tire and the manufacturer, we expect to see additional increase in labor gross.  We expect to see a decrease in the percentage of one item repair orders.  We are already seeing an reduction from May to July with a decrease of 8%.</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While the challenge of competing with Tesla is real, we are actively recruiting quality trained technicians and service advisors. We are very active in scheduling training with the manufacturer whenever possible.</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The implementation of the used car department service to Tuesday and Thursday nights from 7-9 pm will free up the technicians to focus on customer vehicles during the day.  It will also help in the time it takes to get used cars on the front line.  This is a win-win for both departments.</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We have already increased our Internal rate to Customer Pay rate and have seen a significant increase.  By doing this, we realized have not had a warranty rate increase in almost 8 years.  We have initiated and submitted a rate increase.  We are tentatively approved for a $19.00 per hour increase.  </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Without the proper handling of customer phone calls, we cannot expect an increase in business.  With that said, we are in the process of installing cameras in the service drive so the receptionist can better manage who to transfer the call.  We also have created a new process for how we are answering the phone.  </a:t>
            </a:r>
          </a:p>
        </p:txBody>
      </p:sp>
    </p:spTree>
    <p:extLst>
      <p:ext uri="{BB962C8B-B14F-4D97-AF65-F5344CB8AC3E}">
        <p14:creationId xmlns:p14="http://schemas.microsoft.com/office/powerpoint/2010/main" val="1406589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D29269-F856-44F2-8941-FA70FA9C1874}"/>
              </a:ext>
            </a:extLst>
          </p:cNvPr>
          <p:cNvSpPr/>
          <p:nvPr/>
        </p:nvSpPr>
        <p:spPr>
          <a:xfrm>
            <a:off x="0" y="1187777"/>
            <a:ext cx="12192000" cy="2869825"/>
          </a:xfrm>
          <a:prstGeom prst="rect">
            <a:avLst/>
          </a:prstGeom>
        </p:spPr>
        <p:txBody>
          <a:bodyPr wrap="square">
            <a:spAutoFit/>
          </a:bodyPr>
          <a:lstStyle/>
          <a:p>
            <a:pPr algn="ctr">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Synopsis (Continued)</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Special tools are a mess.  I am working with the parts manager and service manager to figure out a process to ensure that the tools are easily accessible and available for the technicians so we do not waste time in that area.</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Advertising is a constant balancing act.  We are currently using direct mailers, email blasts, and coupons on our website to draw in the customer.  The balance of keeping our customers from going to the dealer that is less than 8 miles away from us and not completing giving away everything is our challenge.</a:t>
            </a: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We are already seeing an increase in labor sales and gross, and fixed absorption with the continued evaluation and monitoring of these process we know we can continue to see the plan paying off.</a:t>
            </a:r>
          </a:p>
        </p:txBody>
      </p:sp>
    </p:spTree>
    <p:extLst>
      <p:ext uri="{BB962C8B-B14F-4D97-AF65-F5344CB8AC3E}">
        <p14:creationId xmlns:p14="http://schemas.microsoft.com/office/powerpoint/2010/main" val="2372790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E5A4D48-45CF-491B-BFA3-D42B147E8BEB}"/>
              </a:ext>
            </a:extLst>
          </p:cNvPr>
          <p:cNvGraphicFramePr>
            <a:graphicFrameLocks noGrp="1"/>
          </p:cNvGraphicFramePr>
          <p:nvPr>
            <p:extLst>
              <p:ext uri="{D42A27DB-BD31-4B8C-83A1-F6EECF244321}">
                <p14:modId xmlns:p14="http://schemas.microsoft.com/office/powerpoint/2010/main" val="2895728515"/>
              </p:ext>
            </p:extLst>
          </p:nvPr>
        </p:nvGraphicFramePr>
        <p:xfrm>
          <a:off x="358219" y="-1"/>
          <a:ext cx="11397007" cy="10668000"/>
        </p:xfrm>
        <a:graphic>
          <a:graphicData uri="http://schemas.openxmlformats.org/drawingml/2006/table">
            <a:tbl>
              <a:tblPr/>
              <a:tblGrid>
                <a:gridCol w="1483786">
                  <a:extLst>
                    <a:ext uri="{9D8B030D-6E8A-4147-A177-3AD203B41FA5}">
                      <a16:colId xmlns:a16="http://schemas.microsoft.com/office/drawing/2014/main" val="3771579209"/>
                    </a:ext>
                  </a:extLst>
                </a:gridCol>
                <a:gridCol w="1061676">
                  <a:extLst>
                    <a:ext uri="{9D8B030D-6E8A-4147-A177-3AD203B41FA5}">
                      <a16:colId xmlns:a16="http://schemas.microsoft.com/office/drawing/2014/main" val="3598503432"/>
                    </a:ext>
                  </a:extLst>
                </a:gridCol>
                <a:gridCol w="1215169">
                  <a:extLst>
                    <a:ext uri="{9D8B030D-6E8A-4147-A177-3AD203B41FA5}">
                      <a16:colId xmlns:a16="http://schemas.microsoft.com/office/drawing/2014/main" val="1382297590"/>
                    </a:ext>
                  </a:extLst>
                </a:gridCol>
                <a:gridCol w="319782">
                  <a:extLst>
                    <a:ext uri="{9D8B030D-6E8A-4147-A177-3AD203B41FA5}">
                      <a16:colId xmlns:a16="http://schemas.microsoft.com/office/drawing/2014/main" val="2956471562"/>
                    </a:ext>
                  </a:extLst>
                </a:gridCol>
                <a:gridCol w="1790776">
                  <a:extLst>
                    <a:ext uri="{9D8B030D-6E8A-4147-A177-3AD203B41FA5}">
                      <a16:colId xmlns:a16="http://schemas.microsoft.com/office/drawing/2014/main" val="2064482894"/>
                    </a:ext>
                  </a:extLst>
                </a:gridCol>
                <a:gridCol w="319782">
                  <a:extLst>
                    <a:ext uri="{9D8B030D-6E8A-4147-A177-3AD203B41FA5}">
                      <a16:colId xmlns:a16="http://schemas.microsoft.com/office/drawing/2014/main" val="3644258788"/>
                    </a:ext>
                  </a:extLst>
                </a:gridCol>
                <a:gridCol w="1036090">
                  <a:extLst>
                    <a:ext uri="{9D8B030D-6E8A-4147-A177-3AD203B41FA5}">
                      <a16:colId xmlns:a16="http://schemas.microsoft.com/office/drawing/2014/main" val="3433499630"/>
                    </a:ext>
                  </a:extLst>
                </a:gridCol>
                <a:gridCol w="1215169">
                  <a:extLst>
                    <a:ext uri="{9D8B030D-6E8A-4147-A177-3AD203B41FA5}">
                      <a16:colId xmlns:a16="http://schemas.microsoft.com/office/drawing/2014/main" val="1193928454"/>
                    </a:ext>
                  </a:extLst>
                </a:gridCol>
                <a:gridCol w="1138421">
                  <a:extLst>
                    <a:ext uri="{9D8B030D-6E8A-4147-A177-3AD203B41FA5}">
                      <a16:colId xmlns:a16="http://schemas.microsoft.com/office/drawing/2014/main" val="2031049110"/>
                    </a:ext>
                  </a:extLst>
                </a:gridCol>
                <a:gridCol w="1816356">
                  <a:extLst>
                    <a:ext uri="{9D8B030D-6E8A-4147-A177-3AD203B41FA5}">
                      <a16:colId xmlns:a16="http://schemas.microsoft.com/office/drawing/2014/main" val="2810165930"/>
                    </a:ext>
                  </a:extLst>
                </a:gridCol>
              </a:tblGrid>
              <a:tr h="160024">
                <a:tc gridSpan="9">
                  <a:txBody>
                    <a:bodyPr/>
                    <a:lstStyle/>
                    <a:p>
                      <a:pPr algn="ctr" fontAlgn="b"/>
                      <a:r>
                        <a:rPr lang="en-US" sz="1400" b="1" i="0" u="none" strike="noStrike">
                          <a:effectLst/>
                          <a:latin typeface="Arial" panose="020B0604020202020204" pitchFamily="34" charset="0"/>
                        </a:rPr>
                        <a:t>Repair Order Analysis Summary Report </a:t>
                      </a:r>
                    </a:p>
                  </a:txBody>
                  <a:tcPr marL="0" marR="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FF99C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669519517"/>
                  </a:ext>
                </a:extLst>
              </a:tr>
              <a:tr h="107806">
                <a:tc gridSpan="9">
                  <a:txBody>
                    <a:bodyPr/>
                    <a:lstStyle/>
                    <a:p>
                      <a:pPr algn="ctr" fontAlgn="b"/>
                      <a:r>
                        <a:rPr lang="en-US" sz="1400" b="1"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99C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1909767382"/>
                  </a:ext>
                </a:extLst>
              </a:tr>
              <a:tr h="89838">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00CCFF"/>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00CCFF"/>
                    </a:solidFill>
                  </a:tcPr>
                </a:tc>
                <a:tc rowSpan="2" gridSpan="2">
                  <a:txBody>
                    <a:bodyPr/>
                    <a:lstStyle/>
                    <a:p>
                      <a:pPr algn="ctr" fontAlgn="b"/>
                      <a:r>
                        <a:rPr lang="en-US" sz="1400" b="1" i="0" u="none" strike="noStrike">
                          <a:effectLst/>
                          <a:latin typeface="Arial" panose="020B0604020202020204" pitchFamily="34" charset="0"/>
                        </a:rPr>
                        <a:t>Sales in Dollars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rowSpan="2" hMerge="1">
                  <a:txBody>
                    <a:bodyPr/>
                    <a:lstStyle/>
                    <a:p>
                      <a:endParaRPr lang="en-US"/>
                    </a:p>
                  </a:txBody>
                  <a:tcPr/>
                </a:tc>
                <a:tc rowSpan="2">
                  <a:txBody>
                    <a:bodyPr/>
                    <a:lstStyle/>
                    <a:p>
                      <a:pPr algn="ctr" fontAlgn="b"/>
                      <a:r>
                        <a:rPr lang="en-US" sz="1400" b="1" i="0" u="none" strike="noStrike" dirty="0">
                          <a:effectLst/>
                          <a:latin typeface="Arial" panose="020B0604020202020204" pitchFamily="34" charset="0"/>
                        </a:rPr>
                        <a:t>FRH's on RO's</a:t>
                      </a:r>
                    </a:p>
                  </a:txBody>
                  <a:tcPr marL="0" marR="0" marT="0" marB="0" anchor="b">
                    <a:lnL w="63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00CC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00CC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00CCFF"/>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00CC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2175300514"/>
                  </a:ext>
                </a:extLst>
              </a:tr>
              <a:tr h="57112">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CCFF"/>
                    </a:solidFill>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1" i="0" u="none" strike="noStrike">
                          <a:effectLst/>
                          <a:latin typeface="Arial" panose="020B0604020202020204" pitchFamily="34" charset="0"/>
                        </a:rPr>
                        <a:t>Averages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CCFF"/>
                    </a:solidFill>
                  </a:tcPr>
                </a:tc>
                <a:tc gridSpan="2">
                  <a:txBody>
                    <a:bodyPr/>
                    <a:lstStyle/>
                    <a:p>
                      <a:pPr algn="ctr" fontAlgn="b"/>
                      <a:r>
                        <a:rPr lang="en-US" sz="1400" b="1" i="0" u="none" strike="noStrike">
                          <a:effectLst/>
                          <a:latin typeface="Arial" panose="020B0604020202020204" pitchFamily="34" charset="0"/>
                        </a:rPr>
                        <a:t>Analysis</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00CC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443461610"/>
                  </a:ext>
                </a:extLst>
              </a:tr>
              <a:tr h="169417">
                <a:tc>
                  <a:txBody>
                    <a:bodyPr/>
                    <a:lstStyle/>
                    <a:p>
                      <a:pPr algn="l" fontAlgn="b"/>
                      <a:r>
                        <a:rPr lang="en-US" sz="1400" b="0" i="0" u="none" strike="noStrike">
                          <a:effectLst/>
                          <a:latin typeface="Arial" panose="020B0604020202020204" pitchFamily="34" charset="0"/>
                        </a:rPr>
                        <a:t>Competitive</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      1,892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22.23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85.09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400" b="0" i="0" u="none" strike="noStrike">
                          <a:effectLst/>
                          <a:latin typeface="Arial" panose="020B0604020202020204" pitchFamily="34" charset="0"/>
                        </a:rPr>
                        <a:t>FRH Average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53113046"/>
                  </a:ext>
                </a:extLst>
              </a:tr>
              <a:tr h="169417">
                <a:tc>
                  <a:txBody>
                    <a:bodyPr/>
                    <a:lstStyle/>
                    <a:p>
                      <a:pPr algn="l" fontAlgn="b"/>
                      <a:r>
                        <a:rPr lang="en-US" sz="1400" b="0" i="0" u="none" strike="noStrike">
                          <a:effectLst/>
                          <a:latin typeface="Arial" panose="020B0604020202020204" pitchFamily="34" charset="0"/>
                        </a:rPr>
                        <a:t>Maintenance</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    12,346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100.10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123.33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400" b="0" i="0" u="none" strike="noStrike">
                          <a:effectLst/>
                          <a:latin typeface="Arial" panose="020B0604020202020204" pitchFamily="34" charset="0"/>
                        </a:rPr>
                        <a:t>FRH Average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44952941"/>
                  </a:ext>
                </a:extLst>
              </a:tr>
              <a:tr h="169417">
                <a:tc>
                  <a:txBody>
                    <a:bodyPr/>
                    <a:lstStyle/>
                    <a:p>
                      <a:pPr algn="l" fontAlgn="b"/>
                      <a:r>
                        <a:rPr lang="en-US" sz="1400" b="0" i="0" u="none" strike="noStrike">
                          <a:effectLst/>
                          <a:latin typeface="Arial" panose="020B0604020202020204" pitchFamily="34" charset="0"/>
                        </a:rPr>
                        <a:t>Repair</a:t>
                      </a:r>
                    </a:p>
                  </a:txBody>
                  <a:tcPr marL="0" marR="0" marT="0" marB="0" anchor="b">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      6,920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51.00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135.69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400" b="0" i="0" u="none" strike="noStrike">
                          <a:effectLst/>
                          <a:latin typeface="Arial" panose="020B0604020202020204" pitchFamily="34" charset="0"/>
                        </a:rPr>
                        <a:t>FRH Average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dirty="0">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2975049065"/>
                  </a:ext>
                </a:extLst>
              </a:tr>
              <a:tr h="169417">
                <a:tc>
                  <a:txBody>
                    <a:bodyPr/>
                    <a:lstStyle/>
                    <a:p>
                      <a:pPr algn="l" fontAlgn="b"/>
                      <a:r>
                        <a:rPr lang="en-US" sz="1400" b="0" i="0" u="none" strike="noStrike">
                          <a:effectLst/>
                          <a:latin typeface="Arial" panose="020B0604020202020204" pitchFamily="34" charset="0"/>
                        </a:rPr>
                        <a:t>Totals</a:t>
                      </a:r>
                    </a:p>
                  </a:txBody>
                  <a:tcPr marL="0" marR="0" marT="0" marB="0" anchor="b">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    21,157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173.33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122.06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400" b="0" i="0" u="none" strike="noStrike">
                          <a:effectLst/>
                          <a:latin typeface="Arial" panose="020B0604020202020204" pitchFamily="34" charset="0"/>
                        </a:rPr>
                        <a:t>Customer ELR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054907320"/>
                  </a:ext>
                </a:extLst>
              </a:tr>
              <a:tr h="762380">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dirty="0">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r" fontAlgn="b"/>
                      <a:r>
                        <a:rPr lang="en-US" sz="1400" b="0" i="0" u="none" strike="noStrike">
                          <a:effectLst/>
                          <a:latin typeface="Arial" panose="020B0604020202020204" pitchFamily="34" charset="0"/>
                        </a:rPr>
                        <a:t>Target Labor Rate</a:t>
                      </a:r>
                    </a:p>
                  </a:txBody>
                  <a:tcPr marL="0" marR="0" marT="0" marB="0" anchor="b">
                    <a:lnL>
                      <a:noFill/>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r" fontAlgn="b"/>
                      <a:r>
                        <a:rPr lang="en-US" sz="1400" b="0" i="0" u="none" strike="noStrike">
                          <a:effectLst/>
                          <a:latin typeface="Arial" panose="020B0604020202020204" pitchFamily="34" charset="0"/>
                        </a:rPr>
                        <a:t>134.00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effectLst/>
                          <a:latin typeface="Arial" panose="020B0604020202020204" pitchFamily="34" charset="0"/>
                        </a:rPr>
                        <a:t>Per FRH</a:t>
                      </a:r>
                    </a:p>
                  </a:txBody>
                  <a:tcPr marL="0" marR="0" marT="0" marB="0" anchor="b">
                    <a:lnL w="63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dirty="0">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2129113200"/>
                  </a:ext>
                </a:extLst>
              </a:tr>
              <a:tr h="338836">
                <a:tc gridSpan="2">
                  <a:txBody>
                    <a:bodyPr/>
                    <a:lstStyle/>
                    <a:p>
                      <a:pPr algn="ctr" fontAlgn="b"/>
                      <a:r>
                        <a:rPr lang="en-US" sz="1400" b="0" i="0" u="none" strike="noStrike">
                          <a:effectLst/>
                          <a:latin typeface="Arial" panose="020B0604020202020204" pitchFamily="34" charset="0"/>
                        </a:rPr>
                        <a:t>Total Ro's in Sample</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ctr" fontAlgn="b"/>
                      <a:r>
                        <a:rPr lang="en-US" sz="1400" b="0" i="0" u="none" strike="noStrike">
                          <a:effectLst/>
                          <a:latin typeface="Arial" panose="020B0604020202020204" pitchFamily="34" charset="0"/>
                        </a:rPr>
                        <a:t>100</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r" fontAlgn="b"/>
                      <a:r>
                        <a:rPr lang="en-US" sz="1400" b="0" i="0" u="none" strike="noStrike">
                          <a:effectLst/>
                          <a:latin typeface="Arial" panose="020B0604020202020204" pitchFamily="34" charset="0"/>
                        </a:rPr>
                        <a:t>Difference</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r" fontAlgn="b"/>
                      <a:r>
                        <a:rPr lang="en-US" sz="1400" b="0" i="0" u="none" strike="noStrike">
                          <a:effectLst/>
                          <a:latin typeface="Arial" panose="020B0604020202020204" pitchFamily="34" charset="0"/>
                        </a:rPr>
                        <a:t>-11.94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400" b="0" i="0" u="none" strike="noStrike">
                          <a:effectLst/>
                          <a:latin typeface="Arial" panose="020B0604020202020204" pitchFamily="34" charset="0"/>
                        </a:rPr>
                        <a:t>Per FRH</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310677442"/>
                  </a:ext>
                </a:extLst>
              </a:tr>
              <a:tr h="89838">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r"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218146963"/>
                  </a:ext>
                </a:extLst>
              </a:tr>
              <a:tr h="103875">
                <a:tc gridSpan="8">
                  <a:txBody>
                    <a:bodyPr/>
                    <a:lstStyle/>
                    <a:p>
                      <a:pPr algn="l" fontAlgn="b"/>
                      <a:r>
                        <a:rPr lang="en-US" sz="1400" b="1" i="0" u="none" strike="noStrike">
                          <a:effectLst/>
                          <a:latin typeface="Arial" panose="020B0604020202020204" pitchFamily="34" charset="0"/>
                        </a:rPr>
                        <a:t>Cost of Labor</a:t>
                      </a:r>
                    </a:p>
                  </a:txBody>
                  <a:tcPr marL="0" marR="0" marT="0"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FF99C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99CC"/>
                    </a:solidFill>
                  </a:tcPr>
                </a:tc>
                <a:tc>
                  <a:txBody>
                    <a:bodyPr/>
                    <a:lstStyle/>
                    <a:p>
                      <a:pPr algn="l" fontAlgn="b"/>
                      <a:r>
                        <a:rPr lang="en-US" sz="1400" b="0" i="0" u="none" strike="noStrike" dirty="0">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2824241007"/>
                  </a:ext>
                </a:extLst>
              </a:tr>
              <a:tr h="169417">
                <a:tc gridSpan="2">
                  <a:txBody>
                    <a:bodyPr/>
                    <a:lstStyle/>
                    <a:p>
                      <a:pPr algn="l" fontAlgn="b"/>
                      <a:r>
                        <a:rPr lang="en-US" sz="1400" b="0" i="0" u="none" strike="noStrike">
                          <a:effectLst/>
                          <a:latin typeface="Arial" panose="020B0604020202020204" pitchFamily="34" charset="0"/>
                        </a:rPr>
                        <a:t>Total Cost of Labor</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r" fontAlgn="b"/>
                      <a:r>
                        <a:rPr lang="en-US" sz="1400" b="0" i="0" u="none" strike="noStrike">
                          <a:effectLst/>
                          <a:latin typeface="Arial" panose="020B0604020202020204" pitchFamily="34" charset="0"/>
                        </a:rPr>
                        <a:t>4225.72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Total Sales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ctr" fontAlgn="b"/>
                      <a:r>
                        <a:rPr lang="en-US" sz="1400" b="0" i="0" u="none" strike="noStrike">
                          <a:effectLst/>
                          <a:latin typeface="Arial" panose="020B0604020202020204" pitchFamily="34" charset="0"/>
                        </a:rPr>
                        <a:t>19.97%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b"/>
                      <a:r>
                        <a:rPr lang="en-US" sz="1400" b="0" i="0" u="none" strike="noStrike">
                          <a:effectLst/>
                          <a:latin typeface="Arial" panose="020B0604020202020204" pitchFamily="34" charset="0"/>
                        </a:rPr>
                        <a:t>Percent Cost of Sales</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dirty="0">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4008526176"/>
                  </a:ext>
                </a:extLst>
              </a:tr>
              <a:tr h="89838">
                <a:tc gridSpan="2">
                  <a:txBody>
                    <a:bodyPr/>
                    <a:lstStyle/>
                    <a:p>
                      <a:pPr algn="l" fontAlgn="b"/>
                      <a:r>
                        <a:rPr lang="en-US" sz="1400" b="0" i="0" u="none" strike="noStrike">
                          <a:effectLst/>
                          <a:latin typeface="Arial" panose="020B0604020202020204" pitchFamily="34" charset="0"/>
                        </a:rPr>
                        <a:t>Total Cost of Labor</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r" fontAlgn="b"/>
                      <a:r>
                        <a:rPr lang="en-US" sz="1400" b="0" i="0" u="none" strike="noStrike">
                          <a:effectLst/>
                          <a:latin typeface="Arial" panose="020B0604020202020204" pitchFamily="34" charset="0"/>
                        </a:rPr>
                        <a:t>4225.72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Total FRH's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CCFF"/>
                    </a:solidFill>
                  </a:tcPr>
                </a:tc>
                <a:tc>
                  <a:txBody>
                    <a:bodyPr/>
                    <a:lstStyle/>
                    <a:p>
                      <a:pPr algn="ctr" fontAlgn="b"/>
                      <a:r>
                        <a:rPr lang="en-US" sz="1400" b="0" i="0" u="none" strike="noStrike">
                          <a:effectLst/>
                          <a:latin typeface="Arial" panose="020B0604020202020204" pitchFamily="34" charset="0"/>
                        </a:rPr>
                        <a:t>24.38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gridSpan="2">
                  <a:txBody>
                    <a:bodyPr/>
                    <a:lstStyle/>
                    <a:p>
                      <a:pPr algn="l" fontAlgn="b"/>
                      <a:r>
                        <a:rPr lang="en-US" sz="1400" b="0" i="0" u="none" strike="noStrike">
                          <a:effectLst/>
                          <a:latin typeface="Arial" panose="020B0604020202020204" pitchFamily="34" charset="0"/>
                        </a:rPr>
                        <a:t>Cost per FRH</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79797706"/>
                  </a:ext>
                </a:extLst>
              </a:tr>
              <a:tr h="89838">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ctr"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ctr"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4144454019"/>
                  </a:ext>
                </a:extLst>
              </a:tr>
              <a:tr h="103875">
                <a:tc gridSpan="8">
                  <a:txBody>
                    <a:bodyPr/>
                    <a:lstStyle/>
                    <a:p>
                      <a:pPr algn="l" fontAlgn="b"/>
                      <a:r>
                        <a:rPr lang="en-US" sz="1400" b="1" i="0" u="none" strike="noStrike">
                          <a:effectLst/>
                          <a:latin typeface="Arial" panose="020B0604020202020204" pitchFamily="34" charset="0"/>
                        </a:rPr>
                        <a:t>Repair Order Measurements</a:t>
                      </a:r>
                    </a:p>
                  </a:txBody>
                  <a:tcPr marL="0" marR="0" marT="0"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FF99C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2187714988"/>
                  </a:ext>
                </a:extLst>
              </a:tr>
              <a:tr h="89838">
                <a:tc gridSpan="2">
                  <a:txBody>
                    <a:bodyPr/>
                    <a:lstStyle/>
                    <a:p>
                      <a:pPr algn="l" fontAlgn="b"/>
                      <a:r>
                        <a:rPr lang="en-US" sz="1400" b="0" i="0" u="none" strike="noStrike">
                          <a:effectLst/>
                          <a:latin typeface="Arial" panose="020B0604020202020204" pitchFamily="34" charset="0"/>
                        </a:rPr>
                        <a:t>Total Labor Sales</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r" fontAlgn="b"/>
                      <a:r>
                        <a:rPr lang="en-US" sz="1400" b="0" i="0" u="none" strike="noStrike">
                          <a:effectLst/>
                          <a:latin typeface="Arial" panose="020B0604020202020204" pitchFamily="34" charset="0"/>
                        </a:rPr>
                        <a:t>21,157.44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Total RO's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211.57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b"/>
                      <a:r>
                        <a:rPr lang="en-US" sz="1400" b="0" i="0" u="none" strike="noStrike">
                          <a:effectLst/>
                          <a:latin typeface="Arial" panose="020B0604020202020204" pitchFamily="34" charset="0"/>
                        </a:rPr>
                        <a:t>Avg Labor per RO</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1622337107"/>
                  </a:ext>
                </a:extLst>
              </a:tr>
              <a:tr h="87031">
                <a:tc gridSpan="2">
                  <a:txBody>
                    <a:bodyPr/>
                    <a:lstStyle/>
                    <a:p>
                      <a:pPr algn="l" fontAlgn="b"/>
                      <a:r>
                        <a:rPr lang="en-US" sz="1400" b="0" i="0" u="none" strike="noStrike">
                          <a:effectLst/>
                          <a:latin typeface="Arial" panose="020B0604020202020204" pitchFamily="34" charset="0"/>
                        </a:rPr>
                        <a:t>Total FRH's</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r" fontAlgn="b"/>
                      <a:r>
                        <a:rPr lang="en-US" sz="1400" b="0" i="0" u="none" strike="noStrike">
                          <a:effectLst/>
                          <a:latin typeface="Arial" panose="020B0604020202020204" pitchFamily="34" charset="0"/>
                        </a:rPr>
                        <a:t>173.33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Total RO's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1.73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b"/>
                      <a:r>
                        <a:rPr lang="en-US" sz="1400" b="0" i="0" u="none" strike="noStrike">
                          <a:effectLst/>
                          <a:latin typeface="Arial" panose="020B0604020202020204" pitchFamily="34" charset="0"/>
                        </a:rPr>
                        <a:t>Avg FRH's per RO</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538009547"/>
                  </a:ext>
                </a:extLst>
              </a:tr>
              <a:tr h="87031">
                <a:tc gridSpan="2">
                  <a:txBody>
                    <a:bodyPr/>
                    <a:lstStyle/>
                    <a:p>
                      <a:pPr algn="l" fontAlgn="b"/>
                      <a:r>
                        <a:rPr lang="en-US" sz="1400" b="0" i="0" u="none" strike="noStrike">
                          <a:effectLst/>
                          <a:latin typeface="Arial" panose="020B0604020202020204" pitchFamily="34" charset="0"/>
                        </a:rPr>
                        <a:t>Menu Sales</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Total RO's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b"/>
                      <a:r>
                        <a:rPr lang="en-US" sz="1400" b="0" i="0" u="none" strike="noStrike">
                          <a:effectLst/>
                          <a:latin typeface="Arial" panose="020B0604020202020204" pitchFamily="34" charset="0"/>
                        </a:rPr>
                        <a:t>Percent Menu Sales</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771153287"/>
                  </a:ext>
                </a:extLst>
              </a:tr>
              <a:tr h="87031">
                <a:tc gridSpan="2">
                  <a:txBody>
                    <a:bodyPr/>
                    <a:lstStyle/>
                    <a:p>
                      <a:pPr algn="l" fontAlgn="b"/>
                      <a:r>
                        <a:rPr lang="en-US" sz="1400" b="0" i="0" u="none" strike="noStrike">
                          <a:effectLst/>
                          <a:latin typeface="Arial" panose="020B0604020202020204" pitchFamily="34" charset="0"/>
                        </a:rPr>
                        <a:t>Competitive FRH's</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r" fontAlgn="b"/>
                      <a:r>
                        <a:rPr lang="en-US" sz="1400" b="0" i="0" u="none" strike="noStrike">
                          <a:effectLst/>
                          <a:latin typeface="Arial" panose="020B0604020202020204" pitchFamily="34" charset="0"/>
                        </a:rPr>
                        <a:t>22.23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Total FRH's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12.83%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b"/>
                      <a:r>
                        <a:rPr lang="en-US" sz="1400" b="0" i="0" u="none" strike="noStrike">
                          <a:effectLst/>
                          <a:latin typeface="Arial" panose="020B0604020202020204" pitchFamily="34" charset="0"/>
                        </a:rPr>
                        <a:t>Percent Competitive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3531695071"/>
                  </a:ext>
                </a:extLst>
              </a:tr>
              <a:tr h="87031">
                <a:tc gridSpan="2">
                  <a:txBody>
                    <a:bodyPr/>
                    <a:lstStyle/>
                    <a:p>
                      <a:pPr algn="l" fontAlgn="b"/>
                      <a:r>
                        <a:rPr lang="en-US" sz="1400" b="0" i="0" u="none" strike="noStrike">
                          <a:effectLst/>
                          <a:latin typeface="Arial" panose="020B0604020202020204" pitchFamily="34" charset="0"/>
                        </a:rPr>
                        <a:t>Maintenance FRH's</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r" fontAlgn="b"/>
                      <a:r>
                        <a:rPr lang="en-US" sz="1400" b="0" i="0" u="none" strike="noStrike">
                          <a:effectLst/>
                          <a:latin typeface="Arial" panose="020B0604020202020204" pitchFamily="34" charset="0"/>
                        </a:rPr>
                        <a:t>100.10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Total FRH's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57.75%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b"/>
                      <a:r>
                        <a:rPr lang="en-US" sz="1400" b="0" i="0" u="none" strike="noStrike">
                          <a:effectLst/>
                          <a:latin typeface="Arial" panose="020B0604020202020204" pitchFamily="34" charset="0"/>
                        </a:rPr>
                        <a:t>Percent Maintenance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1897184215"/>
                  </a:ext>
                </a:extLst>
              </a:tr>
              <a:tr h="87031">
                <a:tc gridSpan="2">
                  <a:txBody>
                    <a:bodyPr/>
                    <a:lstStyle/>
                    <a:p>
                      <a:pPr algn="l" fontAlgn="b"/>
                      <a:r>
                        <a:rPr lang="en-US" sz="1400" b="0" i="0" u="none" strike="noStrike">
                          <a:effectLst/>
                          <a:latin typeface="Arial" panose="020B0604020202020204" pitchFamily="34" charset="0"/>
                        </a:rPr>
                        <a:t>Repair FRH'</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r" fontAlgn="b"/>
                      <a:r>
                        <a:rPr lang="en-US" sz="1400" b="0" i="0" u="none" strike="noStrike">
                          <a:effectLst/>
                          <a:latin typeface="Arial" panose="020B0604020202020204" pitchFamily="34" charset="0"/>
                        </a:rPr>
                        <a:t>51.00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Total FRH's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29.42%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b"/>
                      <a:r>
                        <a:rPr lang="en-US" sz="1400" b="0" i="0" u="none" strike="noStrike">
                          <a:effectLst/>
                          <a:latin typeface="Arial" panose="020B0604020202020204" pitchFamily="34" charset="0"/>
                        </a:rPr>
                        <a:t>Percent Repair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166349289"/>
                  </a:ext>
                </a:extLst>
              </a:tr>
              <a:tr h="169417">
                <a:tc gridSpan="2">
                  <a:txBody>
                    <a:bodyPr/>
                    <a:lstStyle/>
                    <a:p>
                      <a:pPr algn="l" fontAlgn="b"/>
                      <a:r>
                        <a:rPr lang="en-US" sz="1400" b="0" i="0" u="none" strike="noStrike">
                          <a:effectLst/>
                          <a:latin typeface="Arial" panose="020B0604020202020204" pitchFamily="34" charset="0"/>
                        </a:rPr>
                        <a:t>One item RO's</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r" fontAlgn="b"/>
                      <a:r>
                        <a:rPr lang="en-US" sz="1400" b="0" i="0" u="none" strike="noStrike">
                          <a:effectLst/>
                          <a:latin typeface="Arial" panose="020B0604020202020204" pitchFamily="34" charset="0"/>
                        </a:rPr>
                        <a:t>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CCFF"/>
                    </a:solidFill>
                  </a:tcPr>
                </a:tc>
                <a:tc>
                  <a:txBody>
                    <a:bodyPr/>
                    <a:lstStyle/>
                    <a:p>
                      <a:pPr algn="l" fontAlgn="b"/>
                      <a:r>
                        <a:rPr lang="en-US" sz="1400" b="0" i="0" u="none" strike="noStrike">
                          <a:effectLst/>
                          <a:latin typeface="Arial" panose="020B0604020202020204" pitchFamily="34" charset="0"/>
                        </a:rPr>
                        <a:t>Total RO's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a:txBody>
                    <a:bodyPr/>
                    <a:lstStyle/>
                    <a:p>
                      <a:pPr algn="ctr" fontAlgn="b"/>
                      <a:r>
                        <a:rPr lang="en-US" sz="1400" b="0" i="0" u="none" strike="noStrike">
                          <a:effectLst/>
                          <a:latin typeface="Arial" panose="020B0604020202020204" pitchFamily="34" charset="0"/>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CCFF"/>
                    </a:solidFill>
                  </a:tcPr>
                </a:tc>
                <a:tc>
                  <a:txBody>
                    <a:bodyPr/>
                    <a:lstStyle/>
                    <a:p>
                      <a:pPr algn="r" fontAlgn="b"/>
                      <a:r>
                        <a:rPr lang="en-US" sz="1400" b="0" i="0" u="none" strike="noStrike">
                          <a:effectLst/>
                          <a:latin typeface="Arial" panose="020B0604020202020204" pitchFamily="34" charset="0"/>
                        </a:rPr>
                        <a:t>58.00%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gridSpan="2">
                  <a:txBody>
                    <a:bodyPr/>
                    <a:lstStyle/>
                    <a:p>
                      <a:pPr algn="l" fontAlgn="b"/>
                      <a:r>
                        <a:rPr lang="en-US" sz="1400" b="0" i="0" u="none" strike="noStrike">
                          <a:effectLst/>
                          <a:latin typeface="Arial" panose="020B0604020202020204" pitchFamily="34" charset="0"/>
                        </a:rPr>
                        <a:t>Percent One Item RO</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CFFFF"/>
                    </a:solidFill>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4095529319"/>
                  </a:ext>
                </a:extLst>
              </a:tr>
              <a:tr h="89838">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ctr"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ctr"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a:noFill/>
                    </a:lnB>
                    <a:solidFill>
                      <a:srgbClr val="969696"/>
                    </a:solidFill>
                  </a:tcPr>
                </a:tc>
                <a:extLst>
                  <a:ext uri="{0D108BD9-81ED-4DB2-BD59-A6C34878D82A}">
                    <a16:rowId xmlns:a16="http://schemas.microsoft.com/office/drawing/2014/main" val="2631755855"/>
                  </a:ext>
                </a:extLst>
              </a:tr>
              <a:tr h="103875">
                <a:tc gridSpan="8">
                  <a:txBody>
                    <a:bodyPr/>
                    <a:lstStyle/>
                    <a:p>
                      <a:pPr algn="l" fontAlgn="b"/>
                      <a:r>
                        <a:rPr lang="en-US" sz="1400" b="1" i="0" u="none" strike="noStrike">
                          <a:effectLst/>
                          <a:latin typeface="Arial" panose="020B0604020202020204" pitchFamily="34" charset="0"/>
                        </a:rPr>
                        <a:t>Model Year Analysis</a:t>
                      </a:r>
                    </a:p>
                  </a:txBody>
                  <a:tcPr marL="0" marR="0" marT="0"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FF99C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99CC"/>
                    </a:solidFill>
                  </a:tcPr>
                </a:tc>
                <a:tc>
                  <a:txBody>
                    <a:bodyPr/>
                    <a:lstStyle/>
                    <a:p>
                      <a:pPr algn="l" fontAlgn="b"/>
                      <a:r>
                        <a:rPr lang="en-US" sz="1400" b="0" i="0" u="none" strike="noStrike">
                          <a:effectLst/>
                          <a:latin typeface="Arial" panose="020B0604020202020204" pitchFamily="34" charset="0"/>
                        </a:rPr>
                        <a:t> </a:t>
                      </a:r>
                    </a:p>
                  </a:txBody>
                  <a:tcPr marL="0" marR="0" marT="0" marB="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969696"/>
                    </a:solidFill>
                  </a:tcPr>
                </a:tc>
                <a:extLst>
                  <a:ext uri="{0D108BD9-81ED-4DB2-BD59-A6C34878D82A}">
                    <a16:rowId xmlns:a16="http://schemas.microsoft.com/office/drawing/2014/main" val="150840576"/>
                  </a:ext>
                </a:extLst>
              </a:tr>
              <a:tr h="92646">
                <a:tc>
                  <a:txBody>
                    <a:bodyPr/>
                    <a:lstStyle/>
                    <a:p>
                      <a:pPr algn="ctr" fontAlgn="b"/>
                      <a:r>
                        <a:rPr lang="en-US" sz="1400" b="1" i="0" u="none" strike="noStrike">
                          <a:effectLst/>
                          <a:latin typeface="Arial" panose="020B0604020202020204" pitchFamily="34" charset="0"/>
                        </a:rPr>
                        <a:t>2018</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1400" b="1" i="0" u="none" strike="noStrike">
                          <a:effectLst/>
                          <a:latin typeface="Arial" panose="020B0604020202020204" pitchFamily="34" charset="0"/>
                        </a:rPr>
                        <a:t>2017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gridSpan="2">
                  <a:txBody>
                    <a:bodyPr/>
                    <a:lstStyle/>
                    <a:p>
                      <a:pPr algn="ctr" fontAlgn="b"/>
                      <a:r>
                        <a:rPr lang="en-US" sz="1400" b="1" i="0" u="none" strike="noStrike">
                          <a:effectLst/>
                          <a:latin typeface="Arial" panose="020B0604020202020204" pitchFamily="34" charset="0"/>
                        </a:rPr>
                        <a:t>2016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hMerge="1">
                  <a:txBody>
                    <a:bodyPr/>
                    <a:lstStyle/>
                    <a:p>
                      <a:endParaRPr lang="en-US"/>
                    </a:p>
                  </a:txBody>
                  <a:tcPr/>
                </a:tc>
                <a:tc>
                  <a:txBody>
                    <a:bodyPr/>
                    <a:lstStyle/>
                    <a:p>
                      <a:pPr algn="ctr" fontAlgn="b"/>
                      <a:r>
                        <a:rPr lang="en-US" sz="1400" b="1" i="0" u="none" strike="noStrike">
                          <a:effectLst/>
                          <a:latin typeface="Arial" panose="020B0604020202020204" pitchFamily="34" charset="0"/>
                        </a:rPr>
                        <a:t>2015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gridSpan="2">
                  <a:txBody>
                    <a:bodyPr/>
                    <a:lstStyle/>
                    <a:p>
                      <a:pPr algn="ctr" fontAlgn="b"/>
                      <a:r>
                        <a:rPr lang="en-US" sz="1400" b="1" i="0" u="none" strike="noStrike">
                          <a:effectLst/>
                          <a:latin typeface="Arial" panose="020B0604020202020204" pitchFamily="34" charset="0"/>
                        </a:rPr>
                        <a:t>2014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hMerge="1">
                  <a:txBody>
                    <a:bodyPr/>
                    <a:lstStyle/>
                    <a:p>
                      <a:endParaRPr lang="en-US"/>
                    </a:p>
                  </a:txBody>
                  <a:tcPr/>
                </a:tc>
                <a:tc>
                  <a:txBody>
                    <a:bodyPr/>
                    <a:lstStyle/>
                    <a:p>
                      <a:pPr algn="ctr" fontAlgn="b"/>
                      <a:r>
                        <a:rPr lang="en-US" sz="1400" b="1" i="0" u="none" strike="noStrike">
                          <a:effectLst/>
                          <a:latin typeface="Arial" panose="020B0604020202020204" pitchFamily="34" charset="0"/>
                        </a:rPr>
                        <a:t>2013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1400" b="1" i="0" u="none" strike="noStrike">
                          <a:effectLst/>
                          <a:latin typeface="Arial" panose="020B0604020202020204" pitchFamily="34" charset="0"/>
                        </a:rPr>
                        <a:t>Older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l" fontAlgn="b"/>
                      <a:r>
                        <a:rPr lang="en-US" sz="1400" b="1" i="0" u="none" strike="noStrike">
                          <a:effectLst/>
                          <a:latin typeface="Arial" panose="020B0604020202020204" pitchFamily="34" charset="0"/>
                        </a:rPr>
                        <a:t>Total</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extLst>
                  <a:ext uri="{0D108BD9-81ED-4DB2-BD59-A6C34878D82A}">
                    <a16:rowId xmlns:a16="http://schemas.microsoft.com/office/drawing/2014/main" val="3278362348"/>
                  </a:ext>
                </a:extLst>
              </a:tr>
              <a:tr h="87031">
                <a:tc>
                  <a:txBody>
                    <a:bodyPr/>
                    <a:lstStyle/>
                    <a:p>
                      <a:pPr algn="ctr" fontAlgn="b"/>
                      <a:r>
                        <a:rPr lang="en-US" sz="1400" b="1" i="0" u="none" strike="noStrike">
                          <a:effectLst/>
                          <a:latin typeface="Arial" panose="020B0604020202020204" pitchFamily="34" charset="0"/>
                        </a:rPr>
                        <a:t>0</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1" i="0" u="none" strike="noStrike">
                          <a:effectLst/>
                          <a:latin typeface="Arial" panose="020B0604020202020204" pitchFamily="34" charset="0"/>
                        </a:rPr>
                        <a:t>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en-US" sz="1400" b="1" i="0" u="none" strike="noStrike">
                          <a:effectLst/>
                          <a:latin typeface="Arial" panose="020B0604020202020204" pitchFamily="34" charset="0"/>
                        </a:rPr>
                        <a:t>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algn="ctr" fontAlgn="b"/>
                      <a:r>
                        <a:rPr lang="en-US" sz="1400" b="1" i="0" u="none" strike="noStrike">
                          <a:effectLst/>
                          <a:latin typeface="Arial" panose="020B0604020202020204" pitchFamily="34" charset="0"/>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en-US" sz="1400" b="1" i="0" u="none" strike="noStrike">
                          <a:effectLst/>
                          <a:latin typeface="Arial" panose="020B0604020202020204" pitchFamily="34" charset="0"/>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algn="ctr" fontAlgn="b"/>
                      <a:r>
                        <a:rPr lang="en-US" sz="1400" b="1" i="0" u="none" strike="noStrike">
                          <a:effectLst/>
                          <a:latin typeface="Arial" panose="020B0604020202020204" pitchFamily="34" charset="0"/>
                        </a:rPr>
                        <a:t>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1" i="0" u="none" strike="noStrike">
                          <a:effectLst/>
                          <a:latin typeface="Arial" panose="020B0604020202020204" pitchFamily="34" charset="0"/>
                        </a:rPr>
                        <a:t>58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400" b="1" i="0" u="none" strike="noStrike">
                          <a:effectLst/>
                          <a:latin typeface="Arial" panose="020B0604020202020204" pitchFamily="34" charset="0"/>
                        </a:rPr>
                        <a:t>100</a:t>
                      </a:r>
                    </a:p>
                  </a:txBody>
                  <a:tcPr marL="0" marR="0" marT="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963735160"/>
                  </a:ext>
                </a:extLst>
              </a:tr>
              <a:tr h="89838">
                <a:tc>
                  <a:txBody>
                    <a:bodyPr/>
                    <a:lstStyle/>
                    <a:p>
                      <a:pPr algn="ctr" fontAlgn="b"/>
                      <a:r>
                        <a:rPr lang="en-US" sz="1400" b="1" i="0" u="none" strike="noStrike" dirty="0">
                          <a:effectLst/>
                          <a:latin typeface="Arial" panose="020B0604020202020204" pitchFamily="34" charset="0"/>
                        </a:rPr>
                        <a:t>0.00%</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1" i="0" u="none" strike="noStrike">
                          <a:effectLst/>
                          <a:latin typeface="Arial" panose="020B0604020202020204" pitchFamily="34" charset="0"/>
                        </a:rPr>
                        <a:t>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en-US" sz="1400" b="1" i="0" u="none" strike="noStrike" dirty="0">
                          <a:effectLst/>
                          <a:latin typeface="Arial" panose="020B0604020202020204" pitchFamily="34" charset="0"/>
                        </a:rPr>
                        <a:t>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algn="ctr" fontAlgn="b"/>
                      <a:r>
                        <a:rPr lang="en-US" sz="1400" b="1" i="0" u="none" strike="noStrike">
                          <a:effectLst/>
                          <a:latin typeface="Arial" panose="020B0604020202020204" pitchFamily="34" charset="0"/>
                        </a:rPr>
                        <a:t>13.00%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en-US" sz="1400" b="1" i="0" u="none" strike="noStrike">
                          <a:effectLst/>
                          <a:latin typeface="Arial" panose="020B0604020202020204" pitchFamily="34" charset="0"/>
                        </a:rPr>
                        <a:t>12.00%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algn="ctr" fontAlgn="b"/>
                      <a:r>
                        <a:rPr lang="en-US" sz="1400" b="1" i="0" u="none" strike="noStrike">
                          <a:effectLst/>
                          <a:latin typeface="Arial" panose="020B0604020202020204" pitchFamily="34" charset="0"/>
                        </a:rPr>
                        <a:t>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1" i="0" u="none" strike="noStrike">
                          <a:effectLst/>
                          <a:latin typeface="Arial" panose="020B0604020202020204" pitchFamily="34" charset="0"/>
                        </a:rPr>
                        <a:t>58.00%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extLst>
                  <a:ext uri="{0D108BD9-81ED-4DB2-BD59-A6C34878D82A}">
                    <a16:rowId xmlns:a16="http://schemas.microsoft.com/office/drawing/2014/main" val="2127419801"/>
                  </a:ext>
                </a:extLst>
              </a:tr>
              <a:tr h="72994">
                <a:tc gridSpan="9">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96969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969696"/>
                    </a:solidFill>
                  </a:tcPr>
                </a:tc>
                <a:extLst>
                  <a:ext uri="{0D108BD9-81ED-4DB2-BD59-A6C34878D82A}">
                    <a16:rowId xmlns:a16="http://schemas.microsoft.com/office/drawing/2014/main" val="3569330101"/>
                  </a:ext>
                </a:extLst>
              </a:tr>
              <a:tr h="70186">
                <a:tc>
                  <a:txBody>
                    <a:bodyPr/>
                    <a:lstStyle/>
                    <a:p>
                      <a:pPr algn="l" fontAlgn="b"/>
                      <a:r>
                        <a:rPr lang="en-US" sz="1400" b="0" i="0" u="none" strike="noStrike">
                          <a:effectLst/>
                          <a:latin typeface="Arial" panose="020B0604020202020204" pitchFamily="34" charset="0"/>
                        </a:rPr>
                        <a:t> </a:t>
                      </a:r>
                    </a:p>
                  </a:txBody>
                  <a:tcPr marL="0" marR="0" marT="0" marB="0">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2144615531"/>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3171599823"/>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1110818242"/>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dirty="0">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3406221229"/>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dirty="0">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3824930820"/>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428613755"/>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1055690103"/>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3792145565"/>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1805789686"/>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3347884867"/>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280301020"/>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4231454354"/>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294268126"/>
                  </a:ext>
                </a:extLst>
              </a:tr>
              <a:tr h="70186">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a:effectLst/>
                          <a:latin typeface="Arial" panose="020B0604020202020204" pitchFamily="34" charset="0"/>
                        </a:rPr>
                        <a:t> </a:t>
                      </a:r>
                    </a:p>
                  </a:txBody>
                  <a:tcPr marL="0" marR="0" marT="0" marB="0" anchor="b">
                    <a:lnL>
                      <a:noFill/>
                    </a:lnL>
                    <a:lnR>
                      <a:noFill/>
                    </a:lnR>
                    <a:lnT>
                      <a:noFill/>
                    </a:lnT>
                    <a:lnB>
                      <a:noFill/>
                    </a:lnB>
                    <a:solidFill>
                      <a:srgbClr val="969696"/>
                    </a:solidFill>
                  </a:tcPr>
                </a:tc>
                <a:tc>
                  <a:txBody>
                    <a:bodyPr/>
                    <a:lstStyle/>
                    <a:p>
                      <a:pPr algn="l" fontAlgn="b"/>
                      <a:r>
                        <a:rPr lang="en-US" sz="1400" b="0" i="0" u="none" strike="noStrike" dirty="0">
                          <a:effectLst/>
                          <a:latin typeface="Arial" panose="020B0604020202020204" pitchFamily="34" charset="0"/>
                        </a:rPr>
                        <a:t> </a:t>
                      </a:r>
                    </a:p>
                  </a:txBody>
                  <a:tcPr marL="0" marR="0" marT="0" marB="0" anchor="b">
                    <a:lnL>
                      <a:noFill/>
                    </a:lnL>
                    <a:lnR>
                      <a:noFill/>
                    </a:lnR>
                    <a:lnT>
                      <a:noFill/>
                    </a:lnT>
                    <a:lnB>
                      <a:noFill/>
                    </a:lnB>
                    <a:solidFill>
                      <a:srgbClr val="969696"/>
                    </a:solidFill>
                  </a:tcPr>
                </a:tc>
                <a:extLst>
                  <a:ext uri="{0D108BD9-81ED-4DB2-BD59-A6C34878D82A}">
                    <a16:rowId xmlns:a16="http://schemas.microsoft.com/office/drawing/2014/main" val="2017412149"/>
                  </a:ext>
                </a:extLst>
              </a:tr>
            </a:tbl>
          </a:graphicData>
        </a:graphic>
      </p:graphicFrame>
      <p:graphicFrame>
        <p:nvGraphicFramePr>
          <p:cNvPr id="3" name="Chart 2">
            <a:extLst>
              <a:ext uri="{FF2B5EF4-FFF2-40B4-BE49-F238E27FC236}">
                <a16:creationId xmlns:a16="http://schemas.microsoft.com/office/drawing/2014/main" id="{00000000-0008-0000-0500-00000D040000}"/>
              </a:ext>
            </a:extLst>
          </p:cNvPr>
          <p:cNvGraphicFramePr>
            <a:graphicFrameLocks/>
          </p:cNvGraphicFramePr>
          <p:nvPr>
            <p:extLst>
              <p:ext uri="{D42A27DB-BD31-4B8C-83A1-F6EECF244321}">
                <p14:modId xmlns:p14="http://schemas.microsoft.com/office/powerpoint/2010/main" val="3865456073"/>
              </p:ext>
            </p:extLst>
          </p:nvPr>
        </p:nvGraphicFramePr>
        <p:xfrm>
          <a:off x="358220" y="5165885"/>
          <a:ext cx="11397006" cy="15053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59822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6F43CE1-E420-4450-8E6B-DAFC4F1AEACF}"/>
              </a:ext>
            </a:extLst>
          </p:cNvPr>
          <p:cNvGraphicFramePr>
            <a:graphicFrameLocks noGrp="1"/>
          </p:cNvGraphicFramePr>
          <p:nvPr>
            <p:extLst>
              <p:ext uri="{D42A27DB-BD31-4B8C-83A1-F6EECF244321}">
                <p14:modId xmlns:p14="http://schemas.microsoft.com/office/powerpoint/2010/main" val="67857484"/>
              </p:ext>
            </p:extLst>
          </p:nvPr>
        </p:nvGraphicFramePr>
        <p:xfrm>
          <a:off x="1791094" y="-650449"/>
          <a:ext cx="9148581" cy="6660308"/>
        </p:xfrm>
        <a:graphic>
          <a:graphicData uri="http://schemas.openxmlformats.org/drawingml/2006/table">
            <a:tbl>
              <a:tblPr/>
              <a:tblGrid>
                <a:gridCol w="2853861">
                  <a:extLst>
                    <a:ext uri="{9D8B030D-6E8A-4147-A177-3AD203B41FA5}">
                      <a16:colId xmlns:a16="http://schemas.microsoft.com/office/drawing/2014/main" val="4086081631"/>
                    </a:ext>
                  </a:extLst>
                </a:gridCol>
                <a:gridCol w="2240952">
                  <a:extLst>
                    <a:ext uri="{9D8B030D-6E8A-4147-A177-3AD203B41FA5}">
                      <a16:colId xmlns:a16="http://schemas.microsoft.com/office/drawing/2014/main" val="3296597213"/>
                    </a:ext>
                  </a:extLst>
                </a:gridCol>
                <a:gridCol w="2030266">
                  <a:extLst>
                    <a:ext uri="{9D8B030D-6E8A-4147-A177-3AD203B41FA5}">
                      <a16:colId xmlns:a16="http://schemas.microsoft.com/office/drawing/2014/main" val="2836329341"/>
                    </a:ext>
                  </a:extLst>
                </a:gridCol>
                <a:gridCol w="1589736">
                  <a:extLst>
                    <a:ext uri="{9D8B030D-6E8A-4147-A177-3AD203B41FA5}">
                      <a16:colId xmlns:a16="http://schemas.microsoft.com/office/drawing/2014/main" val="3581135267"/>
                    </a:ext>
                  </a:extLst>
                </a:gridCol>
                <a:gridCol w="31750">
                  <a:extLst>
                    <a:ext uri="{9D8B030D-6E8A-4147-A177-3AD203B41FA5}">
                      <a16:colId xmlns:a16="http://schemas.microsoft.com/office/drawing/2014/main" val="245746690"/>
                    </a:ext>
                  </a:extLst>
                </a:gridCol>
                <a:gridCol w="402016">
                  <a:extLst>
                    <a:ext uri="{9D8B030D-6E8A-4147-A177-3AD203B41FA5}">
                      <a16:colId xmlns:a16="http://schemas.microsoft.com/office/drawing/2014/main" val="1401291276"/>
                    </a:ext>
                  </a:extLst>
                </a:gridCol>
              </a:tblGrid>
              <a:tr h="1924706">
                <a:tc gridSpan="6">
                  <a:txBody>
                    <a:bodyPr/>
                    <a:lstStyle/>
                    <a:p>
                      <a:pPr algn="ctr" fontAlgn="b"/>
                      <a:r>
                        <a:rPr lang="en-US" sz="1400" b="1" i="0" u="none" strike="noStrike" dirty="0">
                          <a:solidFill>
                            <a:srgbClr val="FFFFFF"/>
                          </a:solidFill>
                          <a:effectLst/>
                          <a:latin typeface="Arial" panose="020B0604020202020204" pitchFamily="34" charset="0"/>
                        </a:rPr>
                        <a:t>FACILITY UTILIZATION</a:t>
                      </a:r>
                    </a:p>
                  </a:txBody>
                  <a:tcPr marL="6350" marR="6350" marT="635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00808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9050" cap="flat" cmpd="sng" algn="ctr">
                      <a:solidFill>
                        <a:srgbClr val="000000"/>
                      </a:solidFill>
                      <a:prstDash val="solid"/>
                      <a:round/>
                      <a:headEnd type="none" w="med" len="med"/>
                      <a:tailEnd type="none" w="med" len="med"/>
                    </a:lnL>
                  </a:tcPr>
                </a:tc>
                <a:tc hMerge="1">
                  <a:txBody>
                    <a:bodyPr/>
                    <a:lstStyle/>
                    <a:p>
                      <a:pPr algn="ctr" fontAlgn="b"/>
                      <a:endParaRPr lang="en-US" sz="1000" b="1" i="0" u="none" strike="noStrike">
                        <a:solidFill>
                          <a:srgbClr val="FFFFFF"/>
                        </a:solidFill>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008080"/>
                    </a:solidFill>
                  </a:tcPr>
                </a:tc>
                <a:extLst>
                  <a:ext uri="{0D108BD9-81ED-4DB2-BD59-A6C34878D82A}">
                    <a16:rowId xmlns:a16="http://schemas.microsoft.com/office/drawing/2014/main" val="316089334"/>
                  </a:ext>
                </a:extLst>
              </a:tr>
              <a:tr h="670941">
                <a:tc>
                  <a:txBody>
                    <a:bodyPr/>
                    <a:lstStyle/>
                    <a:p>
                      <a:pPr algn="l" fontAlgn="b"/>
                      <a:r>
                        <a:rPr lang="en-US" sz="1400" b="0" i="0" u="none" strike="noStrike" dirty="0">
                          <a:solidFill>
                            <a:srgbClr val="FFFFFF"/>
                          </a:solidFill>
                          <a:effectLst/>
                          <a:latin typeface="Arial" panose="020B0604020202020204" pitchFamily="34" charset="0"/>
                        </a:rPr>
                        <a:t>Total Labor Sales</a:t>
                      </a:r>
                    </a:p>
                  </a:txBody>
                  <a:tcPr marL="6350" marR="6350" marT="635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dirty="0">
                          <a:effectLst/>
                          <a:latin typeface="Arial" panose="020B0604020202020204" pitchFamily="34" charset="0"/>
                        </a:rPr>
                        <a:t> $746,468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000" b="0" i="0" u="none" strike="noStrike" dirty="0">
                        <a:effectLst/>
                        <a:latin typeface="Arial" panose="020B0604020202020204" pitchFamily="34" charset="0"/>
                      </a:endParaRPr>
                    </a:p>
                  </a:txBody>
                  <a:tcPr marL="6350" marR="6350" marT="6350" anchor="b">
                    <a:lnL w="6350" cap="flat" cmpd="sng" algn="ctr">
                      <a:solidFill>
                        <a:srgbClr val="000000"/>
                      </a:solidFill>
                      <a:prstDash val="solid"/>
                      <a:round/>
                      <a:headEnd type="none" w="med" len="med"/>
                      <a:tailEnd type="none" w="med" len="med"/>
                    </a:lnL>
                    <a:lnR>
                      <a:noFill/>
                    </a:lnR>
                    <a:lnT>
                      <a:noFill/>
                    </a:lnT>
                    <a:lnB>
                      <a:noFill/>
                    </a:lnB>
                    <a:solidFill>
                      <a:srgbClr val="008080"/>
                    </a:solidFill>
                  </a:tcPr>
                </a:tc>
                <a:tc gridSpan="2">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hMerge="1">
                  <a:txBody>
                    <a:bodyPr/>
                    <a:lstStyle/>
                    <a:p>
                      <a:pPr algn="l" fontAlgn="b"/>
                      <a:endParaRPr lang="en-US" sz="1000" b="0" i="0" u="none" strike="noStrike">
                        <a:effectLst/>
                        <a:latin typeface="Arial" panose="020B0604020202020204" pitchFamily="34" charset="0"/>
                      </a:endParaRPr>
                    </a:p>
                  </a:txBody>
                  <a:tcPr marL="6350" marR="6350" marT="6350" anchor="b">
                    <a:lnL>
                      <a:noFill/>
                    </a:lnL>
                    <a:lnR w="19050" cap="flat" cmpd="sng" algn="ctr">
                      <a:noFill/>
                      <a:prstDash val="solid"/>
                      <a:round/>
                      <a:headEnd type="none" w="med" len="med"/>
                      <a:tailEnd type="none" w="med" len="med"/>
                    </a:lnR>
                    <a:lnB>
                      <a:noFill/>
                    </a:lnB>
                    <a:solidFill>
                      <a:srgbClr val="008080"/>
                    </a:solidFill>
                  </a:tcPr>
                </a:tc>
                <a:tc>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extLst>
                  <a:ext uri="{0D108BD9-81ED-4DB2-BD59-A6C34878D82A}">
                    <a16:rowId xmlns:a16="http://schemas.microsoft.com/office/drawing/2014/main" val="3489862254"/>
                  </a:ext>
                </a:extLst>
              </a:tr>
              <a:tr h="802595">
                <a:tc>
                  <a:txBody>
                    <a:bodyPr/>
                    <a:lstStyle/>
                    <a:p>
                      <a:pPr algn="l" fontAlgn="b"/>
                      <a:endParaRPr lang="en-US" sz="1000" b="0" i="0" u="none" strike="noStrike" dirty="0">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ctr" fontAlgn="b"/>
                      <a:r>
                        <a:rPr lang="en-US" sz="1400" b="0" i="0" u="none" strike="noStrike" dirty="0">
                          <a:solidFill>
                            <a:srgbClr val="FFFFFF"/>
                          </a:solidFill>
                          <a:effectLst/>
                          <a:latin typeface="Arial" panose="020B0604020202020204" pitchFamily="34" charset="0"/>
                        </a:rPr>
                        <a:t>÷</a:t>
                      </a:r>
                    </a:p>
                  </a:txBody>
                  <a:tcPr marL="6350" marR="6350" marT="635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gridSpan="2">
                  <a:txBody>
                    <a:bodyPr/>
                    <a:lstStyle/>
                    <a:p>
                      <a:pPr algn="l" fontAlgn="b"/>
                      <a:endParaRPr lang="en-US" sz="1000" b="0" i="0" u="none" strike="noStrike" dirty="0">
                        <a:effectLst/>
                        <a:latin typeface="Arial" panose="020B0604020202020204" pitchFamily="34" charset="0"/>
                      </a:endParaRPr>
                    </a:p>
                  </a:txBody>
                  <a:tcPr marL="6350" marR="6350" marT="6350" anchor="b">
                    <a:lnL>
                      <a:noFill/>
                    </a:lnL>
                    <a:lnR>
                      <a:noFill/>
                    </a:lnR>
                    <a:lnT>
                      <a:noFill/>
                    </a:lnT>
                    <a:lnB>
                      <a:noFill/>
                    </a:lnB>
                    <a:solidFill>
                      <a:srgbClr val="008080"/>
                    </a:solidFill>
                  </a:tcPr>
                </a:tc>
                <a:tc hMerge="1">
                  <a:txBody>
                    <a:bodyPr/>
                    <a:lstStyle/>
                    <a:p>
                      <a:pPr algn="l" fontAlgn="b"/>
                      <a:endParaRPr lang="en-US" sz="1000" b="0" i="0" u="none" strike="noStrike" dirty="0">
                        <a:effectLst/>
                        <a:latin typeface="Arial" panose="020B0604020202020204" pitchFamily="34" charset="0"/>
                      </a:endParaRPr>
                    </a:p>
                  </a:txBody>
                  <a:tcPr marL="6350" marR="6350" marT="6350" anchor="b">
                    <a:lnL>
                      <a:noFill/>
                    </a:lnL>
                    <a:lnR w="19050" cap="flat" cmpd="sng" algn="ctr">
                      <a:noFill/>
                      <a:prstDash val="solid"/>
                      <a:round/>
                      <a:headEnd type="none" w="med" len="med"/>
                      <a:tailEnd type="none" w="med" len="med"/>
                    </a:lnR>
                    <a:lnT>
                      <a:noFill/>
                    </a:lnT>
                    <a:lnB>
                      <a:noFill/>
                    </a:lnB>
                    <a:solidFill>
                      <a:srgbClr val="008080"/>
                    </a:solidFill>
                  </a:tcPr>
                </a:tc>
                <a:tc>
                  <a:txBody>
                    <a:bodyPr/>
                    <a:lstStyle/>
                    <a:p>
                      <a:pPr algn="l" fontAlgn="b"/>
                      <a:endParaRPr lang="en-US" sz="1000" b="0" i="0" u="none" strike="noStrike" dirty="0">
                        <a:effectLst/>
                        <a:latin typeface="Arial" panose="020B0604020202020204" pitchFamily="34" charset="0"/>
                      </a:endParaRPr>
                    </a:p>
                  </a:txBody>
                  <a:tcPr marL="6350" marR="6350" marT="6350" anchor="b">
                    <a:lnL>
                      <a:noFill/>
                    </a:lnL>
                    <a:lnR>
                      <a:noFill/>
                    </a:lnR>
                    <a:lnT>
                      <a:noFill/>
                    </a:lnT>
                    <a:lnB>
                      <a:noFill/>
                    </a:lnB>
                    <a:solidFill>
                      <a:srgbClr val="008080"/>
                    </a:solidFill>
                  </a:tcPr>
                </a:tc>
                <a:extLst>
                  <a:ext uri="{0D108BD9-81ED-4DB2-BD59-A6C34878D82A}">
                    <a16:rowId xmlns:a16="http://schemas.microsoft.com/office/drawing/2014/main" val="1162713444"/>
                  </a:ext>
                </a:extLst>
              </a:tr>
              <a:tr h="670941">
                <a:tc>
                  <a:txBody>
                    <a:bodyPr/>
                    <a:lstStyle/>
                    <a:p>
                      <a:pPr algn="l" fontAlgn="b"/>
                      <a:r>
                        <a:rPr lang="en-US" sz="1400" b="0" i="0" u="none" strike="noStrike" dirty="0">
                          <a:solidFill>
                            <a:srgbClr val="FFFFFF"/>
                          </a:solidFill>
                          <a:effectLst/>
                          <a:latin typeface="Arial" panose="020B0604020202020204" pitchFamily="34" charset="0"/>
                        </a:rPr>
                        <a:t>Facility Potential</a:t>
                      </a:r>
                    </a:p>
                  </a:txBody>
                  <a:tcPr marL="6350" marR="6350" marT="635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dirty="0">
                          <a:effectLst/>
                          <a:latin typeface="Arial" panose="020B0604020202020204" pitchFamily="34" charset="0"/>
                        </a:rPr>
                        <a:t> $2,247,770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000" b="0" i="0" u="none" strike="noStrike" dirty="0">
                        <a:effectLst/>
                        <a:latin typeface="Arial" panose="020B0604020202020204" pitchFamily="34" charset="0"/>
                      </a:endParaRPr>
                    </a:p>
                  </a:txBody>
                  <a:tcPr marL="6350" marR="6350" marT="6350" anchor="b">
                    <a:lnL w="6350" cap="flat" cmpd="sng" algn="ctr">
                      <a:solidFill>
                        <a:srgbClr val="000000"/>
                      </a:solidFill>
                      <a:prstDash val="solid"/>
                      <a:round/>
                      <a:headEnd type="none" w="med" len="med"/>
                      <a:tailEnd type="none" w="med" len="med"/>
                    </a:lnL>
                    <a:lnR>
                      <a:noFill/>
                    </a:lnR>
                    <a:lnT>
                      <a:noFill/>
                    </a:lnT>
                    <a:lnB>
                      <a:noFill/>
                    </a:lnB>
                    <a:solidFill>
                      <a:srgbClr val="008080"/>
                    </a:solidFill>
                  </a:tcPr>
                </a:tc>
                <a:tc gridSpan="2">
                  <a:txBody>
                    <a:bodyPr/>
                    <a:lstStyle/>
                    <a:p>
                      <a:pPr algn="l" fontAlgn="b"/>
                      <a:endParaRPr lang="en-US" sz="1000" b="0" i="0" u="none" strike="noStrike" dirty="0">
                        <a:effectLst/>
                        <a:latin typeface="Arial" panose="020B0604020202020204" pitchFamily="34" charset="0"/>
                      </a:endParaRPr>
                    </a:p>
                  </a:txBody>
                  <a:tcPr marL="6350" marR="6350" marT="6350" anchor="b">
                    <a:lnL>
                      <a:noFill/>
                    </a:lnL>
                    <a:lnR>
                      <a:noFill/>
                    </a:lnR>
                    <a:lnT>
                      <a:noFill/>
                    </a:lnT>
                    <a:lnB>
                      <a:noFill/>
                    </a:lnB>
                    <a:solidFill>
                      <a:srgbClr val="008080"/>
                    </a:solidFill>
                  </a:tcPr>
                </a:tc>
                <a:tc hMerge="1">
                  <a:txBody>
                    <a:bodyPr/>
                    <a:lstStyle/>
                    <a:p>
                      <a:pPr algn="l" fontAlgn="b"/>
                      <a:endParaRPr lang="en-US" sz="1000" b="0" i="0" u="none" strike="noStrike">
                        <a:effectLst/>
                        <a:latin typeface="Arial" panose="020B0604020202020204" pitchFamily="34" charset="0"/>
                      </a:endParaRPr>
                    </a:p>
                  </a:txBody>
                  <a:tcPr marL="6350" marR="6350" marT="6350" anchor="b">
                    <a:lnL>
                      <a:noFill/>
                    </a:lnL>
                    <a:lnR w="19050" cap="flat" cmpd="sng" algn="ctr">
                      <a:noFill/>
                      <a:prstDash val="solid"/>
                      <a:round/>
                      <a:headEnd type="none" w="med" len="med"/>
                      <a:tailEnd type="none" w="med" len="med"/>
                    </a:lnR>
                    <a:lnT>
                      <a:noFill/>
                    </a:lnT>
                    <a:lnB>
                      <a:noFill/>
                    </a:lnB>
                    <a:solidFill>
                      <a:srgbClr val="008080"/>
                    </a:solidFill>
                  </a:tcPr>
                </a:tc>
                <a:tc>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extLst>
                  <a:ext uri="{0D108BD9-81ED-4DB2-BD59-A6C34878D82A}">
                    <a16:rowId xmlns:a16="http://schemas.microsoft.com/office/drawing/2014/main" val="2170750736"/>
                  </a:ext>
                </a:extLst>
              </a:tr>
              <a:tr h="578302">
                <a:tc>
                  <a:txBody>
                    <a:bodyPr/>
                    <a:lstStyle/>
                    <a:p>
                      <a:pPr algn="l" fontAlgn="b"/>
                      <a:endParaRPr lang="en-US" sz="10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r" fontAlgn="b"/>
                      <a:r>
                        <a:rPr lang="en-US" sz="1400" b="0" i="1" u="none" strike="noStrike" dirty="0">
                          <a:solidFill>
                            <a:srgbClr val="FFFFFF"/>
                          </a:solidFill>
                          <a:effectLst/>
                          <a:latin typeface="Arial" panose="020B0604020202020204" pitchFamily="34" charset="0"/>
                        </a:rPr>
                        <a:t>equals</a:t>
                      </a:r>
                    </a:p>
                  </a:txBody>
                  <a:tcPr marL="6350" marR="6350" marT="6350" anchor="b">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l" fontAlgn="b"/>
                      <a:endParaRPr lang="en-US" sz="1400" b="0" i="0" u="none" strike="noStrike" dirty="0">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gridSpan="2">
                  <a:txBody>
                    <a:bodyPr/>
                    <a:lstStyle/>
                    <a:p>
                      <a:pPr algn="l" fontAlgn="b"/>
                      <a:endParaRPr lang="en-US" sz="1000" b="0" i="0" u="none" strike="noStrike" dirty="0">
                        <a:effectLst/>
                        <a:latin typeface="Arial" panose="020B0604020202020204" pitchFamily="34" charset="0"/>
                      </a:endParaRPr>
                    </a:p>
                  </a:txBody>
                  <a:tcPr marL="6350" marR="6350" marT="6350" anchor="b">
                    <a:lnL>
                      <a:noFill/>
                    </a:lnL>
                    <a:lnR>
                      <a:noFill/>
                    </a:lnR>
                    <a:lnT>
                      <a:noFill/>
                    </a:lnT>
                    <a:lnB>
                      <a:noFill/>
                    </a:lnB>
                    <a:solidFill>
                      <a:srgbClr val="008080"/>
                    </a:solidFill>
                  </a:tcPr>
                </a:tc>
                <a:tc hMerge="1">
                  <a:txBody>
                    <a:bodyPr/>
                    <a:lstStyle/>
                    <a:p>
                      <a:pPr algn="l" fontAlgn="b"/>
                      <a:endParaRPr lang="en-US" sz="1000" b="0" i="0" u="none" strike="noStrike">
                        <a:effectLst/>
                        <a:latin typeface="Arial" panose="020B0604020202020204" pitchFamily="34" charset="0"/>
                      </a:endParaRPr>
                    </a:p>
                  </a:txBody>
                  <a:tcPr marL="6350" marR="6350" marT="6350" anchor="b">
                    <a:lnL>
                      <a:noFill/>
                    </a:lnL>
                    <a:lnR w="19050" cap="flat" cmpd="sng" algn="ctr">
                      <a:noFill/>
                      <a:prstDash val="solid"/>
                      <a:round/>
                      <a:headEnd type="none" w="med" len="med"/>
                      <a:tailEnd type="none" w="med" len="med"/>
                    </a:lnR>
                    <a:lnT>
                      <a:noFill/>
                    </a:lnT>
                    <a:lnB>
                      <a:noFill/>
                    </a:lnB>
                    <a:solidFill>
                      <a:srgbClr val="008080"/>
                    </a:solidFill>
                  </a:tcPr>
                </a:tc>
                <a:tc>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extLst>
                  <a:ext uri="{0D108BD9-81ED-4DB2-BD59-A6C34878D82A}">
                    <a16:rowId xmlns:a16="http://schemas.microsoft.com/office/drawing/2014/main" val="4152222708"/>
                  </a:ext>
                </a:extLst>
              </a:tr>
              <a:tr h="670941">
                <a:tc>
                  <a:txBody>
                    <a:bodyPr/>
                    <a:lstStyle/>
                    <a:p>
                      <a:pPr algn="l" fontAlgn="b"/>
                      <a:r>
                        <a:rPr lang="en-US" sz="1400" b="0" i="0" u="none" strike="noStrike" dirty="0">
                          <a:solidFill>
                            <a:srgbClr val="FFFFFF"/>
                          </a:solidFill>
                          <a:effectLst/>
                          <a:latin typeface="Arial" panose="020B0604020202020204" pitchFamily="34" charset="0"/>
                        </a:rPr>
                        <a:t>FACILITY UTILIZATION</a:t>
                      </a: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l" fontAlgn="b"/>
                      <a:endParaRPr lang="en-US" sz="1000" b="0" i="0" u="none" strike="noStrike" dirty="0">
                        <a:effectLst/>
                        <a:latin typeface="Arial" panose="020B0604020202020204" pitchFamily="34" charset="0"/>
                      </a:endParaRPr>
                    </a:p>
                  </a:txBody>
                  <a:tcPr marL="6350" marR="6350" marT="6350" anchor="b">
                    <a:lnL>
                      <a:noFill/>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dirty="0">
                          <a:effectLst/>
                          <a:latin typeface="Arial" panose="020B0604020202020204" pitchFamily="34" charset="0"/>
                        </a:rPr>
                        <a:t>33.21%</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b"/>
                      <a:endParaRPr lang="en-US" sz="1400" b="0" i="0" u="none" strike="noStrike" dirty="0">
                        <a:effectLst/>
                        <a:latin typeface="Arial" panose="020B0604020202020204" pitchFamily="34" charset="0"/>
                      </a:endParaRPr>
                    </a:p>
                  </a:txBody>
                  <a:tcPr marL="6350" marR="6350" marT="6350" anchor="b">
                    <a:lnL w="6350" cap="flat" cmpd="sng" algn="ctr">
                      <a:solidFill>
                        <a:srgbClr val="000000"/>
                      </a:solidFill>
                      <a:prstDash val="solid"/>
                      <a:round/>
                      <a:headEnd type="none" w="med" len="med"/>
                      <a:tailEnd type="none" w="med" len="med"/>
                    </a:lnL>
                    <a:lnR>
                      <a:noFill/>
                    </a:lnR>
                    <a:lnT>
                      <a:noFill/>
                    </a:lnT>
                    <a:lnB>
                      <a:noFill/>
                    </a:lnB>
                    <a:solidFill>
                      <a:srgbClr val="008080"/>
                    </a:solidFill>
                  </a:tcPr>
                </a:tc>
                <a:tc hMerge="1">
                  <a:txBody>
                    <a:bodyPr/>
                    <a:lstStyle/>
                    <a:p>
                      <a:pPr algn="l" fontAlgn="b"/>
                      <a:endParaRPr lang="en-US" sz="1000" b="0" i="0" u="none" strike="noStrike">
                        <a:effectLst/>
                        <a:latin typeface="Arial" panose="020B0604020202020204" pitchFamily="34" charset="0"/>
                      </a:endParaRPr>
                    </a:p>
                  </a:txBody>
                  <a:tcPr marL="6350" marR="6350" marT="6350" anchor="b">
                    <a:lnL>
                      <a:noFill/>
                    </a:lnL>
                    <a:lnR w="19050" cap="flat" cmpd="sng" algn="ctr">
                      <a:noFill/>
                      <a:prstDash val="solid"/>
                      <a:round/>
                      <a:headEnd type="none" w="med" len="med"/>
                      <a:tailEnd type="none" w="med" len="med"/>
                    </a:lnR>
                    <a:lnT>
                      <a:noFill/>
                    </a:lnT>
                    <a:lnB>
                      <a:noFill/>
                    </a:lnB>
                    <a:solidFill>
                      <a:srgbClr val="008080"/>
                    </a:solidFill>
                  </a:tcPr>
                </a:tc>
                <a:tc>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extLst>
                  <a:ext uri="{0D108BD9-81ED-4DB2-BD59-A6C34878D82A}">
                    <a16:rowId xmlns:a16="http://schemas.microsoft.com/office/drawing/2014/main" val="3826830703"/>
                  </a:ext>
                </a:extLst>
              </a:tr>
              <a:tr h="670941">
                <a:tc>
                  <a:txBody>
                    <a:bodyPr/>
                    <a:lstStyle/>
                    <a:p>
                      <a:pPr algn="l" fontAlgn="b"/>
                      <a:endParaRPr lang="en-US" sz="10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l" fontAlgn="b"/>
                      <a:endParaRPr lang="en-US" sz="1000" b="0" i="0" u="none" strike="noStrike" dirty="0">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w="6350" cap="flat" cmpd="sng" algn="ctr">
                      <a:solidFill>
                        <a:srgbClr val="000000"/>
                      </a:solidFill>
                      <a:prstDash val="solid"/>
                      <a:round/>
                      <a:headEnd type="none" w="med" len="med"/>
                      <a:tailEnd type="none" w="med" len="med"/>
                    </a:lnT>
                    <a:lnB>
                      <a:noFill/>
                    </a:lnB>
                    <a:solidFill>
                      <a:srgbClr val="008080"/>
                    </a:solidFill>
                  </a:tcPr>
                </a:tc>
                <a:tc gridSpan="2">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hMerge="1">
                  <a:txBody>
                    <a:bodyPr/>
                    <a:lstStyle/>
                    <a:p>
                      <a:pPr algn="l" fontAlgn="b"/>
                      <a:endParaRPr lang="en-US" sz="1000" b="0" i="0" u="none" strike="noStrike">
                        <a:effectLst/>
                        <a:latin typeface="Arial" panose="020B0604020202020204" pitchFamily="34" charset="0"/>
                      </a:endParaRPr>
                    </a:p>
                  </a:txBody>
                  <a:tcPr marL="6350" marR="6350" marT="6350" anchor="b">
                    <a:lnL>
                      <a:noFill/>
                    </a:lnL>
                    <a:lnR w="19050" cap="flat" cmpd="sng" algn="ctr">
                      <a:noFill/>
                      <a:prstDash val="solid"/>
                      <a:round/>
                      <a:headEnd type="none" w="med" len="med"/>
                      <a:tailEnd type="none" w="med" len="med"/>
                    </a:lnR>
                    <a:lnT>
                      <a:noFill/>
                    </a:lnT>
                    <a:lnB>
                      <a:noFill/>
                    </a:lnB>
                    <a:solidFill>
                      <a:srgbClr val="008080"/>
                    </a:solidFill>
                  </a:tcPr>
                </a:tc>
                <a:tc>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extLst>
                  <a:ext uri="{0D108BD9-81ED-4DB2-BD59-A6C34878D82A}">
                    <a16:rowId xmlns:a16="http://schemas.microsoft.com/office/drawing/2014/main" val="3059703797"/>
                  </a:ext>
                </a:extLst>
              </a:tr>
              <a:tr h="670941">
                <a:tc>
                  <a:txBody>
                    <a:bodyPr/>
                    <a:lstStyle/>
                    <a:p>
                      <a:pPr algn="l" fontAlgn="b"/>
                      <a:endParaRPr lang="en-US" sz="10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solidFill>
                      <a:srgbClr val="008080"/>
                    </a:solidFill>
                  </a:tcPr>
                </a:tc>
                <a:tc gridSpan="2">
                  <a:txBody>
                    <a:bodyPr/>
                    <a:lstStyle/>
                    <a:p>
                      <a:pPr algn="l" fontAlgn="b"/>
                      <a:endParaRPr lang="en-US" sz="10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solidFill>
                      <a:srgbClr val="008080"/>
                    </a:solidFill>
                  </a:tcPr>
                </a:tc>
                <a:tc hMerge="1">
                  <a:txBody>
                    <a:bodyPr/>
                    <a:lstStyle/>
                    <a:p>
                      <a:pPr algn="l" fontAlgn="b"/>
                      <a:endParaRPr lang="en-US" sz="1000" b="0" i="0" u="none" strike="noStrike" dirty="0">
                        <a:effectLst/>
                        <a:latin typeface="Arial" panose="020B0604020202020204" pitchFamily="34" charset="0"/>
                      </a:endParaRPr>
                    </a:p>
                  </a:txBody>
                  <a:tcPr marL="6350" marR="6350" marT="6350" anchor="b">
                    <a:lnL>
                      <a:noFill/>
                    </a:lnL>
                    <a:lnR w="19050" cap="flat" cmpd="sng" algn="ctr">
                      <a:no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000" b="0" i="0" u="none" strike="noStrike" dirty="0">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solidFill>
                      <a:srgbClr val="008080"/>
                    </a:solidFill>
                  </a:tcPr>
                </a:tc>
                <a:extLst>
                  <a:ext uri="{0D108BD9-81ED-4DB2-BD59-A6C34878D82A}">
                    <a16:rowId xmlns:a16="http://schemas.microsoft.com/office/drawing/2014/main" val="3223010656"/>
                  </a:ext>
                </a:extLst>
              </a:tr>
            </a:tbl>
          </a:graphicData>
        </a:graphic>
      </p:graphicFrame>
    </p:spTree>
    <p:extLst>
      <p:ext uri="{BB962C8B-B14F-4D97-AF65-F5344CB8AC3E}">
        <p14:creationId xmlns:p14="http://schemas.microsoft.com/office/powerpoint/2010/main" val="3749484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3265F2A-6799-4709-8DF3-79D25B79BA26}"/>
              </a:ext>
            </a:extLst>
          </p:cNvPr>
          <p:cNvGraphicFramePr>
            <a:graphicFrameLocks noGrp="1"/>
          </p:cNvGraphicFramePr>
          <p:nvPr>
            <p:extLst>
              <p:ext uri="{D42A27DB-BD31-4B8C-83A1-F6EECF244321}">
                <p14:modId xmlns:p14="http://schemas.microsoft.com/office/powerpoint/2010/main" val="2583654026"/>
              </p:ext>
            </p:extLst>
          </p:nvPr>
        </p:nvGraphicFramePr>
        <p:xfrm>
          <a:off x="216816" y="282804"/>
          <a:ext cx="11975184" cy="10429293"/>
        </p:xfrm>
        <a:graphic>
          <a:graphicData uri="http://schemas.openxmlformats.org/drawingml/2006/table">
            <a:tbl>
              <a:tblPr/>
              <a:tblGrid>
                <a:gridCol w="47173">
                  <a:extLst>
                    <a:ext uri="{9D8B030D-6E8A-4147-A177-3AD203B41FA5}">
                      <a16:colId xmlns:a16="http://schemas.microsoft.com/office/drawing/2014/main" val="3015510443"/>
                    </a:ext>
                  </a:extLst>
                </a:gridCol>
                <a:gridCol w="2616171">
                  <a:extLst>
                    <a:ext uri="{9D8B030D-6E8A-4147-A177-3AD203B41FA5}">
                      <a16:colId xmlns:a16="http://schemas.microsoft.com/office/drawing/2014/main" val="1118024137"/>
                    </a:ext>
                  </a:extLst>
                </a:gridCol>
                <a:gridCol w="2209590">
                  <a:extLst>
                    <a:ext uri="{9D8B030D-6E8A-4147-A177-3AD203B41FA5}">
                      <a16:colId xmlns:a16="http://schemas.microsoft.com/office/drawing/2014/main" val="551162628"/>
                    </a:ext>
                  </a:extLst>
                </a:gridCol>
                <a:gridCol w="651040">
                  <a:extLst>
                    <a:ext uri="{9D8B030D-6E8A-4147-A177-3AD203B41FA5}">
                      <a16:colId xmlns:a16="http://schemas.microsoft.com/office/drawing/2014/main" val="2903931065"/>
                    </a:ext>
                  </a:extLst>
                </a:gridCol>
                <a:gridCol w="1242896">
                  <a:extLst>
                    <a:ext uri="{9D8B030D-6E8A-4147-A177-3AD203B41FA5}">
                      <a16:colId xmlns:a16="http://schemas.microsoft.com/office/drawing/2014/main" val="1749824951"/>
                    </a:ext>
                  </a:extLst>
                </a:gridCol>
                <a:gridCol w="591855">
                  <a:extLst>
                    <a:ext uri="{9D8B030D-6E8A-4147-A177-3AD203B41FA5}">
                      <a16:colId xmlns:a16="http://schemas.microsoft.com/office/drawing/2014/main" val="534465369"/>
                    </a:ext>
                  </a:extLst>
                </a:gridCol>
                <a:gridCol w="1676918">
                  <a:extLst>
                    <a:ext uri="{9D8B030D-6E8A-4147-A177-3AD203B41FA5}">
                      <a16:colId xmlns:a16="http://schemas.microsoft.com/office/drawing/2014/main" val="3458090041"/>
                    </a:ext>
                  </a:extLst>
                </a:gridCol>
                <a:gridCol w="315654">
                  <a:extLst>
                    <a:ext uri="{9D8B030D-6E8A-4147-A177-3AD203B41FA5}">
                      <a16:colId xmlns:a16="http://schemas.microsoft.com/office/drawing/2014/main" val="578201934"/>
                    </a:ext>
                  </a:extLst>
                </a:gridCol>
                <a:gridCol w="1302079">
                  <a:extLst>
                    <a:ext uri="{9D8B030D-6E8A-4147-A177-3AD203B41FA5}">
                      <a16:colId xmlns:a16="http://schemas.microsoft.com/office/drawing/2014/main" val="2208663965"/>
                    </a:ext>
                  </a:extLst>
                </a:gridCol>
                <a:gridCol w="1321808">
                  <a:extLst>
                    <a:ext uri="{9D8B030D-6E8A-4147-A177-3AD203B41FA5}">
                      <a16:colId xmlns:a16="http://schemas.microsoft.com/office/drawing/2014/main" val="1275070279"/>
                    </a:ext>
                  </a:extLst>
                </a:gridCol>
              </a:tblGrid>
              <a:tr h="128317">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692562370"/>
                  </a:ext>
                </a:extLst>
              </a:tr>
              <a:tr h="186800">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gridSpan="7">
                  <a:txBody>
                    <a:bodyPr/>
                    <a:lstStyle/>
                    <a:p>
                      <a:pPr algn="ctr" fontAlgn="b"/>
                      <a:r>
                        <a:rPr lang="en-US" sz="1400" b="1" i="0" u="none" strike="noStrike" dirty="0">
                          <a:effectLst/>
                          <a:latin typeface="Arial" panose="020B0604020202020204" pitchFamily="34" charset="0"/>
                        </a:rPr>
                        <a:t>NADA ACTUAL SERVICE ANALYSIS     </a:t>
                      </a:r>
                      <a:r>
                        <a:rPr lang="en-US" sz="1400" b="0" i="0" u="none" strike="noStrike" dirty="0">
                          <a:effectLst/>
                          <a:latin typeface="Arial" panose="020B0604020202020204" pitchFamily="34" charset="0"/>
                        </a:rPr>
                        <a:t>page B-1</a:t>
                      </a:r>
                      <a:endParaRPr lang="en-US" sz="1400" b="1" i="0" u="none" strike="noStrike" dirty="0">
                        <a:effectLst/>
                        <a:latin typeface="Arial" panose="020B0604020202020204" pitchFamily="34" charset="0"/>
                      </a:endParaRPr>
                    </a:p>
                  </a:txBody>
                  <a:tcPr marL="3015" marR="3015" marT="3015" marB="21711"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11334561"/>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400" b="0" i="0" u="none" strike="noStrike">
                          <a:effectLst/>
                          <a:latin typeface="Arial" panose="020B0604020202020204" pitchFamily="34" charset="0"/>
                        </a:rPr>
                        <a:t>Performance</a:t>
                      </a:r>
                    </a:p>
                  </a:txBody>
                  <a:tcPr marL="3015" marR="3015" marT="3015" marB="21711" anchor="b">
                    <a:lnL>
                      <a:noFill/>
                    </a:lnL>
                    <a:lnR>
                      <a:noFill/>
                    </a:lnR>
                    <a:lnT>
                      <a:noFill/>
                    </a:lnT>
                    <a:lnB w="19050" cap="flat" cmpd="sng" algn="ctr">
                      <a:solidFill>
                        <a:srgbClr val="00808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808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808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808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808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808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808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38927263"/>
                  </a:ext>
                </a:extLst>
              </a:tr>
              <a:tr h="269653">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9050" cap="flat" cmpd="sng" algn="ctr">
                      <a:solidFill>
                        <a:srgbClr val="008080"/>
                      </a:solidFill>
                      <a:prstDash val="solid"/>
                      <a:round/>
                      <a:headEnd type="none" w="med" len="med"/>
                      <a:tailEnd type="none" w="med" len="med"/>
                    </a:lnR>
                    <a:lnT>
                      <a:noFill/>
                    </a:lnT>
                    <a:lnB>
                      <a:noFill/>
                    </a:lnB>
                  </a:tcPr>
                </a:tc>
                <a:tc>
                  <a:txBody>
                    <a:bodyPr/>
                    <a:lstStyle/>
                    <a:p>
                      <a:pPr algn="ctr" fontAlgn="b"/>
                      <a:endParaRPr lang="en-US" sz="1400" b="1" i="1" u="none" strike="noStrike">
                        <a:solidFill>
                          <a:srgbClr val="FFFFFF"/>
                        </a:solidFill>
                        <a:effectLst/>
                        <a:latin typeface="Arial" panose="020B0604020202020204" pitchFamily="34" charset="0"/>
                      </a:endParaRPr>
                    </a:p>
                  </a:txBody>
                  <a:tcPr marL="3015" marR="3015" marT="3015" marB="21711" anchor="b">
                    <a:lnL w="19050" cap="flat" cmpd="sng" algn="ctr">
                      <a:solidFill>
                        <a:srgbClr val="008080"/>
                      </a:solidFill>
                      <a:prstDash val="solid"/>
                      <a:round/>
                      <a:headEnd type="none" w="med" len="med"/>
                      <a:tailEnd type="none" w="med" len="med"/>
                    </a:lnL>
                    <a:lnR>
                      <a:noFill/>
                    </a:lnR>
                    <a:lnT w="19050" cap="flat" cmpd="sng" algn="ctr">
                      <a:solidFill>
                        <a:srgbClr val="008080"/>
                      </a:solidFill>
                      <a:prstDash val="solid"/>
                      <a:round/>
                      <a:headEnd type="none" w="med" len="med"/>
                      <a:tailEnd type="none" w="med" len="med"/>
                    </a:lnT>
                    <a:lnB w="6350" cap="flat" cmpd="sng" algn="ctr">
                      <a:solidFill>
                        <a:srgbClr val="00FFFF"/>
                      </a:solidFill>
                      <a:prstDash val="solid"/>
                      <a:round/>
                      <a:headEnd type="none" w="med" len="med"/>
                      <a:tailEnd type="none" w="med" len="med"/>
                    </a:lnB>
                    <a:solidFill>
                      <a:srgbClr val="000000"/>
                    </a:solidFill>
                  </a:tcPr>
                </a:tc>
                <a:tc>
                  <a:txBody>
                    <a:bodyPr/>
                    <a:lstStyle/>
                    <a:p>
                      <a:pPr algn="ctr" fontAlgn="b"/>
                      <a:r>
                        <a:rPr lang="en-US" sz="1400" b="1" i="1" u="none" strike="noStrike">
                          <a:solidFill>
                            <a:srgbClr val="FFFFFF"/>
                          </a:solidFill>
                          <a:effectLst/>
                          <a:latin typeface="Arial" panose="020B0604020202020204" pitchFamily="34" charset="0"/>
                        </a:rPr>
                        <a:t>Labor Sales / Month</a:t>
                      </a:r>
                    </a:p>
                  </a:txBody>
                  <a:tcPr marL="3015" marR="3015" marT="3015" marB="21711" anchor="b">
                    <a:lnL>
                      <a:noFill/>
                    </a:lnL>
                    <a:lnR>
                      <a:noFill/>
                    </a:lnR>
                    <a:lnT w="19050" cap="flat" cmpd="sng" algn="ctr">
                      <a:solidFill>
                        <a:srgbClr val="008080"/>
                      </a:solidFill>
                      <a:prstDash val="solid"/>
                      <a:round/>
                      <a:headEnd type="none" w="med" len="med"/>
                      <a:tailEnd type="none" w="med" len="med"/>
                    </a:lnT>
                    <a:lnB w="6350" cap="flat" cmpd="sng" algn="ctr">
                      <a:solidFill>
                        <a:srgbClr val="00FFFF"/>
                      </a:solidFill>
                      <a:prstDash val="solid"/>
                      <a:round/>
                      <a:headEnd type="none" w="med" len="med"/>
                      <a:tailEnd type="none" w="med" len="med"/>
                    </a:lnB>
                    <a:solidFill>
                      <a:srgbClr val="000000"/>
                    </a:solidFill>
                  </a:tcPr>
                </a:tc>
                <a:tc>
                  <a:txBody>
                    <a:bodyPr/>
                    <a:lstStyle/>
                    <a:p>
                      <a:pPr algn="ctr" fontAlgn="b"/>
                      <a:endParaRPr lang="en-US" sz="1400" b="1" i="1" u="none" strike="noStrike">
                        <a:solidFill>
                          <a:srgbClr val="FFFFFF"/>
                        </a:solidFill>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a:noFill/>
                    </a:lnB>
                    <a:solidFill>
                      <a:srgbClr val="000000"/>
                    </a:solidFill>
                  </a:tcPr>
                </a:tc>
                <a:tc>
                  <a:txBody>
                    <a:bodyPr/>
                    <a:lstStyle/>
                    <a:p>
                      <a:pPr algn="ctr" fontAlgn="b"/>
                      <a:r>
                        <a:rPr lang="en-US" sz="1400" b="1" i="1" u="none" strike="noStrike">
                          <a:solidFill>
                            <a:srgbClr val="FFFFFF"/>
                          </a:solidFill>
                          <a:effectLst/>
                          <a:latin typeface="Arial" panose="020B0604020202020204" pitchFamily="34" charset="0"/>
                        </a:rPr>
                        <a:t>Hourly Labor Rate</a:t>
                      </a:r>
                    </a:p>
                  </a:txBody>
                  <a:tcPr marL="3015" marR="3015" marT="3015" marB="21711" anchor="b">
                    <a:lnL>
                      <a:noFill/>
                    </a:lnL>
                    <a:lnR>
                      <a:noFill/>
                    </a:lnR>
                    <a:lnT w="19050" cap="flat" cmpd="sng" algn="ctr">
                      <a:solidFill>
                        <a:srgbClr val="008080"/>
                      </a:solidFill>
                      <a:prstDash val="solid"/>
                      <a:round/>
                      <a:headEnd type="none" w="med" len="med"/>
                      <a:tailEnd type="none" w="med" len="med"/>
                    </a:lnT>
                    <a:lnB w="6350" cap="flat" cmpd="sng" algn="ctr">
                      <a:solidFill>
                        <a:srgbClr val="00FFFF"/>
                      </a:solidFill>
                      <a:prstDash val="solid"/>
                      <a:round/>
                      <a:headEnd type="none" w="med" len="med"/>
                      <a:tailEnd type="none" w="med" len="med"/>
                    </a:lnB>
                    <a:solidFill>
                      <a:srgbClr val="000000"/>
                    </a:solidFill>
                  </a:tcPr>
                </a:tc>
                <a:tc>
                  <a:txBody>
                    <a:bodyPr/>
                    <a:lstStyle/>
                    <a:p>
                      <a:pPr algn="ctr" fontAlgn="b"/>
                      <a:endParaRPr lang="en-US" sz="1400" b="1" i="1" u="none" strike="noStrike">
                        <a:solidFill>
                          <a:srgbClr val="FFFFFF"/>
                        </a:solidFill>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w="6350" cap="flat" cmpd="sng" algn="ctr">
                      <a:solidFill>
                        <a:srgbClr val="00FFFF"/>
                      </a:solidFill>
                      <a:prstDash val="solid"/>
                      <a:round/>
                      <a:headEnd type="none" w="med" len="med"/>
                      <a:tailEnd type="none" w="med" len="med"/>
                    </a:lnB>
                    <a:solidFill>
                      <a:srgbClr val="000000"/>
                    </a:solidFill>
                  </a:tcPr>
                </a:tc>
                <a:tc>
                  <a:txBody>
                    <a:bodyPr/>
                    <a:lstStyle/>
                    <a:p>
                      <a:pPr algn="ctr" fontAlgn="b"/>
                      <a:r>
                        <a:rPr lang="en-US" sz="1400" b="1" i="1" u="none" strike="noStrike">
                          <a:solidFill>
                            <a:srgbClr val="FFFFFF"/>
                          </a:solidFill>
                          <a:effectLst/>
                          <a:latin typeface="Arial" panose="020B0604020202020204" pitchFamily="34" charset="0"/>
                        </a:rPr>
                        <a:t>Hours Billed</a:t>
                      </a:r>
                    </a:p>
                  </a:txBody>
                  <a:tcPr marL="3015" marR="3015" marT="3015" marB="21711" anchor="b">
                    <a:lnL>
                      <a:noFill/>
                    </a:lnL>
                    <a:lnR>
                      <a:noFill/>
                    </a:lnR>
                    <a:lnT w="19050" cap="flat" cmpd="sng" algn="ctr">
                      <a:solidFill>
                        <a:srgbClr val="008080"/>
                      </a:solidFill>
                      <a:prstDash val="solid"/>
                      <a:round/>
                      <a:headEnd type="none" w="med" len="med"/>
                      <a:tailEnd type="none" w="med" len="med"/>
                    </a:lnT>
                    <a:lnB w="6350" cap="flat" cmpd="sng" algn="ctr">
                      <a:solidFill>
                        <a:srgbClr val="00FFFF"/>
                      </a:solidFill>
                      <a:prstDash val="solid"/>
                      <a:round/>
                      <a:headEnd type="none" w="med" len="med"/>
                      <a:tailEnd type="none" w="med" len="med"/>
                    </a:lnB>
                    <a:solidFill>
                      <a:srgbClr val="000000"/>
                    </a:solidFill>
                  </a:tcPr>
                </a:tc>
                <a:tc>
                  <a:txBody>
                    <a:bodyPr/>
                    <a:lstStyle/>
                    <a:p>
                      <a:pPr algn="ctr" fontAlgn="b"/>
                      <a:endParaRPr lang="en-US" sz="1400" b="1" i="1" u="none" strike="noStrike">
                        <a:solidFill>
                          <a:srgbClr val="FFFFFF"/>
                        </a:solidFill>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w="6350" cap="flat" cmpd="sng" algn="ctr">
                      <a:solidFill>
                        <a:srgbClr val="00FFFF"/>
                      </a:solidFill>
                      <a:prstDash val="solid"/>
                      <a:round/>
                      <a:headEnd type="none" w="med" len="med"/>
                      <a:tailEnd type="none" w="med" len="med"/>
                    </a:lnB>
                    <a:solidFill>
                      <a:srgbClr val="00000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74467363"/>
                  </a:ext>
                </a:extLst>
              </a:tr>
              <a:tr h="165136">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9050" cap="flat" cmpd="sng" algn="ctr">
                      <a:solidFill>
                        <a:srgbClr val="008080"/>
                      </a:solidFill>
                      <a:prstDash val="solid"/>
                      <a:round/>
                      <a:headEnd type="none" w="med" len="med"/>
                      <a:tailEnd type="none" w="med" len="med"/>
                    </a:lnR>
                    <a:lnT>
                      <a:noFill/>
                    </a:lnT>
                    <a:lnB>
                      <a:noFill/>
                    </a:lnB>
                  </a:tcPr>
                </a:tc>
                <a:tc>
                  <a:txBody>
                    <a:bodyPr/>
                    <a:lstStyle/>
                    <a:p>
                      <a:pPr algn="l" fontAlgn="b"/>
                      <a:r>
                        <a:rPr lang="en-US" sz="1400" b="0" i="0" u="none" strike="noStrike" dirty="0">
                          <a:effectLst/>
                          <a:latin typeface="Arial" panose="020B0604020202020204" pitchFamily="34" charset="0"/>
                        </a:rPr>
                        <a:t>Customer Car*</a:t>
                      </a:r>
                    </a:p>
                  </a:txBody>
                  <a:tcPr marL="3015" marR="3015" marT="3015" marB="21711" anchor="b">
                    <a:lnL w="19050" cap="flat" cmpd="sng" algn="ctr">
                      <a:solidFill>
                        <a:srgbClr val="008080"/>
                      </a:solidFill>
                      <a:prstDash val="solid"/>
                      <a:round/>
                      <a:headEnd type="none" w="med" len="med"/>
                      <a:tailEnd type="none" w="med" len="med"/>
                    </a:lnL>
                    <a:lnR w="6350" cap="flat" cmpd="sng" algn="ctr">
                      <a:solidFill>
                        <a:srgbClr val="00FFFF"/>
                      </a:solidFill>
                      <a:prstDash val="solid"/>
                      <a:round/>
                      <a:headEnd type="none" w="med" len="med"/>
                      <a:tailEnd type="none" w="med" len="med"/>
                    </a:lnR>
                    <a:lnT w="6350" cap="flat" cmpd="sng" algn="ctr">
                      <a:solidFill>
                        <a:srgbClr val="00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effectLst/>
                          <a:latin typeface="Arial" panose="020B0604020202020204" pitchFamily="34" charset="0"/>
                        </a:rPr>
                        <a:t> $385,790 </a:t>
                      </a:r>
                    </a:p>
                  </a:txBody>
                  <a:tcPr marL="3015" marR="3015" marT="3015" marB="21711" anchor="b">
                    <a:lnL w="6350" cap="flat" cmpd="sng" algn="ctr">
                      <a:solidFill>
                        <a:srgbClr val="00FFFF"/>
                      </a:solidFill>
                      <a:prstDash val="solid"/>
                      <a:round/>
                      <a:headEnd type="none" w="med" len="med"/>
                      <a:tailEnd type="none" w="med" len="med"/>
                    </a:lnL>
                    <a:lnR>
                      <a:noFill/>
                    </a:lnR>
                    <a:lnT w="6350" cap="flat" cmpd="sng" algn="ctr">
                      <a:solidFill>
                        <a:srgbClr val="00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a:noFill/>
                    </a:lnL>
                    <a:lnR>
                      <a:noFill/>
                    </a:lnR>
                    <a:lnT>
                      <a:noFill/>
                    </a:lnT>
                    <a:lnB>
                      <a:noFill/>
                    </a:lnB>
                  </a:tcPr>
                </a:tc>
                <a:tc>
                  <a:txBody>
                    <a:bodyPr/>
                    <a:lstStyle/>
                    <a:p>
                      <a:pPr algn="r" fontAlgn="b"/>
                      <a:r>
                        <a:rPr lang="en-US" sz="1400" b="0" i="0" u="none" strike="noStrike">
                          <a:effectLst/>
                          <a:latin typeface="Arial" panose="020B0604020202020204" pitchFamily="34" charset="0"/>
                        </a:rPr>
                        <a:t>122.06 </a:t>
                      </a:r>
                    </a:p>
                  </a:txBody>
                  <a:tcPr marL="3015" marR="3015" marT="3015" marB="21711" anchor="b">
                    <a:lnL>
                      <a:noFill/>
                    </a:lnL>
                    <a:lnR>
                      <a:noFill/>
                    </a:lnR>
                    <a:lnT w="6350" cap="flat" cmpd="sng" algn="ctr">
                      <a:solidFill>
                        <a:srgbClr val="00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FFFFFF"/>
                          </a:solidFill>
                          <a:effectLst/>
                          <a:latin typeface="Arial" panose="020B0604020202020204" pitchFamily="34" charset="0"/>
                        </a:rPr>
                        <a:t>=</a:t>
                      </a:r>
                    </a:p>
                  </a:txBody>
                  <a:tcPr marL="3015" marR="3015" marT="3015" marB="21711" anchor="b">
                    <a:lnL>
                      <a:noFill/>
                    </a:lnL>
                    <a:lnR>
                      <a:noFill/>
                    </a:lnR>
                    <a:lnT w="6350" cap="flat" cmpd="sng" algn="ctr">
                      <a:solidFill>
                        <a:srgbClr val="00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r" fontAlgn="b"/>
                      <a:r>
                        <a:rPr lang="en-US" sz="1400" b="0" i="0" u="none" strike="noStrike">
                          <a:effectLst/>
                          <a:latin typeface="Arial" panose="020B0604020202020204" pitchFamily="34" charset="0"/>
                        </a:rPr>
                        <a:t>3160.7</a:t>
                      </a:r>
                    </a:p>
                  </a:txBody>
                  <a:tcPr marL="3015" marR="3015" marT="3015" marB="21711" anchor="b">
                    <a:lnL>
                      <a:noFill/>
                    </a:lnL>
                    <a:lnR>
                      <a:noFill/>
                    </a:lnR>
                    <a:lnT w="6350" cap="flat" cmpd="sng" algn="ctr">
                      <a:solidFill>
                        <a:srgbClr val="00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a:noFill/>
                    </a:lnL>
                    <a:lnR>
                      <a:noFill/>
                    </a:lnR>
                    <a:lnT w="6350" cap="flat" cmpd="sng" algn="ctr">
                      <a:solidFill>
                        <a:srgbClr val="00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42673943"/>
                  </a:ext>
                </a:extLst>
              </a:tr>
              <a:tr h="165136">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9050" cap="flat" cmpd="sng" algn="ctr">
                      <a:solidFill>
                        <a:srgbClr val="008080"/>
                      </a:solidFill>
                      <a:prstDash val="solid"/>
                      <a:round/>
                      <a:headEnd type="none" w="med" len="med"/>
                      <a:tailEnd type="none" w="med" len="med"/>
                    </a:lnR>
                    <a:lnT>
                      <a:noFill/>
                    </a:lnT>
                    <a:lnB>
                      <a:noFill/>
                    </a:lnB>
                  </a:tcPr>
                </a:tc>
                <a:tc>
                  <a:txBody>
                    <a:bodyPr/>
                    <a:lstStyle/>
                    <a:p>
                      <a:pPr algn="l" fontAlgn="b"/>
                      <a:r>
                        <a:rPr lang="en-US" sz="1400" b="0" i="0" u="none" strike="noStrike">
                          <a:effectLst/>
                          <a:latin typeface="Arial" panose="020B0604020202020204" pitchFamily="34" charset="0"/>
                        </a:rPr>
                        <a:t>Customer Truck*</a:t>
                      </a:r>
                    </a:p>
                  </a:txBody>
                  <a:tcPr marL="3015" marR="3015" marT="3015" marB="21711" anchor="b">
                    <a:lnL w="19050" cap="flat" cmpd="sng" algn="ctr">
                      <a:solidFill>
                        <a:srgbClr val="008080"/>
                      </a:solidFill>
                      <a:prstDash val="solid"/>
                      <a:round/>
                      <a:headEnd type="none" w="med" len="med"/>
                      <a:tailEnd type="none" w="med" len="med"/>
                    </a:lnL>
                    <a:lnR w="6350" cap="flat" cmpd="sng" algn="ctr">
                      <a:solidFill>
                        <a:srgbClr val="00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effectLst/>
                          <a:latin typeface="Arial" panose="020B0604020202020204" pitchFamily="34" charset="0"/>
                        </a:rPr>
                        <a:t> $- </a:t>
                      </a:r>
                    </a:p>
                  </a:txBody>
                  <a:tcPr marL="3015" marR="3015" marT="3015" marB="21711" anchor="b">
                    <a:lnL w="6350" cap="flat" cmpd="sng" algn="ctr">
                      <a:solidFill>
                        <a:srgbClr val="00FFFF"/>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FFFFFF"/>
                          </a:solidFill>
                          <a:effectLst/>
                          <a:latin typeface="Arial" panose="020B0604020202020204" pitchFamily="34" charset="0"/>
                        </a:rPr>
                        <a:t>=</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r" fontAlgn="b"/>
                      <a:r>
                        <a:rPr lang="en-US" sz="1400" b="0" i="0" u="none" strike="noStrike">
                          <a:effectLst/>
                          <a:latin typeface="Arial" panose="020B0604020202020204" pitchFamily="34" charset="0"/>
                        </a:rPr>
                        <a:t>0.00</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17274387"/>
                  </a:ext>
                </a:extLst>
              </a:tr>
              <a:tr h="165136">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9050" cap="flat" cmpd="sng" algn="ctr">
                      <a:solidFill>
                        <a:srgbClr val="008080"/>
                      </a:solidFill>
                      <a:prstDash val="solid"/>
                      <a:round/>
                      <a:headEnd type="none" w="med" len="med"/>
                      <a:tailEnd type="none" w="med" len="med"/>
                    </a:lnR>
                    <a:lnT>
                      <a:noFill/>
                    </a:lnT>
                    <a:lnB>
                      <a:noFill/>
                    </a:lnB>
                  </a:tcPr>
                </a:tc>
                <a:tc>
                  <a:txBody>
                    <a:bodyPr/>
                    <a:lstStyle/>
                    <a:p>
                      <a:pPr algn="l" fontAlgn="b"/>
                      <a:r>
                        <a:rPr lang="en-US" sz="1400" b="0" i="0" u="none" strike="noStrike">
                          <a:effectLst/>
                          <a:latin typeface="Arial" panose="020B0604020202020204" pitchFamily="34" charset="0"/>
                        </a:rPr>
                        <a:t>Customer Other*</a:t>
                      </a:r>
                    </a:p>
                  </a:txBody>
                  <a:tcPr marL="3015" marR="3015" marT="3015" marB="21711" anchor="b">
                    <a:lnL w="19050" cap="flat" cmpd="sng" algn="ctr">
                      <a:solidFill>
                        <a:srgbClr val="008080"/>
                      </a:solidFill>
                      <a:prstDash val="solid"/>
                      <a:round/>
                      <a:headEnd type="none" w="med" len="med"/>
                      <a:tailEnd type="none" w="med" len="med"/>
                    </a:lnL>
                    <a:lnR w="6350" cap="flat" cmpd="sng" algn="ctr">
                      <a:solidFill>
                        <a:srgbClr val="00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dirty="0">
                          <a:effectLst/>
                          <a:latin typeface="Arial" panose="020B0604020202020204" pitchFamily="34" charset="0"/>
                        </a:rPr>
                        <a:t> $- </a:t>
                      </a:r>
                    </a:p>
                  </a:txBody>
                  <a:tcPr marL="3015" marR="3015" marT="3015" marB="21711" anchor="b">
                    <a:lnL w="6350" cap="flat" cmpd="sng" algn="ctr">
                      <a:solidFill>
                        <a:srgbClr val="00FFFF"/>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FFFFFF"/>
                          </a:solidFill>
                          <a:effectLst/>
                          <a:latin typeface="Arial" panose="020B0604020202020204" pitchFamily="34" charset="0"/>
                        </a:rPr>
                        <a:t>=</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r" fontAlgn="b"/>
                      <a:r>
                        <a:rPr lang="en-US" sz="1400" b="0" i="0" u="none" strike="noStrike">
                          <a:effectLst/>
                          <a:latin typeface="Arial" panose="020B0604020202020204" pitchFamily="34" charset="0"/>
                        </a:rPr>
                        <a:t>0.00</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61887907"/>
                  </a:ext>
                </a:extLst>
              </a:tr>
              <a:tr h="165136">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9050" cap="flat" cmpd="sng" algn="ctr">
                      <a:solidFill>
                        <a:srgbClr val="008080"/>
                      </a:solidFill>
                      <a:prstDash val="solid"/>
                      <a:round/>
                      <a:headEnd type="none" w="med" len="med"/>
                      <a:tailEnd type="none" w="med" len="med"/>
                    </a:lnR>
                    <a:lnT>
                      <a:noFill/>
                    </a:lnT>
                    <a:lnB>
                      <a:noFill/>
                    </a:lnB>
                  </a:tcPr>
                </a:tc>
                <a:tc>
                  <a:txBody>
                    <a:bodyPr/>
                    <a:lstStyle/>
                    <a:p>
                      <a:pPr algn="l" fontAlgn="b"/>
                      <a:r>
                        <a:rPr lang="en-US" sz="1400" b="0" i="0" u="none" strike="noStrike">
                          <a:effectLst/>
                          <a:latin typeface="Arial" panose="020B0604020202020204" pitchFamily="34" charset="0"/>
                        </a:rPr>
                        <a:t>Warranty</a:t>
                      </a:r>
                    </a:p>
                  </a:txBody>
                  <a:tcPr marL="3015" marR="3015" marT="3015" marB="21711" anchor="b">
                    <a:lnL w="19050" cap="flat" cmpd="sng" algn="ctr">
                      <a:solidFill>
                        <a:srgbClr val="008080"/>
                      </a:solidFill>
                      <a:prstDash val="solid"/>
                      <a:round/>
                      <a:headEnd type="none" w="med" len="med"/>
                      <a:tailEnd type="none" w="med" len="med"/>
                    </a:lnL>
                    <a:lnR w="6350" cap="flat" cmpd="sng" algn="ctr">
                      <a:solidFill>
                        <a:srgbClr val="00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effectLst/>
                          <a:latin typeface="Arial" panose="020B0604020202020204" pitchFamily="34" charset="0"/>
                        </a:rPr>
                        <a:t> $195,424 </a:t>
                      </a:r>
                    </a:p>
                  </a:txBody>
                  <a:tcPr marL="3015" marR="3015" marT="3015" marB="21711" anchor="b">
                    <a:lnL w="6350" cap="flat" cmpd="sng" algn="ctr">
                      <a:solidFill>
                        <a:srgbClr val="00FFFF"/>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a:noFill/>
                    </a:lnL>
                    <a:lnR>
                      <a:noFill/>
                    </a:lnR>
                    <a:lnT>
                      <a:noFill/>
                    </a:lnT>
                    <a:lnB>
                      <a:noFill/>
                    </a:lnB>
                  </a:tcPr>
                </a:tc>
                <a:tc>
                  <a:txBody>
                    <a:bodyPr/>
                    <a:lstStyle/>
                    <a:p>
                      <a:pPr algn="r" fontAlgn="b"/>
                      <a:r>
                        <a:rPr lang="en-US" sz="1400" b="0" i="0" u="none" strike="noStrike">
                          <a:effectLst/>
                          <a:latin typeface="Arial" panose="020B0604020202020204" pitchFamily="34" charset="0"/>
                        </a:rPr>
                        <a:t>132.00 </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FFFFFF"/>
                          </a:solidFill>
                          <a:effectLst/>
                          <a:latin typeface="Arial" panose="020B0604020202020204" pitchFamily="34" charset="0"/>
                        </a:rPr>
                        <a:t>=</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r" fontAlgn="b"/>
                      <a:r>
                        <a:rPr lang="en-US" sz="1400" b="0" i="0" u="none" strike="noStrike">
                          <a:effectLst/>
                          <a:latin typeface="Arial" panose="020B0604020202020204" pitchFamily="34" charset="0"/>
                        </a:rPr>
                        <a:t>1480.5</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13558362"/>
                  </a:ext>
                </a:extLst>
              </a:tr>
              <a:tr h="192900">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9050" cap="flat" cmpd="sng" algn="ctr">
                      <a:solidFill>
                        <a:srgbClr val="008080"/>
                      </a:solidFill>
                      <a:prstDash val="solid"/>
                      <a:round/>
                      <a:headEnd type="none" w="med" len="med"/>
                      <a:tailEnd type="none" w="med" len="med"/>
                    </a:lnR>
                    <a:lnT>
                      <a:noFill/>
                    </a:lnT>
                    <a:lnB>
                      <a:noFill/>
                    </a:lnB>
                  </a:tcPr>
                </a:tc>
                <a:tc>
                  <a:txBody>
                    <a:bodyPr/>
                    <a:lstStyle/>
                    <a:p>
                      <a:pPr algn="l" fontAlgn="b"/>
                      <a:r>
                        <a:rPr lang="en-US" sz="1400" b="0" i="0" u="none" strike="noStrike">
                          <a:effectLst/>
                          <a:latin typeface="Arial" panose="020B0604020202020204" pitchFamily="34" charset="0"/>
                        </a:rPr>
                        <a:t>Internal</a:t>
                      </a:r>
                    </a:p>
                  </a:txBody>
                  <a:tcPr marL="3015" marR="3015" marT="3015" marB="21711" anchor="b">
                    <a:lnL w="19050" cap="flat" cmpd="sng" algn="ctr">
                      <a:solidFill>
                        <a:srgbClr val="008080"/>
                      </a:solidFill>
                      <a:prstDash val="solid"/>
                      <a:round/>
                      <a:headEnd type="none" w="med" len="med"/>
                      <a:tailEnd type="none" w="med" len="med"/>
                    </a:lnL>
                    <a:lnR w="6350" cap="flat" cmpd="sng" algn="ctr">
                      <a:solidFill>
                        <a:srgbClr val="00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effectLst/>
                          <a:latin typeface="Arial" panose="020B0604020202020204" pitchFamily="34" charset="0"/>
                        </a:rPr>
                        <a:t> $111,213 </a:t>
                      </a:r>
                    </a:p>
                  </a:txBody>
                  <a:tcPr marL="3015" marR="3015" marT="3015" marB="21711" anchor="b">
                    <a:lnL w="6350" cap="flat" cmpd="sng" algn="ctr">
                      <a:solidFill>
                        <a:srgbClr val="00FFFF"/>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a:noFill/>
                    </a:lnL>
                    <a:lnR>
                      <a:noFill/>
                    </a:lnR>
                    <a:lnT>
                      <a:noFill/>
                    </a:lnT>
                    <a:lnB>
                      <a:noFill/>
                    </a:lnB>
                  </a:tcPr>
                </a:tc>
                <a:tc>
                  <a:txBody>
                    <a:bodyPr/>
                    <a:lstStyle/>
                    <a:p>
                      <a:pPr algn="r" fontAlgn="b"/>
                      <a:r>
                        <a:rPr lang="en-US" sz="1400" b="0" i="0" u="none" strike="noStrike">
                          <a:effectLst/>
                          <a:latin typeface="Arial" panose="020B0604020202020204" pitchFamily="34" charset="0"/>
                        </a:rPr>
                        <a:t>122.06 </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FFFFFF"/>
                          </a:solidFill>
                          <a:effectLst/>
                          <a:latin typeface="Arial" panose="020B0604020202020204" pitchFamily="34" charset="0"/>
                        </a:rPr>
                        <a:t>=</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r" fontAlgn="b"/>
                      <a:r>
                        <a:rPr lang="en-US" sz="1400" b="0" i="0" u="none" strike="noStrike">
                          <a:effectLst/>
                          <a:latin typeface="Arial" panose="020B0604020202020204" pitchFamily="34" charset="0"/>
                        </a:rPr>
                        <a:t>911.1</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59869027"/>
                  </a:ext>
                </a:extLst>
              </a:tr>
              <a:tr h="165136">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9050" cap="flat" cmpd="sng" algn="ctr">
                      <a:solidFill>
                        <a:srgbClr val="008080"/>
                      </a:solidFill>
                      <a:prstDash val="solid"/>
                      <a:round/>
                      <a:headEnd type="none" w="med" len="med"/>
                      <a:tailEnd type="none" w="med" len="med"/>
                    </a:lnR>
                    <a:lnT>
                      <a:noFill/>
                    </a:lnT>
                    <a:lnB>
                      <a:noFill/>
                    </a:lnB>
                  </a:tcPr>
                </a:tc>
                <a:tc>
                  <a:txBody>
                    <a:bodyPr/>
                    <a:lstStyle/>
                    <a:p>
                      <a:pPr algn="l" fontAlgn="b"/>
                      <a:r>
                        <a:rPr lang="en-US" sz="1400" b="0" i="0" u="none" strike="noStrike" dirty="0">
                          <a:effectLst/>
                          <a:latin typeface="Arial" panose="020B0604020202020204" pitchFamily="34" charset="0"/>
                        </a:rPr>
                        <a:t>New Vehicle Prep</a:t>
                      </a:r>
                    </a:p>
                  </a:txBody>
                  <a:tcPr marL="3015" marR="3015" marT="3015" marB="21711" anchor="b">
                    <a:lnL w="19050" cap="flat" cmpd="sng" algn="ctr">
                      <a:solidFill>
                        <a:srgbClr val="008080"/>
                      </a:solidFill>
                      <a:prstDash val="solid"/>
                      <a:round/>
                      <a:headEnd type="none" w="med" len="med"/>
                      <a:tailEnd type="none" w="med" len="med"/>
                    </a:lnL>
                    <a:lnR w="6350" cap="flat" cmpd="sng" algn="ctr">
                      <a:solidFill>
                        <a:srgbClr val="00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effectLst/>
                          <a:latin typeface="Arial" panose="020B0604020202020204" pitchFamily="34" charset="0"/>
                        </a:rPr>
                        <a:t> $54,041 </a:t>
                      </a:r>
                    </a:p>
                  </a:txBody>
                  <a:tcPr marL="3015" marR="3015" marT="3015" marB="21711" anchor="b">
                    <a:lnL w="6350" cap="flat" cmpd="sng" algn="ctr">
                      <a:solidFill>
                        <a:srgbClr val="00FFFF"/>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a:noFill/>
                    </a:lnL>
                    <a:lnR>
                      <a:noFill/>
                    </a:lnR>
                    <a:lnT>
                      <a:noFill/>
                    </a:lnT>
                    <a:lnB>
                      <a:noFill/>
                    </a:lnB>
                  </a:tcPr>
                </a:tc>
                <a:tc>
                  <a:txBody>
                    <a:bodyPr/>
                    <a:lstStyle/>
                    <a:p>
                      <a:pPr algn="r" fontAlgn="b"/>
                      <a:r>
                        <a:rPr lang="en-US" sz="1400" b="0" i="0" u="none" strike="noStrike">
                          <a:effectLst/>
                          <a:latin typeface="Arial" panose="020B0604020202020204" pitchFamily="34" charset="0"/>
                        </a:rPr>
                        <a:t>132.00 </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FFFFFF"/>
                          </a:solidFill>
                          <a:effectLst/>
                          <a:latin typeface="Arial" panose="020B0604020202020204" pitchFamily="34" charset="0"/>
                        </a:rPr>
                        <a:t>=</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r" fontAlgn="b"/>
                      <a:r>
                        <a:rPr lang="en-US" sz="1400" b="0" i="0" u="none" strike="noStrike">
                          <a:effectLst/>
                          <a:latin typeface="Arial" panose="020B0604020202020204" pitchFamily="34" charset="0"/>
                        </a:rPr>
                        <a:t>409.4</a:t>
                      </a: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651289509"/>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9050" cap="flat" cmpd="sng" algn="ctr">
                      <a:solidFill>
                        <a:srgbClr val="008080"/>
                      </a:solidFill>
                      <a:prstDash val="solid"/>
                      <a:round/>
                      <a:headEnd type="none" w="med" len="med"/>
                      <a:tailEnd type="none" w="med" len="med"/>
                    </a:lnR>
                    <a:lnT>
                      <a:noFill/>
                    </a:lnT>
                    <a:lnB>
                      <a:noFill/>
                    </a:lnB>
                  </a:tcPr>
                </a:tc>
                <a:tc>
                  <a:txBody>
                    <a:bodyPr/>
                    <a:lstStyle/>
                    <a:p>
                      <a:pPr algn="l" fontAlgn="b"/>
                      <a:r>
                        <a:rPr lang="en-US" sz="1400" b="0" i="0" u="none" strike="noStrike">
                          <a:effectLst/>
                          <a:latin typeface="Arial" panose="020B0604020202020204" pitchFamily="34" charset="0"/>
                        </a:rPr>
                        <a:t>Total</a:t>
                      </a:r>
                    </a:p>
                  </a:txBody>
                  <a:tcPr marL="3015" marR="3015" marT="3015" marB="21711" anchor="b">
                    <a:lnL w="19050" cap="flat" cmpd="sng" algn="ctr">
                      <a:solidFill>
                        <a:srgbClr val="0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8080"/>
                      </a:solidFill>
                      <a:prstDash val="solid"/>
                      <a:round/>
                      <a:headEnd type="none" w="med" len="med"/>
                      <a:tailEnd type="none" w="med" len="med"/>
                    </a:lnB>
                    <a:solidFill>
                      <a:srgbClr val="FFFFFF"/>
                    </a:solidFill>
                  </a:tcPr>
                </a:tc>
                <a:tc>
                  <a:txBody>
                    <a:bodyPr/>
                    <a:lstStyle/>
                    <a:p>
                      <a:pPr algn="r" fontAlgn="b"/>
                      <a:r>
                        <a:rPr lang="en-US" sz="1400" b="0" i="0" u="none" strike="noStrike">
                          <a:effectLst/>
                          <a:latin typeface="Arial" panose="020B0604020202020204" pitchFamily="34" charset="0"/>
                        </a:rPr>
                        <a:t> $746,468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8080"/>
                      </a:solidFill>
                      <a:prstDash val="solid"/>
                      <a:round/>
                      <a:headEnd type="none" w="med" len="med"/>
                      <a:tailEnd type="none" w="med" len="med"/>
                    </a:lnB>
                    <a:solidFill>
                      <a:srgbClr val="FFFF0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w="19050" cap="flat" cmpd="sng" algn="ctr">
                      <a:solidFill>
                        <a:srgbClr val="008080"/>
                      </a:solidFill>
                      <a:prstDash val="solid"/>
                      <a:round/>
                      <a:headEnd type="none" w="med" len="med"/>
                      <a:tailEnd type="none" w="med" len="med"/>
                    </a:lnB>
                    <a:solidFill>
                      <a:srgbClr val="00808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19050" cap="flat" cmpd="sng" algn="ctr">
                      <a:solidFill>
                        <a:srgbClr val="008080"/>
                      </a:solidFill>
                      <a:prstDash val="solid"/>
                      <a:round/>
                      <a:headEnd type="none" w="med" len="med"/>
                      <a:tailEnd type="none" w="med" len="med"/>
                    </a:lnB>
                    <a:solidFill>
                      <a:srgbClr val="00808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8080"/>
                      </a:solidFill>
                      <a:prstDash val="solid"/>
                      <a:round/>
                      <a:headEnd type="none" w="med" len="med"/>
                      <a:tailEnd type="none" w="med" len="med"/>
                    </a:lnB>
                    <a:solidFill>
                      <a:srgbClr val="008080"/>
                    </a:solidFill>
                  </a:tcPr>
                </a:tc>
                <a:tc>
                  <a:txBody>
                    <a:bodyPr/>
                    <a:lstStyle/>
                    <a:p>
                      <a:pPr algn="r" fontAlgn="b"/>
                      <a:r>
                        <a:rPr lang="en-US" sz="1400" b="0" i="0" u="none" strike="noStrike">
                          <a:effectLst/>
                          <a:latin typeface="Arial" panose="020B0604020202020204" pitchFamily="34" charset="0"/>
                        </a:rPr>
                        <a:t>5961.7</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8080"/>
                      </a:solidFill>
                      <a:prstDash val="solid"/>
                      <a:round/>
                      <a:headEnd type="none" w="med" len="med"/>
                      <a:tailEnd type="none" w="med" len="med"/>
                    </a:lnB>
                    <a:solidFill>
                      <a:srgbClr val="FFFF00"/>
                    </a:solidFill>
                  </a:tcPr>
                </a:tc>
                <a:tc>
                  <a:txBody>
                    <a:bodyPr/>
                    <a:lstStyle/>
                    <a:p>
                      <a:pPr algn="l" fontAlgn="b"/>
                      <a:endParaRPr lang="en-US" sz="1400" b="0" i="0" u="none" strike="noStrike">
                        <a:solidFill>
                          <a:srgbClr val="FFFFFF"/>
                        </a:solidFill>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808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40734985"/>
                  </a:ext>
                </a:extLst>
              </a:tr>
              <a:tr h="265773">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808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51820139"/>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1400" b="1" i="1" u="none" strike="noStrike">
                          <a:effectLst/>
                          <a:latin typeface="Arial" panose="020B0604020202020204" pitchFamily="34" charset="0"/>
                        </a:rPr>
                        <a:t>POTENTIAL</a:t>
                      </a:r>
                    </a:p>
                  </a:txBody>
                  <a:tcPr marL="3015" marR="3015" marT="3015" marB="21711" anchor="b">
                    <a:lnL>
                      <a:noFill/>
                    </a:lnL>
                    <a:lnR>
                      <a:noFill/>
                    </a:lnR>
                    <a:lnT>
                      <a:noFill/>
                    </a:lnT>
                    <a:lnB>
                      <a:noFill/>
                    </a:lnB>
                    <a:solidFill>
                      <a:srgbClr val="FFFFFF"/>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02431525"/>
                  </a:ext>
                </a:extLst>
              </a:tr>
              <a:tr h="165136">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 $746,468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5961.68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 $125.21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95354839"/>
                  </a:ext>
                </a:extLst>
              </a:tr>
              <a:tr h="208465">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r>
                        <a:rPr lang="en-US" sz="1400" b="0" i="0" u="none" strike="noStrike">
                          <a:effectLst/>
                          <a:latin typeface="Arial" panose="020B0604020202020204" pitchFamily="34" charset="0"/>
                        </a:rPr>
                        <a:t>Total labor sales for month</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r>
                        <a:rPr lang="en-US" sz="1400" b="0" i="0" u="none" strike="noStrike">
                          <a:effectLst/>
                          <a:latin typeface="Arial" panose="020B0604020202020204" pitchFamily="34" charset="0"/>
                        </a:rPr>
                        <a:t>Total hours billed</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r>
                        <a:rPr lang="en-US" sz="1400" b="0" i="0" u="none" strike="noStrike">
                          <a:effectLst/>
                          <a:latin typeface="Arial" panose="020B0604020202020204" pitchFamily="34" charset="0"/>
                        </a:rPr>
                        <a:t>Effective Labor Rate</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51660522"/>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32570413"/>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37.00</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effectLst/>
                          <a:latin typeface="Arial" panose="020B0604020202020204" pitchFamily="34" charset="0"/>
                        </a:rPr>
                        <a:t>x</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10</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effectLst/>
                          <a:latin typeface="Arial" panose="020B0604020202020204" pitchFamily="34" charset="0"/>
                        </a:rPr>
                        <a:t>x</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22</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8,140.0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294493981"/>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gridSpan="2">
                  <a:txBody>
                    <a:bodyPr/>
                    <a:lstStyle/>
                    <a:p>
                      <a:pPr algn="l" fontAlgn="b"/>
                      <a:r>
                        <a:rPr lang="en-US" sz="1400" b="0" i="0" u="none" strike="noStrike">
                          <a:effectLst/>
                          <a:latin typeface="Arial" panose="020B0604020202020204" pitchFamily="34" charset="0"/>
                        </a:rPr>
                        <a:t># Service mechanical technicians</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 Hours/Day</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r>
                        <a:rPr lang="en-US" sz="1400" b="0" i="0" u="none" strike="noStrike">
                          <a:effectLst/>
                          <a:latin typeface="Arial" panose="020B0604020202020204" pitchFamily="34" charset="0"/>
                        </a:rPr>
                        <a:t>Working Days/Month</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r>
                        <a:rPr lang="en-US" sz="1400" b="0" i="0" u="none" strike="noStrike">
                          <a:effectLst/>
                          <a:latin typeface="Arial" panose="020B0604020202020204" pitchFamily="34" charset="0"/>
                        </a:rPr>
                        <a:t>Clock Hour Aval</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59432307"/>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04779110"/>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8,140.0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1" i="0" u="none" strike="noStrike">
                          <a:effectLst/>
                          <a:latin typeface="Arial" panose="020B0604020202020204" pitchFamily="34" charset="0"/>
                        </a:rPr>
                        <a:t>x</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 $125.21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1" i="0" u="none" strike="noStrike">
                          <a:effectLst/>
                          <a:latin typeface="Arial" panose="020B0604020202020204" pitchFamily="34" charset="0"/>
                        </a:rPr>
                        <a:t>=</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 $1,019,218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4691545"/>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r" fontAlgn="b"/>
                      <a:r>
                        <a:rPr lang="en-US" sz="1400" b="0" i="0" u="none" strike="noStrike">
                          <a:effectLst/>
                          <a:latin typeface="Arial" panose="020B0604020202020204" pitchFamily="34" charset="0"/>
                        </a:rPr>
                        <a:t>Clock Hours Available</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gridSpan="2">
                  <a:txBody>
                    <a:bodyPr/>
                    <a:lstStyle/>
                    <a:p>
                      <a:pPr algn="l" fontAlgn="b"/>
                      <a:r>
                        <a:rPr lang="en-US" sz="1400" b="0" i="0" u="none" strike="noStrike">
                          <a:effectLst/>
                          <a:latin typeface="Arial" panose="020B0604020202020204" pitchFamily="34" charset="0"/>
                        </a:rPr>
                        <a:t>Effective Labor Rate</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1400" b="0" i="0" u="none" strike="noStrike">
                          <a:effectLst/>
                          <a:latin typeface="Arial" panose="020B0604020202020204" pitchFamily="34" charset="0"/>
                        </a:rPr>
                        <a:t>Labor sales potential</a:t>
                      </a:r>
                    </a:p>
                  </a:txBody>
                  <a:tcPr marL="3015" marR="3015" marT="3015" marB="21711"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91892400"/>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87441421"/>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8">
                  <a:txBody>
                    <a:bodyPr/>
                    <a:lstStyle/>
                    <a:p>
                      <a:pPr algn="l" fontAlgn="b"/>
                      <a:r>
                        <a:rPr lang="en-US" sz="1400" b="0" i="0" u="none" strike="noStrike">
                          <a:effectLst/>
                          <a:latin typeface="Arial" panose="020B0604020202020204" pitchFamily="34" charset="0"/>
                        </a:rPr>
                        <a:t>How proficient are your technicians ?</a:t>
                      </a:r>
                    </a:p>
                  </a:txBody>
                  <a:tcPr marL="3015" marR="3015" marT="3015" marB="21711"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22141431"/>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93312823"/>
                  </a:ext>
                </a:extLst>
              </a:tr>
              <a:tr h="165136">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5,961.7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8,140.00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effectLst/>
                          <a:latin typeface="Arial" panose="020B0604020202020204" pitchFamily="34" charset="0"/>
                        </a:rPr>
                        <a:t>=</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73.24%</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05347236"/>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t"/>
                      <a:r>
                        <a:rPr lang="en-US" sz="1400" b="0" i="0" u="none" strike="noStrike">
                          <a:effectLst/>
                          <a:latin typeface="Arial" panose="020B0604020202020204" pitchFamily="34" charset="0"/>
                        </a:rPr>
                        <a:t>Hours Produced</a:t>
                      </a:r>
                    </a:p>
                  </a:txBody>
                  <a:tcPr marL="3015" marR="3015" marT="3015" marB="21711">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t"/>
                      <a:r>
                        <a:rPr lang="en-US" sz="1400" b="0" i="0" u="none" strike="noStrike">
                          <a:effectLst/>
                          <a:latin typeface="Arial" panose="020B0604020202020204" pitchFamily="34" charset="0"/>
                        </a:rPr>
                        <a:t>Hours Available</a:t>
                      </a:r>
                    </a:p>
                  </a:txBody>
                  <a:tcPr marL="3015" marR="3015" marT="3015" marB="21711">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t"/>
                      <a:r>
                        <a:rPr lang="en-US" sz="1400" b="0" i="0" u="none" strike="noStrike">
                          <a:effectLst/>
                          <a:latin typeface="Arial" panose="020B0604020202020204" pitchFamily="34" charset="0"/>
                        </a:rPr>
                        <a:t>Tech Proficiency</a:t>
                      </a:r>
                    </a:p>
                  </a:txBody>
                  <a:tcPr marL="3015" marR="3015" marT="3015" marB="21711">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71307812"/>
                  </a:ext>
                </a:extLst>
              </a:tr>
              <a:tr h="214332">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90174491"/>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34117785"/>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2796571"/>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61010247"/>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gridSpan="2">
                  <a:txBody>
                    <a:bodyPr/>
                    <a:lstStyle/>
                    <a:p>
                      <a:pPr algn="r" fontAlgn="b"/>
                      <a:r>
                        <a:rPr lang="en-US" sz="1400" b="0" i="0" u="none" strike="noStrike">
                          <a:effectLst/>
                          <a:latin typeface="Arial" panose="020B0604020202020204" pitchFamily="34" charset="0"/>
                        </a:rPr>
                        <a:t>Hours Per RO (Recap Sheet)</a:t>
                      </a:r>
                    </a:p>
                  </a:txBody>
                  <a:tcPr marL="3015" marR="3015" marT="3015" marB="21711" anchor="b">
                    <a:lnL>
                      <a:noFill/>
                    </a:lnL>
                    <a:lnR>
                      <a:noFill/>
                    </a:lnR>
                    <a:lnT>
                      <a:noFill/>
                    </a:lnT>
                    <a:lnB>
                      <a:noFill/>
                    </a:lnB>
                  </a:tcPr>
                </a:tc>
                <a:tc hMerge="1">
                  <a:txBody>
                    <a:bodyPr/>
                    <a:lstStyle/>
                    <a:p>
                      <a:endParaRPr lang="en-US"/>
                    </a:p>
                  </a:txBody>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1.7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2954813772"/>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3026385531"/>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gridSpan="2">
                  <a:txBody>
                    <a:bodyPr/>
                    <a:lstStyle/>
                    <a:p>
                      <a:pPr algn="r" fontAlgn="b"/>
                      <a:r>
                        <a:rPr lang="en-US" sz="1400" b="0" i="0" u="none" strike="noStrike">
                          <a:effectLst/>
                          <a:latin typeface="Arial" panose="020B0604020202020204" pitchFamily="34" charset="0"/>
                        </a:rPr>
                        <a:t>Percent of One Item R.O.'s (Recap Sheet)</a:t>
                      </a:r>
                    </a:p>
                  </a:txBody>
                  <a:tcPr marL="3015" marR="3015" marT="3015" marB="21711" anchor="b">
                    <a:lnL>
                      <a:noFill/>
                    </a:lnL>
                    <a:lnR>
                      <a:noFill/>
                    </a:lnR>
                    <a:lnT>
                      <a:noFill/>
                    </a:lnT>
                    <a:lnB>
                      <a:noFill/>
                    </a:lnB>
                  </a:tcPr>
                </a:tc>
                <a:tc hMerge="1">
                  <a:txBody>
                    <a:bodyPr/>
                    <a:lstStyle/>
                    <a:p>
                      <a:endParaRPr lang="en-US"/>
                    </a:p>
                  </a:txBody>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58.00%</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dirty="0">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1440346044"/>
                  </a:ext>
                </a:extLst>
              </a:tr>
              <a:tr h="182332">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1609726729"/>
                  </a:ext>
                </a:extLst>
              </a:tr>
              <a:tr h="251793">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gridSpan="2">
                  <a:txBody>
                    <a:bodyPr/>
                    <a:lstStyle/>
                    <a:p>
                      <a:pPr algn="ctr" fontAlgn="b"/>
                      <a:r>
                        <a:rPr lang="en-US" sz="1400" b="0" i="0" u="none" strike="noStrike" dirty="0">
                          <a:effectLst/>
                          <a:latin typeface="Arial" panose="020B0604020202020204" pitchFamily="34" charset="0"/>
                        </a:rPr>
                        <a:t>                                                                                                                                                                                         Customer Pay Effective Labor Rate (Recap Sheet)</a:t>
                      </a:r>
                    </a:p>
                  </a:txBody>
                  <a:tcPr marL="3015" marR="3015" marT="3015" marB="21711" anchor="b">
                    <a:lnL>
                      <a:noFill/>
                    </a:lnL>
                    <a:lnR>
                      <a:noFill/>
                    </a:lnR>
                    <a:lnT>
                      <a:noFill/>
                    </a:lnT>
                    <a:lnB>
                      <a:noFill/>
                    </a:lnB>
                  </a:tcPr>
                </a:tc>
                <a:tc hMerge="1">
                  <a:txBody>
                    <a:bodyPr/>
                    <a:lstStyle/>
                    <a:p>
                      <a:endParaRPr lang="en-US"/>
                    </a:p>
                  </a:txBody>
                  <a:tcPr/>
                </a:tc>
                <a:tc>
                  <a:txBody>
                    <a:bodyPr/>
                    <a:lstStyle/>
                    <a:p>
                      <a:pPr algn="l" fontAlgn="b"/>
                      <a:endParaRPr lang="en-US" sz="1400" b="0" i="0" u="none" strike="noStrike" dirty="0">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 $122.06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1181585899"/>
                  </a:ext>
                </a:extLst>
              </a:tr>
              <a:tr h="143803">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dirty="0">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dirty="0">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1488586432"/>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gridSpan="2">
                  <a:txBody>
                    <a:bodyPr/>
                    <a:lstStyle/>
                    <a:p>
                      <a:pPr algn="r" fontAlgn="b"/>
                      <a:r>
                        <a:rPr lang="en-US" sz="1400" b="0" i="0" u="none" strike="noStrike">
                          <a:effectLst/>
                          <a:latin typeface="Arial" panose="020B0604020202020204" pitchFamily="34" charset="0"/>
                        </a:rPr>
                        <a:t>Warranty Labor Rate (Recap Sheet)</a:t>
                      </a:r>
                    </a:p>
                  </a:txBody>
                  <a:tcPr marL="3015" marR="3015" marT="3015" marB="21711" anchor="b">
                    <a:lnL>
                      <a:noFill/>
                    </a:lnL>
                    <a:lnR>
                      <a:noFill/>
                    </a:lnR>
                    <a:lnT>
                      <a:noFill/>
                    </a:lnT>
                    <a:lnB>
                      <a:noFill/>
                    </a:lnB>
                  </a:tcPr>
                </a:tc>
                <a:tc hMerge="1">
                  <a:txBody>
                    <a:bodyPr/>
                    <a:lstStyle/>
                    <a:p>
                      <a:endParaRPr lang="en-US"/>
                    </a:p>
                  </a:txBody>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 $132.00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2026330728"/>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r"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r"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1903063102"/>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gridSpan="2">
                  <a:txBody>
                    <a:bodyPr/>
                    <a:lstStyle/>
                    <a:p>
                      <a:pPr algn="r" fontAlgn="b"/>
                      <a:r>
                        <a:rPr lang="en-US" sz="1400" b="0" i="0" u="none" strike="noStrike">
                          <a:effectLst/>
                          <a:latin typeface="Arial" panose="020B0604020202020204" pitchFamily="34" charset="0"/>
                        </a:rPr>
                        <a:t>Total Overall Effective Labor Rate</a:t>
                      </a:r>
                    </a:p>
                  </a:txBody>
                  <a:tcPr marL="3015" marR="3015" marT="3015" marB="21711" anchor="b">
                    <a:lnL>
                      <a:noFill/>
                    </a:lnL>
                    <a:lnR>
                      <a:noFill/>
                    </a:lnR>
                    <a:lnT>
                      <a:noFill/>
                    </a:lnT>
                    <a:lnB>
                      <a:noFill/>
                    </a:lnB>
                  </a:tcPr>
                </a:tc>
                <a:tc hMerge="1">
                  <a:txBody>
                    <a:bodyPr/>
                    <a:lstStyle/>
                    <a:p>
                      <a:endParaRPr lang="en-US"/>
                    </a:p>
                  </a:txBody>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 $125.21 </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2812341725"/>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1490099904"/>
                  </a:ext>
                </a:extLst>
              </a:tr>
              <a:tr h="143471">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gridSpan="2">
                  <a:txBody>
                    <a:bodyPr/>
                    <a:lstStyle/>
                    <a:p>
                      <a:pPr algn="r" fontAlgn="b"/>
                      <a:r>
                        <a:rPr lang="en-US" sz="1400" b="0" i="0" u="none" strike="noStrike">
                          <a:effectLst/>
                          <a:latin typeface="Arial" panose="020B0604020202020204" pitchFamily="34" charset="0"/>
                        </a:rPr>
                        <a:t>Overall Technician Proficiency</a:t>
                      </a:r>
                    </a:p>
                  </a:txBody>
                  <a:tcPr marL="3015" marR="3015" marT="3015" marB="21711" anchor="b">
                    <a:lnL>
                      <a:noFill/>
                    </a:lnL>
                    <a:lnR>
                      <a:noFill/>
                    </a:lnR>
                    <a:lnT>
                      <a:noFill/>
                    </a:lnT>
                    <a:lnB>
                      <a:noFill/>
                    </a:lnB>
                  </a:tcPr>
                </a:tc>
                <a:tc hMerge="1">
                  <a:txBody>
                    <a:bodyPr/>
                    <a:lstStyle/>
                    <a:p>
                      <a:endParaRPr lang="en-US"/>
                    </a:p>
                  </a:txBody>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73.24%</a:t>
                      </a:r>
                    </a:p>
                  </a:txBody>
                  <a:tcPr marL="3015" marR="3015" marT="3015" marB="21711"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3015" marR="3015" marT="3015" marB="21711" anchor="b">
                    <a:lnL>
                      <a:noFill/>
                    </a:lnL>
                    <a:lnR>
                      <a:noFill/>
                    </a:lnR>
                    <a:lnT>
                      <a:noFill/>
                    </a:lnT>
                    <a:lnB>
                      <a:noFill/>
                    </a:lnB>
                  </a:tcPr>
                </a:tc>
                <a:tc>
                  <a:txBody>
                    <a:bodyPr/>
                    <a:lstStyle/>
                    <a:p>
                      <a:pPr algn="l" fontAlgn="b"/>
                      <a:endParaRPr lang="en-US" sz="1400" b="0" i="0" u="none" strike="noStrike" dirty="0">
                        <a:effectLst/>
                        <a:latin typeface="Arial" panose="020B0604020202020204" pitchFamily="34" charset="0"/>
                      </a:endParaRPr>
                    </a:p>
                  </a:txBody>
                  <a:tcPr marL="3015" marR="3015" marT="3015" marB="21711" anchor="b">
                    <a:lnL>
                      <a:noFill/>
                    </a:lnL>
                    <a:lnR>
                      <a:noFill/>
                    </a:lnR>
                    <a:lnT>
                      <a:noFill/>
                    </a:lnT>
                    <a:lnB>
                      <a:noFill/>
                    </a:lnB>
                  </a:tcPr>
                </a:tc>
                <a:extLst>
                  <a:ext uri="{0D108BD9-81ED-4DB2-BD59-A6C34878D82A}">
                    <a16:rowId xmlns:a16="http://schemas.microsoft.com/office/drawing/2014/main" val="628606836"/>
                  </a:ext>
                </a:extLst>
              </a:tr>
            </a:tbl>
          </a:graphicData>
        </a:graphic>
      </p:graphicFrame>
    </p:spTree>
    <p:extLst>
      <p:ext uri="{BB962C8B-B14F-4D97-AF65-F5344CB8AC3E}">
        <p14:creationId xmlns:p14="http://schemas.microsoft.com/office/powerpoint/2010/main" val="2541043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3F7ECF4-050C-48BD-9E3A-C9038B746881}"/>
              </a:ext>
            </a:extLst>
          </p:cNvPr>
          <p:cNvGraphicFramePr>
            <a:graphicFrameLocks noGrp="1"/>
          </p:cNvGraphicFramePr>
          <p:nvPr>
            <p:extLst>
              <p:ext uri="{D42A27DB-BD31-4B8C-83A1-F6EECF244321}">
                <p14:modId xmlns:p14="http://schemas.microsoft.com/office/powerpoint/2010/main" val="1346231176"/>
              </p:ext>
            </p:extLst>
          </p:nvPr>
        </p:nvGraphicFramePr>
        <p:xfrm>
          <a:off x="386499" y="575035"/>
          <a:ext cx="8377772" cy="6502624"/>
        </p:xfrm>
        <a:graphic>
          <a:graphicData uri="http://schemas.openxmlformats.org/drawingml/2006/table">
            <a:tbl>
              <a:tblPr/>
              <a:tblGrid>
                <a:gridCol w="1106281">
                  <a:extLst>
                    <a:ext uri="{9D8B030D-6E8A-4147-A177-3AD203B41FA5}">
                      <a16:colId xmlns:a16="http://schemas.microsoft.com/office/drawing/2014/main" val="2656788490"/>
                    </a:ext>
                  </a:extLst>
                </a:gridCol>
                <a:gridCol w="2201038">
                  <a:extLst>
                    <a:ext uri="{9D8B030D-6E8A-4147-A177-3AD203B41FA5}">
                      <a16:colId xmlns:a16="http://schemas.microsoft.com/office/drawing/2014/main" val="2856041956"/>
                    </a:ext>
                  </a:extLst>
                </a:gridCol>
                <a:gridCol w="1394374">
                  <a:extLst>
                    <a:ext uri="{9D8B030D-6E8A-4147-A177-3AD203B41FA5}">
                      <a16:colId xmlns:a16="http://schemas.microsoft.com/office/drawing/2014/main" val="2077032608"/>
                    </a:ext>
                  </a:extLst>
                </a:gridCol>
                <a:gridCol w="1233042">
                  <a:extLst>
                    <a:ext uri="{9D8B030D-6E8A-4147-A177-3AD203B41FA5}">
                      <a16:colId xmlns:a16="http://schemas.microsoft.com/office/drawing/2014/main" val="4264843272"/>
                    </a:ext>
                  </a:extLst>
                </a:gridCol>
                <a:gridCol w="1336756">
                  <a:extLst>
                    <a:ext uri="{9D8B030D-6E8A-4147-A177-3AD203B41FA5}">
                      <a16:colId xmlns:a16="http://schemas.microsoft.com/office/drawing/2014/main" val="1913488862"/>
                    </a:ext>
                  </a:extLst>
                </a:gridCol>
                <a:gridCol w="1106281">
                  <a:extLst>
                    <a:ext uri="{9D8B030D-6E8A-4147-A177-3AD203B41FA5}">
                      <a16:colId xmlns:a16="http://schemas.microsoft.com/office/drawing/2014/main" val="1931710818"/>
                    </a:ext>
                  </a:extLst>
                </a:gridCol>
              </a:tblGrid>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gridSpan="5">
                  <a:txBody>
                    <a:bodyPr/>
                    <a:lstStyle/>
                    <a:p>
                      <a:pPr algn="ctr" fontAlgn="b"/>
                      <a:r>
                        <a:rPr lang="en-US" sz="1400" b="1" i="0" u="none" strike="noStrike" dirty="0">
                          <a:effectLst/>
                          <a:latin typeface="Arial" panose="020B0604020202020204" pitchFamily="34" charset="0"/>
                        </a:rPr>
                        <a:t>Service Department Sales And Gross  (Labor Only)              page  A-3</a:t>
                      </a:r>
                    </a:p>
                  </a:txBody>
                  <a:tcPr marL="5701" marR="5701" marT="5701" marB="4105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15907962"/>
                  </a:ext>
                </a:extLst>
              </a:tr>
              <a:tr h="282092">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3180457"/>
                  </a:ext>
                </a:extLst>
              </a:tr>
              <a:tr h="407327">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12700" cap="flat" cmpd="sng" algn="ctr">
                      <a:solidFill>
                        <a:srgbClr val="000000"/>
                      </a:solidFill>
                      <a:prstDash val="solid"/>
                      <a:round/>
                      <a:headEnd type="none" w="med" len="med"/>
                      <a:tailEnd type="none" w="med" len="med"/>
                    </a:lnT>
                    <a:lnB>
                      <a:noFill/>
                    </a:lnB>
                    <a:solidFill>
                      <a:srgbClr val="800080"/>
                    </a:solidFill>
                  </a:tcPr>
                </a:tc>
                <a:tc>
                  <a:txBody>
                    <a:bodyPr/>
                    <a:lstStyle/>
                    <a:p>
                      <a:pPr algn="ctr" fontAlgn="b"/>
                      <a:r>
                        <a:rPr lang="en-US" sz="1400" b="0" i="0" u="none" strike="noStrike">
                          <a:solidFill>
                            <a:srgbClr val="FFFFFF"/>
                          </a:solidFill>
                          <a:effectLst/>
                          <a:latin typeface="Arial" panose="020B0604020202020204" pitchFamily="34" charset="0"/>
                        </a:rPr>
                        <a:t>Category</a:t>
                      </a:r>
                    </a:p>
                  </a:txBody>
                  <a:tcPr marL="5701" marR="5701" marT="5701" marB="4105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0080"/>
                    </a:solidFill>
                  </a:tcPr>
                </a:tc>
                <a:tc>
                  <a:txBody>
                    <a:bodyPr/>
                    <a:lstStyle/>
                    <a:p>
                      <a:pPr algn="ctr" fontAlgn="b"/>
                      <a:r>
                        <a:rPr lang="en-US" sz="1400" b="0" i="0" u="none" strike="noStrike">
                          <a:solidFill>
                            <a:srgbClr val="FFFFFF"/>
                          </a:solidFill>
                          <a:effectLst/>
                          <a:latin typeface="Arial" panose="020B0604020202020204" pitchFamily="34" charset="0"/>
                        </a:rPr>
                        <a:t>Sales</a:t>
                      </a:r>
                    </a:p>
                  </a:txBody>
                  <a:tcPr marL="5701" marR="5701" marT="5701" marB="4105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0080"/>
                    </a:solidFill>
                  </a:tcPr>
                </a:tc>
                <a:tc>
                  <a:txBody>
                    <a:bodyPr/>
                    <a:lstStyle/>
                    <a:p>
                      <a:pPr algn="ctr" fontAlgn="b"/>
                      <a:r>
                        <a:rPr lang="en-US" sz="1400" b="0" i="0" u="none" strike="noStrike">
                          <a:solidFill>
                            <a:srgbClr val="FFFFFF"/>
                          </a:solidFill>
                          <a:effectLst/>
                          <a:latin typeface="Arial" panose="020B0604020202020204" pitchFamily="34" charset="0"/>
                        </a:rPr>
                        <a:t>Gross</a:t>
                      </a:r>
                    </a:p>
                  </a:txBody>
                  <a:tcPr marL="5701" marR="5701" marT="5701" marB="4105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0080"/>
                    </a:solidFill>
                  </a:tcPr>
                </a:tc>
                <a:tc>
                  <a:txBody>
                    <a:bodyPr/>
                    <a:lstStyle/>
                    <a:p>
                      <a:pPr algn="ctr" fontAlgn="b"/>
                      <a:r>
                        <a:rPr lang="en-US" sz="1400" b="0" i="0" u="none" strike="noStrike" dirty="0">
                          <a:solidFill>
                            <a:srgbClr val="FFFFFF"/>
                          </a:solidFill>
                          <a:effectLst/>
                          <a:latin typeface="Arial" panose="020B0604020202020204" pitchFamily="34" charset="0"/>
                        </a:rPr>
                        <a:t>Gross as % of Sales</a:t>
                      </a:r>
                    </a:p>
                  </a:txBody>
                  <a:tcPr marL="5701" marR="5701" marT="5701" marB="4105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0080"/>
                    </a:solidFill>
                  </a:tcPr>
                </a:tc>
                <a:tc>
                  <a:txBody>
                    <a:bodyPr/>
                    <a:lstStyle/>
                    <a:p>
                      <a:pPr algn="ctr" fontAlgn="b"/>
                      <a:r>
                        <a:rPr lang="en-US" sz="1400" b="0" i="0" u="none" strike="noStrike">
                          <a:solidFill>
                            <a:srgbClr val="FFFFFF"/>
                          </a:solidFill>
                          <a:effectLst/>
                          <a:latin typeface="Arial" panose="020B0604020202020204" pitchFamily="34" charset="0"/>
                        </a:rPr>
                        <a:t>%Sales Contribution</a:t>
                      </a:r>
                    </a:p>
                  </a:txBody>
                  <a:tcPr marL="5701" marR="5701" marT="5701" marB="4105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0080"/>
                    </a:solidFill>
                  </a:tcPr>
                </a:tc>
                <a:extLst>
                  <a:ext uri="{0D108BD9-81ED-4DB2-BD59-A6C34878D82A}">
                    <a16:rowId xmlns:a16="http://schemas.microsoft.com/office/drawing/2014/main" val="3398274019"/>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solidFill>
                      <a:srgbClr val="800080"/>
                    </a:solidFill>
                  </a:tcPr>
                </a:tc>
                <a:tc>
                  <a:txBody>
                    <a:bodyPr/>
                    <a:lstStyle/>
                    <a:p>
                      <a:pPr algn="l" fontAlgn="b"/>
                      <a:r>
                        <a:rPr lang="en-US" sz="1400" b="0" i="0" u="none" strike="noStrike">
                          <a:effectLst/>
                          <a:latin typeface="Arial" panose="020B0604020202020204" pitchFamily="34" charset="0"/>
                        </a:rPr>
                        <a:t>Customer Car</a:t>
                      </a:r>
                    </a:p>
                  </a:txBody>
                  <a:tcPr marL="5701" marR="5701" marT="5701" marB="4105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$385,790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effectLst/>
                          <a:latin typeface="Arial" panose="020B0604020202020204" pitchFamily="34" charset="0"/>
                        </a:rPr>
                        <a:t> $290,857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75.39%</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a:effectLst/>
                          <a:latin typeface="Arial" panose="020B0604020202020204" pitchFamily="34" charset="0"/>
                        </a:rPr>
                        <a:t>51.68%</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438903553"/>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solidFill>
                      <a:srgbClr val="800080"/>
                    </a:solidFill>
                  </a:tcPr>
                </a:tc>
                <a:tc>
                  <a:txBody>
                    <a:bodyPr/>
                    <a:lstStyle/>
                    <a:p>
                      <a:pPr algn="l" fontAlgn="b"/>
                      <a:r>
                        <a:rPr lang="en-US" sz="1400" b="0" i="0" u="none" strike="noStrike">
                          <a:effectLst/>
                          <a:latin typeface="Arial" panose="020B0604020202020204" pitchFamily="34" charset="0"/>
                        </a:rPr>
                        <a:t>Customer Truck</a:t>
                      </a:r>
                    </a:p>
                  </a:txBody>
                  <a:tcPr marL="5701" marR="5701" marT="5701" marB="4105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a:effectLst/>
                          <a:latin typeface="Arial" panose="020B0604020202020204" pitchFamily="34" charset="0"/>
                        </a:rPr>
                        <a:t>0.00%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589735682"/>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solidFill>
                      <a:srgbClr val="800080"/>
                    </a:solidFill>
                  </a:tcPr>
                </a:tc>
                <a:tc>
                  <a:txBody>
                    <a:bodyPr/>
                    <a:lstStyle/>
                    <a:p>
                      <a:pPr algn="l" fontAlgn="b"/>
                      <a:r>
                        <a:rPr lang="en-US" sz="1400" b="0" i="0" u="none" strike="noStrike">
                          <a:effectLst/>
                          <a:latin typeface="Arial" panose="020B0604020202020204" pitchFamily="34" charset="0"/>
                        </a:rPr>
                        <a:t>Customer Other</a:t>
                      </a:r>
                    </a:p>
                  </a:txBody>
                  <a:tcPr marL="5701" marR="5701" marT="5701" marB="4105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a:effectLst/>
                          <a:latin typeface="Arial" panose="020B0604020202020204" pitchFamily="34" charset="0"/>
                        </a:rPr>
                        <a:t>0.00%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436295513"/>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solidFill>
                      <a:srgbClr val="800080"/>
                    </a:solidFill>
                  </a:tcPr>
                </a:tc>
                <a:tc>
                  <a:txBody>
                    <a:bodyPr/>
                    <a:lstStyle/>
                    <a:p>
                      <a:pPr algn="l" fontAlgn="b"/>
                      <a:r>
                        <a:rPr lang="en-US" sz="1400" b="0" i="0" u="none" strike="noStrike">
                          <a:effectLst/>
                          <a:latin typeface="Arial" panose="020B0604020202020204" pitchFamily="34" charset="0"/>
                        </a:rPr>
                        <a:t>Warranty</a:t>
                      </a:r>
                    </a:p>
                  </a:txBody>
                  <a:tcPr marL="5701" marR="5701" marT="5701" marB="4105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$132,906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$101,423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76.31%</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a:effectLst/>
                          <a:latin typeface="Arial" panose="020B0604020202020204" pitchFamily="34" charset="0"/>
                        </a:rPr>
                        <a:t>17.80%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741426603"/>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Warranty Other</a:t>
                      </a:r>
                    </a:p>
                  </a:txBody>
                  <a:tcPr marL="5701" marR="5701" marT="5701" marB="4105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$62,518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$53,830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86.10%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a:effectLst/>
                          <a:latin typeface="Arial" panose="020B0604020202020204" pitchFamily="34" charset="0"/>
                        </a:rPr>
                        <a:t>8.38%</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33953508"/>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solidFill>
                      <a:srgbClr val="800080"/>
                    </a:solidFill>
                  </a:tcPr>
                </a:tc>
                <a:tc>
                  <a:txBody>
                    <a:bodyPr/>
                    <a:lstStyle/>
                    <a:p>
                      <a:pPr algn="l" fontAlgn="b"/>
                      <a:r>
                        <a:rPr lang="en-US" sz="1400" b="0" i="0" u="none" strike="noStrike">
                          <a:effectLst/>
                          <a:latin typeface="Arial" panose="020B0604020202020204" pitchFamily="34" charset="0"/>
                        </a:rPr>
                        <a:t>Internal</a:t>
                      </a:r>
                    </a:p>
                  </a:txBody>
                  <a:tcPr marL="5701" marR="5701" marT="5701" marB="4105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$111,213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$87,476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78.66%</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a:effectLst/>
                          <a:latin typeface="Arial" panose="020B0604020202020204" pitchFamily="34" charset="0"/>
                        </a:rPr>
                        <a:t>14.90%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226287842"/>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solidFill>
                      <a:srgbClr val="800080"/>
                    </a:solidFill>
                  </a:tcPr>
                </a:tc>
                <a:tc>
                  <a:txBody>
                    <a:bodyPr/>
                    <a:lstStyle/>
                    <a:p>
                      <a:pPr algn="l" fontAlgn="b"/>
                      <a:r>
                        <a:rPr lang="en-US" sz="1400" b="0" i="0" u="none" strike="noStrike">
                          <a:effectLst/>
                          <a:latin typeface="Arial" panose="020B0604020202020204" pitchFamily="34" charset="0"/>
                        </a:rPr>
                        <a:t>NVI / Road Ready</a:t>
                      </a:r>
                    </a:p>
                  </a:txBody>
                  <a:tcPr marL="5701" marR="5701" marT="5701" marB="4105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$54,041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$43,519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80.53%</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a:effectLst/>
                          <a:latin typeface="Arial" panose="020B0604020202020204" pitchFamily="34" charset="0"/>
                        </a:rPr>
                        <a:t>7.24%</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201578776"/>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solidFill>
                      <a:srgbClr val="800080"/>
                    </a:solidFill>
                  </a:tcPr>
                </a:tc>
                <a:tc>
                  <a:txBody>
                    <a:bodyPr/>
                    <a:lstStyle/>
                    <a:p>
                      <a:pPr algn="l" fontAlgn="b"/>
                      <a:r>
                        <a:rPr lang="en-US" sz="1400" b="0" i="0" u="none" strike="noStrike">
                          <a:effectLst/>
                          <a:latin typeface="Arial" panose="020B0604020202020204" pitchFamily="34" charset="0"/>
                        </a:rPr>
                        <a:t>Adj. Cost Of Labor</a:t>
                      </a:r>
                    </a:p>
                  </a:txBody>
                  <a:tcPr marL="5701" marR="5701" marT="5701" marB="4105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0080"/>
                    </a:solidFill>
                  </a:tcPr>
                </a:tc>
                <a:tc>
                  <a:txBody>
                    <a:bodyPr/>
                    <a:lstStyle/>
                    <a:p>
                      <a:pPr algn="r" fontAlgn="b"/>
                      <a:r>
                        <a:rPr lang="en-US" sz="1400" b="0" i="0" u="none" strike="noStrike">
                          <a:effectLst/>
                          <a:latin typeface="Arial" panose="020B0604020202020204" pitchFamily="34" charset="0"/>
                        </a:rPr>
                        <a:t> $(7,498)</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a:effectLst/>
                          <a:latin typeface="Arial" panose="020B0604020202020204" pitchFamily="34" charset="0"/>
                        </a:rPr>
                        <a:t>0.00%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395667050"/>
                  </a:ext>
                </a:extLst>
              </a:tr>
              <a:tr h="591592">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solidFill>
                      <a:srgbClr val="800080"/>
                    </a:solidFill>
                  </a:tcPr>
                </a:tc>
                <a:tc>
                  <a:txBody>
                    <a:bodyPr/>
                    <a:lstStyle/>
                    <a:p>
                      <a:pPr algn="r" fontAlgn="b"/>
                      <a:r>
                        <a:rPr lang="en-US" sz="1400" b="1" i="0" u="none" strike="noStrike">
                          <a:effectLst/>
                          <a:latin typeface="Arial" panose="020B0604020202020204" pitchFamily="34" charset="0"/>
                        </a:rPr>
                        <a:t>Total</a:t>
                      </a:r>
                    </a:p>
                  </a:txBody>
                  <a:tcPr marL="5701" marR="5701" marT="5701" marB="41050" anchor="b">
                    <a:lnL>
                      <a:noFill/>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$746,468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a:effectLst/>
                          <a:latin typeface="Arial" panose="020B0604020202020204" pitchFamily="34" charset="0"/>
                        </a:rPr>
                        <a:t> $569,607 </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dirty="0">
                          <a:effectLst/>
                          <a:latin typeface="Arial" panose="020B0604020202020204" pitchFamily="34" charset="0"/>
                        </a:rPr>
                        <a:t>76.31%</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dirty="0">
                          <a:effectLst/>
                          <a:latin typeface="Arial" panose="020B0604020202020204" pitchFamily="34" charset="0"/>
                        </a:rPr>
                        <a:t>100.00%</a:t>
                      </a:r>
                    </a:p>
                  </a:txBody>
                  <a:tcPr marL="5701" marR="5701" marT="5701" marB="41050"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4086323921"/>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552804659"/>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extLst>
                  <a:ext uri="{0D108BD9-81ED-4DB2-BD59-A6C34878D82A}">
                    <a16:rowId xmlns:a16="http://schemas.microsoft.com/office/drawing/2014/main" val="1394774316"/>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extLst>
                  <a:ext uri="{0D108BD9-81ED-4DB2-BD59-A6C34878D82A}">
                    <a16:rowId xmlns:a16="http://schemas.microsoft.com/office/drawing/2014/main" val="2111347286"/>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extLst>
                  <a:ext uri="{0D108BD9-81ED-4DB2-BD59-A6C34878D82A}">
                    <a16:rowId xmlns:a16="http://schemas.microsoft.com/office/drawing/2014/main" val="238689642"/>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extLst>
                  <a:ext uri="{0D108BD9-81ED-4DB2-BD59-A6C34878D82A}">
                    <a16:rowId xmlns:a16="http://schemas.microsoft.com/office/drawing/2014/main" val="3710386212"/>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1400" b="1" i="0" u="none" strike="noStrike">
                          <a:effectLst/>
                          <a:latin typeface="Arial" panose="020B0604020202020204" pitchFamily="34" charset="0"/>
                        </a:rPr>
                        <a:t>The Picture</a:t>
                      </a:r>
                    </a:p>
                  </a:txBody>
                  <a:tcPr marL="5701" marR="5701" marT="5701" marB="4105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944332154"/>
                  </a:ext>
                </a:extLst>
              </a:tr>
              <a:tr h="407327">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effectLst/>
                          <a:latin typeface="Arial" panose="020B0604020202020204" pitchFamily="34" charset="0"/>
                        </a:rPr>
                        <a:t>Customer Pay Gross Profit %</a:t>
                      </a:r>
                    </a:p>
                  </a:txBody>
                  <a:tcPr marL="5701" marR="5701" marT="5701" marB="4105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75.39%</a:t>
                      </a:r>
                    </a:p>
                  </a:txBody>
                  <a:tcPr marL="5701" marR="5701" marT="5701" marB="410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5054763"/>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894267971"/>
                  </a:ext>
                </a:extLst>
              </a:tr>
              <a:tr h="233319">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n-US" sz="1400" b="0" i="0" u="none" strike="noStrike">
                          <a:effectLst/>
                          <a:latin typeface="Arial" panose="020B0604020202020204" pitchFamily="34" charset="0"/>
                        </a:rPr>
                        <a:t>Total Service Dept. G.P. %</a:t>
                      </a:r>
                    </a:p>
                  </a:txBody>
                  <a:tcPr marL="5701" marR="5701" marT="5701" marB="4105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a:effectLst/>
                          <a:latin typeface="Arial" panose="020B0604020202020204" pitchFamily="34" charset="0"/>
                        </a:rPr>
                        <a:t>76.31%</a:t>
                      </a:r>
                    </a:p>
                  </a:txBody>
                  <a:tcPr marL="5701" marR="5701" marT="5701" marB="410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752162747"/>
                  </a:ext>
                </a:extLst>
              </a:tr>
              <a:tr h="233319">
                <a:tc>
                  <a:txBody>
                    <a:bodyPr/>
                    <a:lstStyle/>
                    <a:p>
                      <a:pPr algn="l" fontAlgn="b"/>
                      <a:endParaRPr lang="en-US" sz="1400" b="0" i="0" u="none" strike="noStrike" dirty="0">
                        <a:effectLst/>
                        <a:latin typeface="Arial" panose="020B0604020202020204" pitchFamily="34" charset="0"/>
                      </a:endParaRPr>
                    </a:p>
                  </a:txBody>
                  <a:tcPr marL="5701" marR="5701" marT="5701" marB="4105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5701" marR="5701" marT="5701" marB="4105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effectLst/>
                        <a:latin typeface="Arial" panose="020B0604020202020204" pitchFamily="34" charset="0"/>
                      </a:endParaRPr>
                    </a:p>
                  </a:txBody>
                  <a:tcPr marL="5701" marR="5701" marT="5701" marB="4105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489114529"/>
                  </a:ext>
                </a:extLst>
              </a:tr>
            </a:tbl>
          </a:graphicData>
        </a:graphic>
      </p:graphicFrame>
    </p:spTree>
    <p:extLst>
      <p:ext uri="{BB962C8B-B14F-4D97-AF65-F5344CB8AC3E}">
        <p14:creationId xmlns:p14="http://schemas.microsoft.com/office/powerpoint/2010/main" val="2315127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A920030-CF02-499B-86AD-F93ADD86FC6B}"/>
              </a:ext>
            </a:extLst>
          </p:cNvPr>
          <p:cNvGraphicFramePr>
            <a:graphicFrameLocks noGrp="1"/>
          </p:cNvGraphicFramePr>
          <p:nvPr>
            <p:extLst>
              <p:ext uri="{D42A27DB-BD31-4B8C-83A1-F6EECF244321}">
                <p14:modId xmlns:p14="http://schemas.microsoft.com/office/powerpoint/2010/main" val="3478708060"/>
              </p:ext>
            </p:extLst>
          </p:nvPr>
        </p:nvGraphicFramePr>
        <p:xfrm>
          <a:off x="1055802" y="141402"/>
          <a:ext cx="8748596" cy="6932800"/>
        </p:xfrm>
        <a:graphic>
          <a:graphicData uri="http://schemas.openxmlformats.org/drawingml/2006/table">
            <a:tbl>
              <a:tblPr/>
              <a:tblGrid>
                <a:gridCol w="701759">
                  <a:extLst>
                    <a:ext uri="{9D8B030D-6E8A-4147-A177-3AD203B41FA5}">
                      <a16:colId xmlns:a16="http://schemas.microsoft.com/office/drawing/2014/main" val="3099061649"/>
                    </a:ext>
                  </a:extLst>
                </a:gridCol>
                <a:gridCol w="2947388">
                  <a:extLst>
                    <a:ext uri="{9D8B030D-6E8A-4147-A177-3AD203B41FA5}">
                      <a16:colId xmlns:a16="http://schemas.microsoft.com/office/drawing/2014/main" val="2277412518"/>
                    </a:ext>
                  </a:extLst>
                </a:gridCol>
                <a:gridCol w="2128669">
                  <a:extLst>
                    <a:ext uri="{9D8B030D-6E8A-4147-A177-3AD203B41FA5}">
                      <a16:colId xmlns:a16="http://schemas.microsoft.com/office/drawing/2014/main" val="1610925090"/>
                    </a:ext>
                  </a:extLst>
                </a:gridCol>
                <a:gridCol w="1497086">
                  <a:extLst>
                    <a:ext uri="{9D8B030D-6E8A-4147-A177-3AD203B41FA5}">
                      <a16:colId xmlns:a16="http://schemas.microsoft.com/office/drawing/2014/main" val="257631505"/>
                    </a:ext>
                  </a:extLst>
                </a:gridCol>
                <a:gridCol w="1473694">
                  <a:extLst>
                    <a:ext uri="{9D8B030D-6E8A-4147-A177-3AD203B41FA5}">
                      <a16:colId xmlns:a16="http://schemas.microsoft.com/office/drawing/2014/main" val="1253270320"/>
                    </a:ext>
                  </a:extLst>
                </a:gridCol>
              </a:tblGrid>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extLst>
                  <a:ext uri="{0D108BD9-81ED-4DB2-BD59-A6C34878D82A}">
                    <a16:rowId xmlns:a16="http://schemas.microsoft.com/office/drawing/2014/main" val="876200941"/>
                  </a:ext>
                </a:extLst>
              </a:tr>
              <a:tr h="209378">
                <a:tc gridSpan="5">
                  <a:txBody>
                    <a:bodyPr/>
                    <a:lstStyle/>
                    <a:p>
                      <a:pPr algn="ctr" fontAlgn="b"/>
                      <a:r>
                        <a:rPr lang="en-US" sz="1200" b="1" i="0" u="none" strike="noStrike">
                          <a:effectLst/>
                          <a:latin typeface="Arial" panose="020B0604020202020204" pitchFamily="34" charset="0"/>
                        </a:rPr>
                        <a:t>Service Department Profit Centering     pageA-7</a:t>
                      </a:r>
                    </a:p>
                  </a:txBody>
                  <a:tcPr marL="4688" marR="4688" marT="4688" marB="33753"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76344653"/>
                  </a:ext>
                </a:extLst>
              </a:tr>
              <a:tr h="253595">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0660012"/>
                  </a:ext>
                </a:extLst>
              </a:tr>
              <a:tr h="406699">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w="12700" cap="flat" cmpd="sng" algn="ctr">
                      <a:solidFill>
                        <a:srgbClr val="000000"/>
                      </a:solidFill>
                      <a:prstDash val="solid"/>
                      <a:round/>
                      <a:headEnd type="none" w="med" len="med"/>
                      <a:tailEnd type="none" w="med" len="med"/>
                    </a:lnT>
                    <a:lnB>
                      <a:noFill/>
                    </a:lnB>
                    <a:solidFill>
                      <a:srgbClr val="800080"/>
                    </a:solidFill>
                  </a:tcPr>
                </a:tc>
                <a:tc>
                  <a:txBody>
                    <a:bodyPr/>
                    <a:lstStyle/>
                    <a:p>
                      <a:pPr algn="l" fontAlgn="b"/>
                      <a:r>
                        <a:rPr lang="en-US" sz="1400" b="0" i="0" u="none" strike="noStrike" dirty="0">
                          <a:solidFill>
                            <a:srgbClr val="FFFFFF"/>
                          </a:solidFill>
                          <a:effectLst/>
                          <a:latin typeface="Arial" panose="020B0604020202020204" pitchFamily="34" charset="0"/>
                        </a:rPr>
                        <a:t>Expense Category</a:t>
                      </a:r>
                    </a:p>
                  </a:txBody>
                  <a:tcPr marL="4688" marR="4688" marT="4688" marB="33753"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0080"/>
                    </a:solidFill>
                  </a:tcPr>
                </a:tc>
                <a:tc>
                  <a:txBody>
                    <a:bodyPr/>
                    <a:lstStyle/>
                    <a:p>
                      <a:pPr algn="ctr" fontAlgn="b"/>
                      <a:r>
                        <a:rPr lang="en-US" sz="1400" b="0" i="0" u="none" strike="noStrike" dirty="0">
                          <a:solidFill>
                            <a:srgbClr val="FFFFFF"/>
                          </a:solidFill>
                          <a:effectLst/>
                          <a:latin typeface="Arial" panose="020B0604020202020204" pitchFamily="34" charset="0"/>
                        </a:rPr>
                        <a:t>Dollar Amount</a:t>
                      </a:r>
                    </a:p>
                  </a:txBody>
                  <a:tcPr marL="4688" marR="4688" marT="4688" marB="33753"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008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w="12700" cap="flat" cmpd="sng" algn="ctr">
                      <a:solidFill>
                        <a:srgbClr val="000000"/>
                      </a:solidFill>
                      <a:prstDash val="solid"/>
                      <a:round/>
                      <a:headEnd type="none" w="med" len="med"/>
                      <a:tailEnd type="none" w="med" len="med"/>
                    </a:lnT>
                    <a:lnB>
                      <a:noFill/>
                    </a:lnB>
                    <a:solidFill>
                      <a:srgbClr val="800080"/>
                    </a:solidFill>
                  </a:tcPr>
                </a:tc>
                <a:tc>
                  <a:txBody>
                    <a:bodyPr/>
                    <a:lstStyle/>
                    <a:p>
                      <a:pPr algn="ctr" fontAlgn="b"/>
                      <a:endParaRPr lang="en-US" sz="1200" b="0" i="0" u="none" strike="noStrike">
                        <a:solidFill>
                          <a:srgbClr val="FFFFFF"/>
                        </a:solidFill>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800080"/>
                    </a:solidFill>
                  </a:tcPr>
                </a:tc>
                <a:extLst>
                  <a:ext uri="{0D108BD9-81ED-4DB2-BD59-A6C34878D82A}">
                    <a16:rowId xmlns:a16="http://schemas.microsoft.com/office/drawing/2014/main" val="2591994279"/>
                  </a:ext>
                </a:extLst>
              </a:tr>
              <a:tr h="150897">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Department Gross</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effectLst/>
                          <a:latin typeface="Arial" panose="020B0604020202020204" pitchFamily="34" charset="0"/>
                        </a:rPr>
                        <a:t> $583,219 </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FFFFFF"/>
                          </a:solidFill>
                          <a:effectLst/>
                          <a:latin typeface="Arial" panose="020B0604020202020204" pitchFamily="34" charset="0"/>
                        </a:rPr>
                        <a:t>% of Gross</a:t>
                      </a:r>
                    </a:p>
                  </a:txBody>
                  <a:tcPr marL="4688" marR="4688" marT="4688" marB="33753" anchor="b">
                    <a:lnL w="25400" cap="flat" cmpd="dbl"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800080"/>
                    </a:solidFill>
                  </a:tcPr>
                </a:tc>
                <a:tc>
                  <a:txBody>
                    <a:bodyPr/>
                    <a:lstStyle/>
                    <a:p>
                      <a:pPr algn="ctr" fontAlgn="b"/>
                      <a:r>
                        <a:rPr lang="en-US" sz="1400" b="0" i="0" u="none" strike="noStrike" dirty="0">
                          <a:solidFill>
                            <a:srgbClr val="FFFFFF"/>
                          </a:solidFill>
                          <a:effectLst/>
                          <a:latin typeface="Arial" panose="020B0604020202020204" pitchFamily="34" charset="0"/>
                        </a:rPr>
                        <a:t>Profile</a:t>
                      </a:r>
                    </a:p>
                  </a:txBody>
                  <a:tcPr marL="4688" marR="4688" marT="4688" marB="33753" anchor="b">
                    <a:lnL>
                      <a:noFill/>
                    </a:lnL>
                    <a:lnR w="25400" cap="flat" cmpd="dbl"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800080"/>
                    </a:solidFill>
                  </a:tcPr>
                </a:tc>
                <a:extLst>
                  <a:ext uri="{0D108BD9-81ED-4DB2-BD59-A6C34878D82A}">
                    <a16:rowId xmlns:a16="http://schemas.microsoft.com/office/drawing/2014/main" val="1838710583"/>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Variable Expense</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0.00%</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70440719"/>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Selling Expense</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effectLst/>
                          <a:latin typeface="Arial" panose="020B0604020202020204" pitchFamily="34" charset="0"/>
                        </a:rPr>
                        <a:t> $95,375 </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effectLst/>
                          <a:latin typeface="Arial" panose="020B0604020202020204" pitchFamily="34" charset="0"/>
                        </a:rPr>
                        <a:t>16.35%</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0153051"/>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Personnel Expense</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effectLst/>
                          <a:latin typeface="Arial" panose="020B0604020202020204" pitchFamily="34" charset="0"/>
                        </a:rPr>
                        <a:t>0.00%</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24741410"/>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Semi-Fixed Expense</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$127,489 </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effectLst/>
                          <a:latin typeface="Arial" panose="020B0604020202020204" pitchFamily="34" charset="0"/>
                        </a:rPr>
                        <a:t>21.86%</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02867376"/>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Fixed Expense</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$194,906 </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effectLst/>
                          <a:latin typeface="Arial" panose="020B0604020202020204" pitchFamily="34" charset="0"/>
                        </a:rPr>
                        <a:t>33.42%</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67427815"/>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Unallocated Expense</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effectLst/>
                          <a:latin typeface="Arial" panose="020B0604020202020204" pitchFamily="34" charset="0"/>
                        </a:rPr>
                        <a:t>0.00%</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90571079"/>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Dealer's Salary</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$12,000 </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effectLst/>
                          <a:latin typeface="Arial" panose="020B0604020202020204" pitchFamily="34" charset="0"/>
                        </a:rPr>
                        <a:t>2.06%</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76152417"/>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a:noFill/>
                    </a:lnB>
                    <a:solidFill>
                      <a:srgbClr val="800080"/>
                    </a:solidFill>
                  </a:tcPr>
                </a:tc>
                <a:tc>
                  <a:txBody>
                    <a:bodyPr/>
                    <a:lstStyle/>
                    <a:p>
                      <a:pPr algn="l" fontAlgn="b"/>
                      <a:r>
                        <a:rPr lang="en-US" sz="1400" b="0" i="0" u="none" strike="noStrike" dirty="0">
                          <a:effectLst/>
                          <a:latin typeface="Arial" panose="020B0604020202020204" pitchFamily="34" charset="0"/>
                        </a:rPr>
                        <a:t>Total Expenses</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$429,770 </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dirty="0">
                          <a:effectLst/>
                          <a:latin typeface="Arial" panose="020B0604020202020204" pitchFamily="34" charset="0"/>
                        </a:rPr>
                        <a:t>73.69%</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49958993"/>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25400" cap="flat" cmpd="dbl"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800080"/>
                    </a:solidFill>
                  </a:tcPr>
                </a:tc>
                <a:tc>
                  <a:txBody>
                    <a:bodyPr/>
                    <a:lstStyle/>
                    <a:p>
                      <a:pPr algn="l" fontAlgn="b"/>
                      <a:r>
                        <a:rPr lang="en-US" sz="1400" b="0" i="0" u="none" strike="noStrike" dirty="0">
                          <a:effectLst/>
                          <a:latin typeface="Arial" panose="020B0604020202020204" pitchFamily="34" charset="0"/>
                        </a:rPr>
                        <a:t>Net Profit</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400" b="0" i="0" u="none" strike="noStrike">
                          <a:effectLst/>
                          <a:latin typeface="Arial" panose="020B0604020202020204" pitchFamily="34" charset="0"/>
                        </a:rPr>
                        <a:t> $153,449 </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400" b="0" i="0" u="none" strike="noStrike" dirty="0">
                          <a:effectLst/>
                          <a:latin typeface="Arial" panose="020B0604020202020204" pitchFamily="34" charset="0"/>
                        </a:rPr>
                        <a:t>26.31%</a:t>
                      </a: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97872213"/>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dirty="0">
                        <a:effectLst/>
                        <a:latin typeface="Arial" panose="020B0604020202020204" pitchFamily="34" charset="0"/>
                      </a:endParaRPr>
                    </a:p>
                  </a:txBody>
                  <a:tcPr marL="4688" marR="4688" marT="4688" marB="33753"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783832226"/>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extLst>
                  <a:ext uri="{0D108BD9-81ED-4DB2-BD59-A6C34878D82A}">
                    <a16:rowId xmlns:a16="http://schemas.microsoft.com/office/drawing/2014/main" val="160452903"/>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dirty="0">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extLst>
                  <a:ext uri="{0D108BD9-81ED-4DB2-BD59-A6C34878D82A}">
                    <a16:rowId xmlns:a16="http://schemas.microsoft.com/office/drawing/2014/main" val="1235460914"/>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dirty="0">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extLst>
                  <a:ext uri="{0D108BD9-81ED-4DB2-BD59-A6C34878D82A}">
                    <a16:rowId xmlns:a16="http://schemas.microsoft.com/office/drawing/2014/main" val="2675202416"/>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solidFill>
                      <a:srgbClr val="FFFFFF"/>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582866"/>
                  </a:ext>
                </a:extLst>
              </a:tr>
              <a:tr h="226232">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t"/>
                      <a:r>
                        <a:rPr lang="en-US" sz="1400" b="1" i="0" u="none" strike="noStrike">
                          <a:effectLst/>
                          <a:latin typeface="Arial" panose="020B0604020202020204" pitchFamily="34" charset="0"/>
                        </a:rPr>
                        <a:t>The Picture</a:t>
                      </a:r>
                    </a:p>
                  </a:txBody>
                  <a:tcPr marL="4688" marR="4688" marT="4688" marB="33753">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dirty="0">
                        <a:effectLst/>
                        <a:latin typeface="Arial" panose="020B0604020202020204" pitchFamily="34" charset="0"/>
                      </a:endParaRPr>
                    </a:p>
                  </a:txBody>
                  <a:tcPr marL="4688" marR="4688" marT="4688" marB="33753"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36857450"/>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gridSpan="2">
                  <a:txBody>
                    <a:bodyPr/>
                    <a:lstStyle/>
                    <a:p>
                      <a:pPr algn="l" fontAlgn="b"/>
                      <a:r>
                        <a:rPr lang="en-US" sz="1400" b="0" i="0" u="none" strike="noStrike" dirty="0">
                          <a:effectLst/>
                          <a:latin typeface="Arial" panose="020B0604020202020204" pitchFamily="34" charset="0"/>
                        </a:rPr>
                        <a:t>Customer Pay Gross Profit %</a:t>
                      </a:r>
                    </a:p>
                  </a:txBody>
                  <a:tcPr marL="4688" marR="4688" marT="4688" marB="3375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1400" b="0" i="0" u="none" strike="noStrike" dirty="0">
                          <a:effectLst/>
                          <a:latin typeface="Arial" panose="020B0604020202020204" pitchFamily="34" charset="0"/>
                        </a:rPr>
                        <a:t>75.39%</a:t>
                      </a:r>
                    </a:p>
                  </a:txBody>
                  <a:tcPr marL="4688" marR="4688" marT="4688" marB="3375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59539731"/>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endParaRPr lang="en-US" sz="1400" b="0" i="0" u="none" strike="noStrike" dirty="0">
                        <a:effectLst/>
                        <a:latin typeface="Arial" panose="020B0604020202020204" pitchFamily="34" charset="0"/>
                      </a:endParaRPr>
                    </a:p>
                  </a:txBody>
                  <a:tcPr marL="4688" marR="4688" marT="4688" marB="33753"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14532243"/>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r>
                        <a:rPr lang="en-US" sz="1400" b="0" i="0" u="none" strike="noStrike" dirty="0">
                          <a:effectLst/>
                          <a:latin typeface="Arial" panose="020B0604020202020204" pitchFamily="34" charset="0"/>
                        </a:rPr>
                        <a:t>Total Service Dept. G.P. %</a:t>
                      </a:r>
                    </a:p>
                  </a:txBody>
                  <a:tcPr marL="4688" marR="4688" marT="4688" marB="33753"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1400" b="0" i="0" u="none" strike="noStrike" dirty="0">
                          <a:effectLst/>
                          <a:latin typeface="Arial" panose="020B0604020202020204" pitchFamily="34" charset="0"/>
                        </a:rPr>
                        <a:t>76.31%</a:t>
                      </a:r>
                    </a:p>
                  </a:txBody>
                  <a:tcPr marL="4688" marR="4688" marT="4688" marB="3375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6885206"/>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58750793"/>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gridSpan="2">
                  <a:txBody>
                    <a:bodyPr/>
                    <a:lstStyle/>
                    <a:p>
                      <a:pPr algn="l" fontAlgn="b"/>
                      <a:r>
                        <a:rPr lang="en-US" sz="1400" b="0" i="0" u="none" strike="noStrike" dirty="0">
                          <a:effectLst/>
                          <a:latin typeface="Arial" panose="020B0604020202020204" pitchFamily="34" charset="0"/>
                        </a:rPr>
                        <a:t>Parts / Labor Ratio (Cust. Pay Only) </a:t>
                      </a:r>
                    </a:p>
                  </a:txBody>
                  <a:tcPr marL="4688" marR="4688" marT="4688" marB="3375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b"/>
                      <a:r>
                        <a:rPr lang="en-US" sz="1400" b="0" i="0" u="none" strike="noStrike" dirty="0">
                          <a:effectLst/>
                          <a:latin typeface="Arial" panose="020B0604020202020204" pitchFamily="34" charset="0"/>
                        </a:rPr>
                        <a:t>0.55 </a:t>
                      </a:r>
                    </a:p>
                  </a:txBody>
                  <a:tcPr marL="4688" marR="4688" marT="4688" marB="3375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dirty="0">
                        <a:effectLst/>
                        <a:latin typeface="Arial" panose="020B0604020202020204" pitchFamily="34" charset="0"/>
                      </a:endParaRPr>
                    </a:p>
                  </a:txBody>
                  <a:tcPr marL="4688" marR="4688" marT="4688" marB="3375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61991498"/>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endParaRPr lang="en-US" sz="1400" b="0" i="0" u="none" strike="noStrike" dirty="0">
                        <a:effectLst/>
                        <a:latin typeface="Arial" panose="020B0604020202020204" pitchFamily="34" charset="0"/>
                      </a:endParaRPr>
                    </a:p>
                  </a:txBody>
                  <a:tcPr marL="4688" marR="4688" marT="4688" marB="33753"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400" b="0" i="0" u="none" strike="noStrike" dirty="0">
                        <a:effectLst/>
                        <a:latin typeface="Arial" panose="020B0604020202020204" pitchFamily="34" charset="0"/>
                      </a:endParaRPr>
                    </a:p>
                  </a:txBody>
                  <a:tcPr marL="4688" marR="4688" marT="4688" marB="33753" anchor="b">
                    <a:lnL>
                      <a:noFill/>
                    </a:lnL>
                    <a:lnR>
                      <a:noFill/>
                    </a:lnR>
                    <a:lnT>
                      <a:noFill/>
                    </a:lnT>
                    <a:lnB>
                      <a:noFill/>
                    </a:lnB>
                  </a:tcPr>
                </a:tc>
                <a:tc>
                  <a:txBody>
                    <a:bodyPr/>
                    <a:lstStyle/>
                    <a:p>
                      <a:pPr algn="l" fontAlgn="b"/>
                      <a:endParaRPr lang="en-US" sz="1400" b="0" i="0" u="none" strike="noStrike">
                        <a:effectLst/>
                        <a:latin typeface="Arial" panose="020B0604020202020204" pitchFamily="34" charset="0"/>
                      </a:endParaRPr>
                    </a:p>
                  </a:txBody>
                  <a:tcPr marL="4688" marR="4688" marT="4688" marB="33753"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44310020"/>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gridSpan="2">
                  <a:txBody>
                    <a:bodyPr/>
                    <a:lstStyle/>
                    <a:p>
                      <a:pPr algn="l" fontAlgn="b"/>
                      <a:r>
                        <a:rPr lang="en-US" sz="1400" b="0" i="0" u="none" strike="noStrike" dirty="0">
                          <a:effectLst/>
                          <a:latin typeface="Arial" panose="020B0604020202020204" pitchFamily="34" charset="0"/>
                        </a:rPr>
                        <a:t>Total Service Dept. Expenses</a:t>
                      </a:r>
                    </a:p>
                  </a:txBody>
                  <a:tcPr marL="4688" marR="4688" marT="4688" marB="33753"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n-US"/>
                    </a:p>
                  </a:txBody>
                  <a:tcPr/>
                </a:tc>
                <a:tc>
                  <a:txBody>
                    <a:bodyPr/>
                    <a:lstStyle/>
                    <a:p>
                      <a:pPr algn="r" fontAlgn="b"/>
                      <a:r>
                        <a:rPr lang="en-US" sz="1400" b="0" i="0" u="none" strike="noStrike" dirty="0">
                          <a:effectLst/>
                          <a:latin typeface="Arial" panose="020B0604020202020204" pitchFamily="34" charset="0"/>
                        </a:rPr>
                        <a:t> $429,770 </a:t>
                      </a:r>
                    </a:p>
                  </a:txBody>
                  <a:tcPr marL="4688" marR="4688" marT="4688" marB="3375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705085620"/>
                  </a:ext>
                </a:extLst>
              </a:tr>
              <a:tr h="209378">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200" b="0" i="0" u="none" strike="noStrike">
                        <a:effectLst/>
                        <a:latin typeface="Arial" panose="020B0604020202020204" pitchFamily="34" charset="0"/>
                      </a:endParaRPr>
                    </a:p>
                  </a:txBody>
                  <a:tcPr marL="4688" marR="4688" marT="4688" marB="33753"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200" b="0" i="0" u="none" strike="noStrike" dirty="0">
                        <a:effectLst/>
                        <a:latin typeface="Arial" panose="020B0604020202020204" pitchFamily="34" charset="0"/>
                      </a:endParaRPr>
                    </a:p>
                  </a:txBody>
                  <a:tcPr marL="4688" marR="4688" marT="4688" marB="33753"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200" b="0" i="0" u="none" strike="noStrike" dirty="0">
                        <a:effectLst/>
                        <a:latin typeface="Arial" panose="020B0604020202020204" pitchFamily="34" charset="0"/>
                      </a:endParaRPr>
                    </a:p>
                  </a:txBody>
                  <a:tcPr marL="4688" marR="4688" marT="4688" marB="33753"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4347491"/>
                  </a:ext>
                </a:extLst>
              </a:tr>
            </a:tbl>
          </a:graphicData>
        </a:graphic>
      </p:graphicFrame>
    </p:spTree>
    <p:extLst>
      <p:ext uri="{BB962C8B-B14F-4D97-AF65-F5344CB8AC3E}">
        <p14:creationId xmlns:p14="http://schemas.microsoft.com/office/powerpoint/2010/main" val="638427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96CBC01-0F5B-4B64-95DA-450964076F07}"/>
              </a:ext>
            </a:extLst>
          </p:cNvPr>
          <p:cNvGraphicFramePr>
            <a:graphicFrameLocks noGrp="1"/>
          </p:cNvGraphicFramePr>
          <p:nvPr>
            <p:extLst>
              <p:ext uri="{D42A27DB-BD31-4B8C-83A1-F6EECF244321}">
                <p14:modId xmlns:p14="http://schemas.microsoft.com/office/powerpoint/2010/main" val="1144827375"/>
              </p:ext>
            </p:extLst>
          </p:nvPr>
        </p:nvGraphicFramePr>
        <p:xfrm>
          <a:off x="688157" y="141402"/>
          <a:ext cx="10170346" cy="5712043"/>
        </p:xfrm>
        <a:graphic>
          <a:graphicData uri="http://schemas.openxmlformats.org/drawingml/2006/table">
            <a:tbl>
              <a:tblPr/>
              <a:tblGrid>
                <a:gridCol w="986215">
                  <a:extLst>
                    <a:ext uri="{9D8B030D-6E8A-4147-A177-3AD203B41FA5}">
                      <a16:colId xmlns:a16="http://schemas.microsoft.com/office/drawing/2014/main" val="2141383903"/>
                    </a:ext>
                  </a:extLst>
                </a:gridCol>
                <a:gridCol w="2260078">
                  <a:extLst>
                    <a:ext uri="{9D8B030D-6E8A-4147-A177-3AD203B41FA5}">
                      <a16:colId xmlns:a16="http://schemas.microsoft.com/office/drawing/2014/main" val="2609207754"/>
                    </a:ext>
                  </a:extLst>
                </a:gridCol>
                <a:gridCol w="636931">
                  <a:extLst>
                    <a:ext uri="{9D8B030D-6E8A-4147-A177-3AD203B41FA5}">
                      <a16:colId xmlns:a16="http://schemas.microsoft.com/office/drawing/2014/main" val="2901706713"/>
                    </a:ext>
                  </a:extLst>
                </a:gridCol>
                <a:gridCol w="2260078">
                  <a:extLst>
                    <a:ext uri="{9D8B030D-6E8A-4147-A177-3AD203B41FA5}">
                      <a16:colId xmlns:a16="http://schemas.microsoft.com/office/drawing/2014/main" val="3991051451"/>
                    </a:ext>
                  </a:extLst>
                </a:gridCol>
                <a:gridCol w="986215">
                  <a:extLst>
                    <a:ext uri="{9D8B030D-6E8A-4147-A177-3AD203B41FA5}">
                      <a16:colId xmlns:a16="http://schemas.microsoft.com/office/drawing/2014/main" val="2375794504"/>
                    </a:ext>
                  </a:extLst>
                </a:gridCol>
                <a:gridCol w="2054614">
                  <a:extLst>
                    <a:ext uri="{9D8B030D-6E8A-4147-A177-3AD203B41FA5}">
                      <a16:colId xmlns:a16="http://schemas.microsoft.com/office/drawing/2014/main" val="830711079"/>
                    </a:ext>
                  </a:extLst>
                </a:gridCol>
                <a:gridCol w="986215">
                  <a:extLst>
                    <a:ext uri="{9D8B030D-6E8A-4147-A177-3AD203B41FA5}">
                      <a16:colId xmlns:a16="http://schemas.microsoft.com/office/drawing/2014/main" val="1247127071"/>
                    </a:ext>
                  </a:extLst>
                </a:gridCol>
              </a:tblGrid>
              <a:tr h="367503">
                <a:tc>
                  <a:txBody>
                    <a:bodyPr/>
                    <a:lstStyle/>
                    <a:p>
                      <a:pPr algn="l" fontAlgn="b"/>
                      <a:endParaRPr lang="en-US" sz="12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r" fontAlgn="b"/>
                      <a:r>
                        <a:rPr lang="en-US" sz="1200" b="0" i="0" u="none" strike="noStrike">
                          <a:effectLst/>
                          <a:latin typeface="Arial" panose="020B0604020202020204" pitchFamily="34" charset="0"/>
                        </a:rPr>
                        <a:t>page B-7</a:t>
                      </a:r>
                    </a:p>
                  </a:txBody>
                  <a:tcPr marL="6350" marR="6350" marT="6350" anchor="b">
                    <a:lnL>
                      <a:noFill/>
                    </a:lnL>
                    <a:lnR>
                      <a:noFill/>
                    </a:lnR>
                    <a:lnT>
                      <a:noFill/>
                    </a:lnT>
                    <a:lnB w="19050" cap="flat" cmpd="sng" algn="ctr">
                      <a:solidFill>
                        <a:srgbClr val="000000"/>
                      </a:solidFill>
                      <a:prstDash val="solid"/>
                      <a:round/>
                      <a:headEnd type="none" w="med" len="med"/>
                      <a:tailEnd type="none" w="med" len="med"/>
                    </a:lnB>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8293589"/>
                  </a:ext>
                </a:extLst>
              </a:tr>
              <a:tr h="319827">
                <a:tc gridSpan="7">
                  <a:txBody>
                    <a:bodyPr/>
                    <a:lstStyle/>
                    <a:p>
                      <a:pPr algn="ctr" fontAlgn="b"/>
                      <a:r>
                        <a:rPr lang="en-US" sz="1400" b="1" i="0" u="none" strike="noStrike" dirty="0">
                          <a:solidFill>
                            <a:srgbClr val="FFFFFF"/>
                          </a:solidFill>
                          <a:effectLst/>
                          <a:latin typeface="Arial" panose="020B0604020202020204" pitchFamily="34" charset="0"/>
                        </a:rPr>
                        <a:t>OWNER BASE POTENTIAL</a:t>
                      </a:r>
                    </a:p>
                  </a:txBody>
                  <a:tcPr marL="6350" marR="6350" marT="635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00808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19841994"/>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ctr" fontAlgn="b"/>
                      <a:endParaRPr lang="en-US" sz="12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2284561163"/>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dirty="0">
                          <a:effectLst/>
                          <a:latin typeface="Arial" panose="020B0604020202020204" pitchFamily="34" charset="0"/>
                        </a:rPr>
                        <a:t>23124</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1" i="0" u="none" strike="noStrike">
                          <a:solidFill>
                            <a:srgbClr val="FFFFFF"/>
                          </a:solidFill>
                          <a:effectLst/>
                          <a:latin typeface="Arial" panose="020B0604020202020204" pitchFamily="34" charset="0"/>
                        </a:rPr>
                        <a:t>x</a:t>
                      </a:r>
                    </a:p>
                  </a:txBody>
                  <a:tcPr marL="6350" marR="6350" marT="6350" anchor="b">
                    <a:lnL w="63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r" fontAlgn="b"/>
                      <a:r>
                        <a:rPr lang="en-US" sz="1400" b="0" i="0" u="none" strike="noStrike">
                          <a:effectLst/>
                          <a:latin typeface="Arial" panose="020B0604020202020204" pitchFamily="34" charset="0"/>
                        </a:rPr>
                        <a:t>8</a:t>
                      </a:r>
                    </a:p>
                  </a:txBody>
                  <a:tcPr marL="6350" marR="6350" marT="6350" anchor="b">
                    <a:lnL>
                      <a:noFill/>
                    </a:lnL>
                    <a:lnR>
                      <a:noFill/>
                    </a:lnR>
                    <a:lnT>
                      <a:noFill/>
                    </a:lnT>
                    <a:lnB>
                      <a:noFill/>
                    </a:lnB>
                  </a:tcPr>
                </a:tc>
                <a:tc>
                  <a:txBody>
                    <a:bodyPr/>
                    <a:lstStyle/>
                    <a:p>
                      <a:pPr algn="ctr" fontAlgn="b"/>
                      <a:r>
                        <a:rPr lang="en-US" sz="1400" b="1" i="0" u="none" strike="noStrike">
                          <a:solidFill>
                            <a:srgbClr val="FFFFFF"/>
                          </a:solidFill>
                          <a:effectLst/>
                          <a:latin typeface="Arial" panose="020B0604020202020204" pitchFamily="34" charset="0"/>
                        </a:rPr>
                        <a:t>=</a:t>
                      </a:r>
                    </a:p>
                  </a:txBody>
                  <a:tcPr marL="6350" marR="6350" marT="6350" anchor="b">
                    <a:lnL>
                      <a:noFill/>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a:effectLst/>
                          <a:latin typeface="Arial" panose="020B0604020202020204" pitchFamily="34" charset="0"/>
                        </a:rPr>
                        <a:t>184,992.0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3543235189"/>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ctr" fontAlgn="t"/>
                      <a:r>
                        <a:rPr lang="en-US" sz="1400" b="0" i="0" u="none" strike="noStrike" dirty="0">
                          <a:solidFill>
                            <a:srgbClr val="FFFFFF"/>
                          </a:solidFill>
                          <a:effectLst/>
                          <a:latin typeface="Arial" panose="020B0604020202020204" pitchFamily="34" charset="0"/>
                        </a:rPr>
                        <a:t>5 Year Owner Base </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ctr"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ctr" fontAlgn="t"/>
                      <a:r>
                        <a:rPr lang="en-US" sz="1400" b="0" i="0" u="none" strike="noStrike">
                          <a:solidFill>
                            <a:srgbClr val="FFFFFF"/>
                          </a:solidFill>
                          <a:effectLst/>
                          <a:latin typeface="Arial" panose="020B0604020202020204" pitchFamily="34" charset="0"/>
                        </a:rPr>
                        <a:t>Annual Hours Purchased</a:t>
                      </a:r>
                    </a:p>
                  </a:txBody>
                  <a:tcPr marL="6350" marR="6350" marT="6350">
                    <a:lnL>
                      <a:noFill/>
                    </a:lnL>
                    <a:lnR>
                      <a:noFill/>
                    </a:lnR>
                    <a:lnT>
                      <a:noFill/>
                    </a:lnT>
                    <a:lnB>
                      <a:noFill/>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ctr" fontAlgn="t"/>
                      <a:r>
                        <a:rPr lang="en-US" sz="1400" b="0" i="0" u="none" strike="noStrike">
                          <a:solidFill>
                            <a:srgbClr val="FFFFFF"/>
                          </a:solidFill>
                          <a:effectLst/>
                          <a:latin typeface="Arial" panose="020B0604020202020204" pitchFamily="34" charset="0"/>
                        </a:rPr>
                        <a:t>Market Potential / Hours</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3591575572"/>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l" fontAlgn="b"/>
                      <a:endParaRPr lang="en-US" sz="1400" b="0" i="0" u="none" strike="noStrike" dirty="0">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ctr"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400" b="0" i="0" u="none" strike="noStrike" dirty="0">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1112814046"/>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dirty="0">
                          <a:effectLst/>
                          <a:latin typeface="Arial" panose="020B0604020202020204" pitchFamily="34" charset="0"/>
                        </a:rPr>
                        <a:t>184,992.0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1" i="0" u="none" strike="noStrike" dirty="0">
                          <a:solidFill>
                            <a:srgbClr val="FFFFFF"/>
                          </a:solidFill>
                          <a:effectLst/>
                          <a:latin typeface="Arial" panose="020B0604020202020204" pitchFamily="34" charset="0"/>
                        </a:rPr>
                        <a:t>x</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dirty="0">
                          <a:effectLst/>
                          <a:latin typeface="Arial" panose="020B0604020202020204" pitchFamily="34" charset="0"/>
                        </a:rPr>
                        <a:t> $125.21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1" i="0" u="none" strike="noStrike" dirty="0">
                          <a:solidFill>
                            <a:srgbClr val="FFFFFF"/>
                          </a:solidFill>
                          <a:effectLst/>
                          <a:latin typeface="Arial" panose="020B0604020202020204" pitchFamily="34" charset="0"/>
                        </a:rPr>
                        <a:t>=</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a:effectLst/>
                          <a:latin typeface="Arial" panose="020B0604020202020204" pitchFamily="34" charset="0"/>
                        </a:rPr>
                        <a:t> $23,162,958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1498852403"/>
                  </a:ext>
                </a:extLst>
              </a:tr>
              <a:tr h="446963">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ctr" fontAlgn="t"/>
                      <a:r>
                        <a:rPr lang="en-US" sz="1400" b="0" i="0" u="none" strike="noStrike">
                          <a:solidFill>
                            <a:srgbClr val="FFFFFF"/>
                          </a:solidFill>
                          <a:effectLst/>
                          <a:latin typeface="Arial" panose="020B0604020202020204" pitchFamily="34" charset="0"/>
                        </a:rPr>
                        <a:t>Market Potentail/ Hours</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ctr"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ctr" fontAlgn="t"/>
                      <a:r>
                        <a:rPr lang="en-US" sz="1400" b="0" i="0" u="none" strike="noStrike">
                          <a:solidFill>
                            <a:srgbClr val="FFFFFF"/>
                          </a:solidFill>
                          <a:effectLst/>
                          <a:latin typeface="Arial" panose="020B0604020202020204" pitchFamily="34" charset="0"/>
                        </a:rPr>
                        <a:t>Effective Labor Rate</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l" fontAlgn="b"/>
                      <a:endParaRPr lang="en-US" sz="1400" b="0" i="0" u="none" strike="noStrike" dirty="0">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ctr" fontAlgn="t"/>
                      <a:r>
                        <a:rPr lang="en-US" sz="1400" b="0" i="0" u="none" strike="noStrike" dirty="0">
                          <a:solidFill>
                            <a:srgbClr val="FFFFFF"/>
                          </a:solidFill>
                          <a:effectLst/>
                          <a:latin typeface="Arial" panose="020B0604020202020204" pitchFamily="34" charset="0"/>
                        </a:rPr>
                        <a:t>5 Yr. O.B Sales Potential</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2383975252"/>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ctr"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400" b="0" i="0" u="none" strike="noStrike" dirty="0">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434691149"/>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a:effectLst/>
                          <a:latin typeface="Arial" panose="020B0604020202020204" pitchFamily="34" charset="0"/>
                        </a:rPr>
                        <a:t> $840,670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1" i="0" u="none" strike="noStrike">
                          <a:solidFill>
                            <a:srgbClr val="FFFFFF"/>
                          </a:solidFill>
                          <a:effectLst/>
                          <a:latin typeface="Arial" panose="020B0604020202020204" pitchFamily="34" charset="0"/>
                        </a:rPr>
                        <a:t>x</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dirty="0">
                          <a:effectLst/>
                          <a:latin typeface="Arial" panose="020B0604020202020204" pitchFamily="34" charset="0"/>
                        </a:rPr>
                        <a:t>12</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1" i="0" u="none" strike="noStrike">
                          <a:solidFill>
                            <a:srgbClr val="FFFFFF"/>
                          </a:solidFill>
                          <a:effectLst/>
                          <a:latin typeface="Arial" panose="020B0604020202020204" pitchFamily="34" charset="0"/>
                        </a:rPr>
                        <a:t>=</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dirty="0">
                          <a:effectLst/>
                          <a:latin typeface="Arial" panose="020B0604020202020204" pitchFamily="34" charset="0"/>
                        </a:rPr>
                        <a:t> $10,088,040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692887703"/>
                  </a:ext>
                </a:extLst>
              </a:tr>
              <a:tr h="653560">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ctr" fontAlgn="t"/>
                      <a:r>
                        <a:rPr lang="en-US" sz="1400" b="0" i="0" u="none" strike="noStrike">
                          <a:solidFill>
                            <a:srgbClr val="FFFFFF"/>
                          </a:solidFill>
                          <a:effectLst/>
                          <a:latin typeface="Arial" panose="020B0604020202020204" pitchFamily="34" charset="0"/>
                        </a:rPr>
                        <a:t>Avg. Mos. Labor Sales (excluding internal PDI and NVI)</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ctr"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ctr" fontAlgn="t"/>
                      <a:r>
                        <a:rPr lang="en-US" sz="1400" b="0" i="0" u="none" strike="noStrike">
                          <a:solidFill>
                            <a:srgbClr val="FFFFFF"/>
                          </a:solidFill>
                          <a:effectLst/>
                          <a:latin typeface="Arial" panose="020B0604020202020204" pitchFamily="34" charset="0"/>
                        </a:rPr>
                        <a:t>Annualized</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ctr" fontAlgn="t"/>
                      <a:r>
                        <a:rPr lang="en-US" sz="1400" b="0" i="0" u="none" strike="noStrike" dirty="0">
                          <a:solidFill>
                            <a:srgbClr val="FFFFFF"/>
                          </a:solidFill>
                          <a:effectLst/>
                          <a:latin typeface="Arial" panose="020B0604020202020204" pitchFamily="34" charset="0"/>
                        </a:rPr>
                        <a:t>Current Labor Sales Trend</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2444202930"/>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ctr"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400" b="0" i="0" u="none" strike="noStrike" dirty="0">
                        <a:effectLst/>
                        <a:latin typeface="Arial" panose="020B0604020202020204" pitchFamily="34" charset="0"/>
                      </a:endParaRPr>
                    </a:p>
                  </a:txBody>
                  <a:tcPr marL="6350" marR="6350" marT="6350" anchor="b">
                    <a:lnL>
                      <a:noFill/>
                    </a:lnL>
                    <a:lnR>
                      <a:noFill/>
                    </a:lnR>
                    <a:lnT>
                      <a:noFill/>
                    </a:lnT>
                    <a:lnB w="63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3283874430"/>
                  </a:ext>
                </a:extLst>
              </a:tr>
              <a:tr h="367503">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a:effectLst/>
                          <a:latin typeface="Arial" panose="020B0604020202020204" pitchFamily="34" charset="0"/>
                        </a:rPr>
                        <a:t> $10,088,040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0" i="0" u="none" strike="noStrike">
                          <a:solidFill>
                            <a:srgbClr val="FFFFFF"/>
                          </a:solidFill>
                          <a:effectLst/>
                          <a:latin typeface="Arial" panose="020B0604020202020204" pitchFamily="34" charset="0"/>
                        </a:rPr>
                        <a:t>÷</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a:effectLst/>
                          <a:latin typeface="Arial" panose="020B0604020202020204" pitchFamily="34" charset="0"/>
                        </a:rPr>
                        <a:t> $23,162,958 </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400" b="1" i="0" u="none" strike="noStrike">
                          <a:solidFill>
                            <a:srgbClr val="FFFFFF"/>
                          </a:solidFill>
                          <a:effectLst/>
                          <a:latin typeface="Arial" panose="020B0604020202020204" pitchFamily="34" charset="0"/>
                        </a:rPr>
                        <a:t>=</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008080"/>
                    </a:solidFill>
                  </a:tcPr>
                </a:tc>
                <a:tc>
                  <a:txBody>
                    <a:bodyPr/>
                    <a:lstStyle/>
                    <a:p>
                      <a:pPr algn="r" fontAlgn="b"/>
                      <a:r>
                        <a:rPr lang="en-US" sz="1400" b="0" i="0" u="none" strike="noStrike" dirty="0">
                          <a:effectLst/>
                          <a:latin typeface="Arial" panose="020B0604020202020204" pitchFamily="34" charset="0"/>
                        </a:rPr>
                        <a:t>43.55%</a:t>
                      </a:r>
                    </a:p>
                  </a:txBody>
                  <a:tcPr marL="6350" marR="6350" marT="635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579699665"/>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a:txBody>
                    <a:bodyPr/>
                    <a:lstStyle/>
                    <a:p>
                      <a:pPr algn="ctr" fontAlgn="t"/>
                      <a:r>
                        <a:rPr lang="en-US" sz="1400" b="0" i="0" u="none" strike="noStrike">
                          <a:solidFill>
                            <a:srgbClr val="FFFFFF"/>
                          </a:solidFill>
                          <a:effectLst/>
                          <a:latin typeface="Arial" panose="020B0604020202020204" pitchFamily="34" charset="0"/>
                        </a:rPr>
                        <a:t>Labor Sales Trend</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ctr"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ctr" fontAlgn="t"/>
                      <a:r>
                        <a:rPr lang="en-US" sz="1400" b="0" i="0" u="none" strike="noStrike">
                          <a:solidFill>
                            <a:srgbClr val="FFFFFF"/>
                          </a:solidFill>
                          <a:effectLst/>
                          <a:latin typeface="Arial" panose="020B0604020202020204" pitchFamily="34" charset="0"/>
                        </a:rPr>
                        <a:t>5 Yr. O.B. Sales Potential</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ctr" fontAlgn="t"/>
                      <a:r>
                        <a:rPr lang="en-US" sz="1400" b="0" i="0" u="none" strike="noStrike" dirty="0">
                          <a:solidFill>
                            <a:srgbClr val="FFFFFF"/>
                          </a:solidFill>
                          <a:effectLst/>
                          <a:latin typeface="Arial" panose="020B0604020202020204" pitchFamily="34" charset="0"/>
                        </a:rPr>
                        <a:t>Ouch</a:t>
                      </a:r>
                    </a:p>
                  </a:txBody>
                  <a:tcPr marL="6350" marR="6350" marT="6350">
                    <a:lnL>
                      <a:noFill/>
                    </a:lnL>
                    <a:lnR>
                      <a:noFill/>
                    </a:lnR>
                    <a:lnT w="6350" cap="flat" cmpd="sng" algn="ctr">
                      <a:solidFill>
                        <a:srgbClr val="000000"/>
                      </a:solidFill>
                      <a:prstDash val="solid"/>
                      <a:round/>
                      <a:headEnd type="none" w="med" len="med"/>
                      <a:tailEnd type="none" w="med" len="med"/>
                    </a:lnT>
                    <a:lnB>
                      <a:noFill/>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1030068580"/>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a:noFill/>
                    </a:lnB>
                    <a:solidFill>
                      <a:srgbClr val="008080"/>
                    </a:solidFill>
                  </a:tcPr>
                </a:tc>
                <a:tc gridSpan="4">
                  <a:txBody>
                    <a:bodyPr/>
                    <a:lstStyle/>
                    <a:p>
                      <a:pPr algn="l" fontAlgn="b"/>
                      <a:r>
                        <a:rPr lang="en-US" sz="1400" b="0" i="1" u="none" strike="noStrike">
                          <a:solidFill>
                            <a:srgbClr val="FFFFFF"/>
                          </a:solidFill>
                          <a:effectLst/>
                          <a:latin typeface="Arial" panose="020B0604020202020204" pitchFamily="34" charset="0"/>
                        </a:rPr>
                        <a:t>*Note: The industry average of 35% is very poor performance.</a:t>
                      </a:r>
                    </a:p>
                  </a:txBody>
                  <a:tcPr marL="6350" marR="6350" marT="6350" anchor="b">
                    <a:lnL>
                      <a:noFill/>
                    </a:lnL>
                    <a:lnR>
                      <a:noFill/>
                    </a:lnR>
                    <a:lnT>
                      <a:noFill/>
                    </a:lnT>
                    <a:lnB>
                      <a:noFill/>
                    </a:lnB>
                    <a:solidFill>
                      <a:srgbClr val="008080"/>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dirty="0">
                        <a:effectLst/>
                        <a:latin typeface="Arial" panose="020B0604020202020204" pitchFamily="34" charset="0"/>
                      </a:endParaRPr>
                    </a:p>
                  </a:txBody>
                  <a:tcPr marL="6350" marR="6350" marT="6350" anchor="b">
                    <a:lnL>
                      <a:noFill/>
                    </a:lnL>
                    <a:lnR>
                      <a:noFill/>
                    </a:lnR>
                    <a:lnT>
                      <a:noFill/>
                    </a:lnT>
                    <a:lnB>
                      <a:noFill/>
                    </a:lnB>
                    <a:solidFill>
                      <a:srgbClr val="008080"/>
                    </a:solidFill>
                  </a:tcPr>
                </a:tc>
                <a:tc>
                  <a:txBody>
                    <a:bodyPr/>
                    <a:lstStyle/>
                    <a:p>
                      <a:pPr algn="l" fontAlgn="b"/>
                      <a:endParaRPr lang="en-US" sz="1200" b="0" i="0" u="none" strike="noStrike">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a:noFill/>
                    </a:lnB>
                    <a:solidFill>
                      <a:srgbClr val="008080"/>
                    </a:solidFill>
                  </a:tcPr>
                </a:tc>
                <a:extLst>
                  <a:ext uri="{0D108BD9-81ED-4DB2-BD59-A6C34878D82A}">
                    <a16:rowId xmlns:a16="http://schemas.microsoft.com/office/drawing/2014/main" val="3802393791"/>
                  </a:ext>
                </a:extLst>
              </a:tr>
              <a:tr h="319827">
                <a:tc>
                  <a:txBody>
                    <a:bodyPr/>
                    <a:lstStyle/>
                    <a:p>
                      <a:pPr algn="l" fontAlgn="b"/>
                      <a:endParaRPr lang="en-US" sz="1200" b="0" i="0" u="none" strike="noStrike">
                        <a:effectLst/>
                        <a:latin typeface="Arial" panose="020B0604020202020204" pitchFamily="34" charset="0"/>
                      </a:endParaRPr>
                    </a:p>
                  </a:txBody>
                  <a:tcPr marL="6350" marR="6350" marT="6350" anchor="b">
                    <a:lnL w="19050" cap="flat" cmpd="sng" algn="ctr">
                      <a:solidFill>
                        <a:srgbClr val="000000"/>
                      </a:solidFill>
                      <a:prstDash val="solid"/>
                      <a:round/>
                      <a:headEnd type="none" w="med" len="med"/>
                      <a:tailEnd type="none" w="med" len="med"/>
                    </a:lnL>
                    <a:lnR>
                      <a:noFill/>
                    </a:lnR>
                    <a:lnT>
                      <a:noFill/>
                    </a:lnT>
                    <a:lnB w="190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solidFill>
                      <a:srgbClr val="008080"/>
                    </a:solidFill>
                  </a:tcPr>
                </a:tc>
                <a:tc>
                  <a:txBody>
                    <a:bodyPr/>
                    <a:lstStyle/>
                    <a:p>
                      <a:pPr algn="ctr" fontAlgn="b"/>
                      <a:endParaRPr lang="en-US" sz="14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400" b="0" i="0" u="none" strike="noStrike" dirty="0">
                        <a:effectLst/>
                        <a:latin typeface="Arial" panose="020B0604020202020204" pitchFamily="34" charset="0"/>
                      </a:endParaRPr>
                    </a:p>
                  </a:txBody>
                  <a:tcPr marL="6350" marR="6350" marT="6350" anchor="b">
                    <a:lnL>
                      <a:noFill/>
                    </a:lnL>
                    <a:lnR>
                      <a:noFill/>
                    </a:lnR>
                    <a:lnT>
                      <a:noFill/>
                    </a:lnT>
                    <a:lnB w="19050" cap="flat" cmpd="sng" algn="ctr">
                      <a:solidFill>
                        <a:srgbClr val="000000"/>
                      </a:solidFill>
                      <a:prstDash val="solid"/>
                      <a:round/>
                      <a:headEnd type="none" w="med" len="med"/>
                      <a:tailEnd type="none" w="med" len="med"/>
                    </a:lnB>
                    <a:solidFill>
                      <a:srgbClr val="008080"/>
                    </a:solidFill>
                  </a:tcPr>
                </a:tc>
                <a:tc>
                  <a:txBody>
                    <a:bodyPr/>
                    <a:lstStyle/>
                    <a:p>
                      <a:pPr algn="l" fontAlgn="b"/>
                      <a:endParaRPr lang="en-US" sz="1200" b="0" i="0" u="none" strike="noStrike" dirty="0">
                        <a:effectLst/>
                        <a:latin typeface="Arial" panose="020B0604020202020204" pitchFamily="34" charset="0"/>
                      </a:endParaRPr>
                    </a:p>
                  </a:txBody>
                  <a:tcPr marL="6350" marR="6350" marT="6350" anchor="b">
                    <a:lnL>
                      <a:noFill/>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008080"/>
                    </a:solidFill>
                  </a:tcPr>
                </a:tc>
                <a:extLst>
                  <a:ext uri="{0D108BD9-81ED-4DB2-BD59-A6C34878D82A}">
                    <a16:rowId xmlns:a16="http://schemas.microsoft.com/office/drawing/2014/main" val="2861628879"/>
                  </a:ext>
                </a:extLst>
              </a:tr>
            </a:tbl>
          </a:graphicData>
        </a:graphic>
      </p:graphicFrame>
    </p:spTree>
    <p:extLst>
      <p:ext uri="{BB962C8B-B14F-4D97-AF65-F5344CB8AC3E}">
        <p14:creationId xmlns:p14="http://schemas.microsoft.com/office/powerpoint/2010/main" val="3252881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4CEAAFE-F6F3-4B24-95F6-7739C1716822}"/>
              </a:ext>
            </a:extLst>
          </p:cNvPr>
          <p:cNvSpPr/>
          <p:nvPr/>
        </p:nvSpPr>
        <p:spPr>
          <a:xfrm>
            <a:off x="3048000" y="-18960495"/>
            <a:ext cx="6096000" cy="18212486"/>
          </a:xfrm>
          <a:prstGeom prst="rect">
            <a:avLst/>
          </a:prstGeom>
        </p:spPr>
        <p:txBody>
          <a:bodyPr>
            <a:spAutoFit/>
          </a:bodyPr>
          <a:lstStyle/>
          <a:p>
            <a:pPr algn="ctr">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Strengths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 Many knowledgeable Technicians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 Some Assistant Service Managers have great working relationship with technicians.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Repeat customers have a lot of faith and trust in their Assistant Service Managers, lots of appointments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All staff are friendly – co-workers are cool</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Cross train duties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Management- Manager has respect for the technicians and seems to genuinely care</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System flow</a:t>
            </a:r>
          </a:p>
          <a:p>
            <a:pPr marL="342900" marR="0" lvl="0" indent="-342900">
              <a:lnSpc>
                <a:spcPct val="107000"/>
              </a:lnSpc>
              <a:spcBef>
                <a:spcPts val="0"/>
              </a:spcBef>
              <a:spcAft>
                <a:spcPts val="80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Pretty relaxed atmosphere – decent amount of freedom</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F136D45F-914E-4EA4-B68E-73C1A6975643}"/>
              </a:ext>
            </a:extLst>
          </p:cNvPr>
          <p:cNvSpPr/>
          <p:nvPr/>
        </p:nvSpPr>
        <p:spPr>
          <a:xfrm>
            <a:off x="122548" y="320511"/>
            <a:ext cx="12069452" cy="3359959"/>
          </a:xfrm>
          <a:prstGeom prst="rect">
            <a:avLst/>
          </a:prstGeom>
        </p:spPr>
        <p:txBody>
          <a:bodyPr wrap="square">
            <a:spAutoFit/>
          </a:bodyPr>
          <a:lstStyle/>
          <a:p>
            <a:pPr algn="ctr">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Strengths</a:t>
            </a:r>
          </a:p>
          <a:p>
            <a:pPr algn="ctr">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 Many knowledgeable Technicians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 Some Assistant Service Managers have great working relationship with technicians.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Repeat customers have a lot of faith and trust in their Assistant Service Managers, lots of appointments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All staff are friendly – co-workers are cool</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Cross train duties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Management- Manager has respect for the technicians and seems to genuinely care</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System flow</a:t>
            </a:r>
          </a:p>
          <a:p>
            <a:pPr marL="342900" marR="0" lvl="0" indent="-342900">
              <a:lnSpc>
                <a:spcPct val="107000"/>
              </a:lnSpc>
              <a:spcBef>
                <a:spcPts val="0"/>
              </a:spcBef>
              <a:spcAft>
                <a:spcPts val="80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Pretty relaxed atmosphere – decent amount of freedom</a:t>
            </a:r>
          </a:p>
        </p:txBody>
      </p:sp>
    </p:spTree>
    <p:extLst>
      <p:ext uri="{BB962C8B-B14F-4D97-AF65-F5344CB8AC3E}">
        <p14:creationId xmlns:p14="http://schemas.microsoft.com/office/powerpoint/2010/main" val="3322497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291D2AB-ECED-40DC-A440-960B2459FEA2}"/>
              </a:ext>
            </a:extLst>
          </p:cNvPr>
          <p:cNvSpPr/>
          <p:nvPr/>
        </p:nvSpPr>
        <p:spPr>
          <a:xfrm>
            <a:off x="273378" y="245095"/>
            <a:ext cx="11802358" cy="6220998"/>
          </a:xfrm>
          <a:prstGeom prst="rect">
            <a:avLst/>
          </a:prstGeom>
        </p:spPr>
        <p:txBody>
          <a:bodyPr wrap="square">
            <a:spAutoFit/>
          </a:bodyPr>
          <a:lstStyle/>
          <a:p>
            <a:pPr algn="ctr">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Weaknesses</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Appointments mean nothing, not a priority in shop over walk-ins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Few technicians show their pride in their work</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Excessive recalls being scheduled and promised completion (mainly G04)</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Proper MPI’s rarely done</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No service manager – you are the director. Seems like your spreading yourself thin- No way 1 director and 1 dispatcher can oversee everything here.</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All Technicians need dedicated pc’s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Organization, cleanliness, equipment- driveway disorganized customers unsure of where to go.  Equipment breaks down frequently.  Need better janitors to clean.</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Need better storage too many file invoice boxes blocking walking path</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Getting cars done in a timely manner- Getting cars written up at certain times of the day</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Need more porters, starting at 6:45- 7:00</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Too many technicians complain and cry</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Too many technicians sit down and do nothing when there is work</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TXM not working while on the clock- TXM taking too long</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Lately no decent work, only oil changes</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TXM should fix their racks so they can do big vehicles, tired of doing </a:t>
            </a:r>
            <a:r>
              <a:rPr lang="en-US" dirty="0" err="1">
                <a:latin typeface="Calibri" panose="020F0502020204030204" pitchFamily="34" charset="0"/>
                <a:ea typeface="Calibri" panose="020F0502020204030204" pitchFamily="34" charset="0"/>
                <a:cs typeface="Times New Roman" panose="02020603050405020304" pitchFamily="18" charset="0"/>
              </a:rPr>
              <a:t>tundras</a:t>
            </a:r>
            <a:r>
              <a:rPr lang="en-US" dirty="0">
                <a:latin typeface="Calibri" panose="020F0502020204030204" pitchFamily="34" charset="0"/>
                <a:ea typeface="Calibri" panose="020F0502020204030204" pitchFamily="34" charset="0"/>
                <a:cs typeface="Times New Roman" panose="02020603050405020304" pitchFamily="18" charset="0"/>
              </a:rPr>
              <a:t> everyday</a:t>
            </a:r>
          </a:p>
          <a:p>
            <a:pPr marL="342900" marR="0" lvl="0" indent="-342900">
              <a:lnSpc>
                <a:spcPct val="107000"/>
              </a:lnSpc>
              <a:spcBef>
                <a:spcPts val="0"/>
              </a:spcBef>
              <a:spcAft>
                <a:spcPts val="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More teamwork</a:t>
            </a:r>
          </a:p>
          <a:p>
            <a:pPr marL="342900" marR="0" lvl="0" indent="-342900">
              <a:lnSpc>
                <a:spcPct val="107000"/>
              </a:lnSpc>
              <a:spcBef>
                <a:spcPts val="0"/>
              </a:spcBef>
              <a:spcAft>
                <a:spcPts val="800"/>
              </a:spcAft>
              <a:buFont typeface="+mj-lt"/>
              <a:buAutoNum type="arabicPeriod"/>
            </a:pPr>
            <a:r>
              <a:rPr lang="en-US" dirty="0">
                <a:latin typeface="Calibri" panose="020F0502020204030204" pitchFamily="34" charset="0"/>
                <a:ea typeface="Calibri" panose="020F0502020204030204" pitchFamily="34" charset="0"/>
                <a:cs typeface="Times New Roman" panose="02020603050405020304" pitchFamily="18" charset="0"/>
              </a:rPr>
              <a:t>Need more space to park done and waiting cars</a:t>
            </a:r>
          </a:p>
        </p:txBody>
      </p:sp>
    </p:spTree>
    <p:extLst>
      <p:ext uri="{BB962C8B-B14F-4D97-AF65-F5344CB8AC3E}">
        <p14:creationId xmlns:p14="http://schemas.microsoft.com/office/powerpoint/2010/main" val="16719431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1843</Words>
  <Application>Microsoft Office PowerPoint</Application>
  <PresentationFormat>Widescreen</PresentationFormat>
  <Paragraphs>689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Anna Vierra Fremont Toyota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Anna Vierra Fremont Toyota</dc:title>
  <dc:creator>Anna Vierra</dc:creator>
  <cp:lastModifiedBy>Anna Vierra</cp:lastModifiedBy>
  <cp:revision>11</cp:revision>
  <dcterms:created xsi:type="dcterms:W3CDTF">2017-08-15T20:23:20Z</dcterms:created>
  <dcterms:modified xsi:type="dcterms:W3CDTF">2017-08-28T02:40:38Z</dcterms:modified>
</cp:coreProperties>
</file>