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s/comment1.xml" ContentType="application/vnd.openxmlformats-officedocument.presentationml.comment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3"/>
    <p:sldId id="261" r:id="rId14"/>
    <p:sldId id="262" r:id="rId15"/>
    <p:sldId id="263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vis, Christopher" initials="B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comments" Target="comments/comment1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/Relationships>
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4-06T14:25:04.246" idx="1">
    <p:pos x="5581" y="1709"/>
    <p:text>OR THE REVERSE</p:text>
  </p:cm>
</p:cmLst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355600" y="2044700"/>
            <a:ext cx="12293600" cy="32385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355600" y="5270500"/>
            <a:ext cx="122936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5689600"/>
            <a:ext cx="10464800" cy="5080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15290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9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346200" y="520700"/>
            <a:ext cx="10388600" cy="5860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/>
          <p:nvPr>
            <p:ph type="title"/>
          </p:nvPr>
        </p:nvSpPr>
        <p:spPr>
          <a:xfrm>
            <a:off x="1270000" y="6908800"/>
            <a:ext cx="10464800" cy="12827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/>
          <p:nvPr>
            <p:ph type="title"/>
          </p:nvPr>
        </p:nvSpPr>
        <p:spPr>
          <a:xfrm>
            <a:off x="355600" y="3251200"/>
            <a:ext cx="12293600" cy="32385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05600" y="609600"/>
            <a:ext cx="5359400" cy="7759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/>
          <p:nvPr>
            <p:ph type="title"/>
          </p:nvPr>
        </p:nvSpPr>
        <p:spPr>
          <a:xfrm>
            <a:off x="355600" y="1016000"/>
            <a:ext cx="5892800" cy="3886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/>
          <p:nvPr>
            <p:ph type="body" sz="quarter" idx="1"/>
          </p:nvPr>
        </p:nvSpPr>
        <p:spPr>
          <a:xfrm>
            <a:off x="355600" y="4889500"/>
            <a:ext cx="5892800" cy="3886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520700" indent="-520700">
              <a:lnSpc>
                <a:spcPct val="120000"/>
              </a:lnSpc>
              <a:spcBef>
                <a:spcPts val="4600"/>
              </a:spcBef>
              <a:defRPr sz="4600"/>
            </a:lvl1pPr>
            <a:lvl2pPr marL="1041400" indent="-520700">
              <a:lnSpc>
                <a:spcPct val="120000"/>
              </a:lnSpc>
              <a:spcBef>
                <a:spcPts val="4600"/>
              </a:spcBef>
              <a:defRPr sz="4600"/>
            </a:lvl2pPr>
            <a:lvl3pPr marL="1562100" indent="-520700">
              <a:lnSpc>
                <a:spcPct val="120000"/>
              </a:lnSpc>
              <a:spcBef>
                <a:spcPts val="4600"/>
              </a:spcBef>
              <a:defRPr sz="4600"/>
            </a:lvl3pPr>
            <a:lvl4pPr marL="2082800" indent="-520700">
              <a:lnSpc>
                <a:spcPct val="120000"/>
              </a:lnSpc>
              <a:spcBef>
                <a:spcPts val="4600"/>
              </a:spcBef>
              <a:defRPr sz="4600"/>
            </a:lvl4pPr>
            <a:lvl5pPr marL="2603500" indent="-520700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870700" y="2781300"/>
            <a:ext cx="5283200" cy="6184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/>
          <p:nvPr>
            <p:ph type="body" sz="half" idx="1"/>
          </p:nvPr>
        </p:nvSpPr>
        <p:spPr>
          <a:xfrm>
            <a:off x="355600" y="2730500"/>
            <a:ext cx="5892800" cy="62992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/>
          <p:nvPr>
            <p:ph type="body" idx="1"/>
          </p:nvPr>
        </p:nvSpPr>
        <p:spPr>
          <a:xfrm>
            <a:off x="762000" y="762000"/>
            <a:ext cx="11468100" cy="8216900"/>
          </a:xfrm>
          <a:prstGeom prst="rect">
            <a:avLst/>
          </a:prstGeom>
        </p:spPr>
        <p:txBody>
          <a:bodyPr/>
          <a:lstStyle>
            <a:lvl1pPr marL="520700" indent="-520700">
              <a:lnSpc>
                <a:spcPct val="120000"/>
              </a:lnSpc>
              <a:spcBef>
                <a:spcPts val="4600"/>
              </a:spcBef>
              <a:defRPr sz="4600"/>
            </a:lvl1pPr>
            <a:lvl2pPr marL="1041400" indent="-520700">
              <a:lnSpc>
                <a:spcPct val="120000"/>
              </a:lnSpc>
              <a:spcBef>
                <a:spcPts val="4600"/>
              </a:spcBef>
              <a:defRPr sz="4600"/>
            </a:lvl2pPr>
            <a:lvl3pPr marL="1562100" indent="-520700">
              <a:lnSpc>
                <a:spcPct val="120000"/>
              </a:lnSpc>
              <a:spcBef>
                <a:spcPts val="4600"/>
              </a:spcBef>
              <a:defRPr sz="4600"/>
            </a:lvl3pPr>
            <a:lvl4pPr marL="2082800" indent="-520700">
              <a:lnSpc>
                <a:spcPct val="120000"/>
              </a:lnSpc>
              <a:spcBef>
                <a:spcPts val="4600"/>
              </a:spcBef>
              <a:defRPr sz="4600"/>
            </a:lvl4pPr>
            <a:lvl5pPr marL="2603500" indent="-520700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54800" y="5029200"/>
            <a:ext cx="5803900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664613" y="508000"/>
            <a:ext cx="5803901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533400" y="508000"/>
            <a:ext cx="580823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355600" y="254000"/>
            <a:ext cx="122936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355600" y="2730500"/>
            <a:ext cx="12293600" cy="629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6324599" y="9270999"/>
            <a:ext cx="342901" cy="3556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72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431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863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295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1727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1590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2590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3022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3454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3886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omments" Target="../comments/commen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am snafu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Team snafu</a:t>
            </a:r>
          </a:p>
        </p:txBody>
      </p:sp>
      <p:sp>
        <p:nvSpPr>
          <p:cNvPr id="120" name="Mike Clayton, Michael Cuomo, Solomon Ali,…"/>
          <p:cNvSpPr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Mike Clayton, Michael Cuomo, Solomon Ali,</a:t>
            </a:r>
          </a:p>
          <a:p>
            <a:pPr/>
            <a:r>
              <a:t>Randy Deshler, Lee Maynor, Chip Sheridan</a:t>
            </a:r>
          </a:p>
        </p:txBody>
      </p:sp>
      <p:pic>
        <p:nvPicPr>
          <p:cNvPr id="121" name="pasted-image.tiff" descr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14900" y="1054100"/>
            <a:ext cx="3175000" cy="23749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asted-image.tiff" descr="pasted-image.tiff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8266" t="0" r="8266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bso position"/>
          <p:cNvSpPr/>
          <p:nvPr>
            <p:ph type="title"/>
          </p:nvPr>
        </p:nvSpPr>
        <p:spPr>
          <a:xfrm>
            <a:off x="355600" y="254000"/>
            <a:ext cx="12293600" cy="1497145"/>
          </a:xfrm>
          <a:prstGeom prst="rect">
            <a:avLst/>
          </a:prstGeom>
        </p:spPr>
        <p:txBody>
          <a:bodyPr/>
          <a:lstStyle/>
          <a:p>
            <a:pPr/>
            <a:r>
              <a:t>Obso position</a:t>
            </a:r>
          </a:p>
        </p:txBody>
      </p:sp>
      <p:graphicFrame>
        <p:nvGraphicFramePr>
          <p:cNvPr id="126" name="Table"/>
          <p:cNvGraphicFramePr/>
          <p:nvPr/>
        </p:nvGraphicFramePr>
        <p:xfrm>
          <a:off x="240673" y="3171551"/>
          <a:ext cx="12312651" cy="543614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106215"/>
                <a:gridCol w="1106215"/>
                <a:gridCol w="1335807"/>
                <a:gridCol w="1106215"/>
                <a:gridCol w="1461039"/>
                <a:gridCol w="1335807"/>
                <a:gridCol w="452521"/>
                <a:gridCol w="2177349"/>
                <a:gridCol w="1106215"/>
                <a:gridCol w="1106215"/>
              </a:tblGrid>
              <a:tr h="577378"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Activity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Value $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%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Notes &amp; Guides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</a:tcPr>
                </a:tc>
              </a:tr>
              <a:tr h="85550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0-3 Months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238,281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39%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ACTIVE INVENTORY at 75%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85550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4-6 Months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71,863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12%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ACTIVE INVENTORY at 23%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OBSO POSITION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DD0806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85550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7-12 Months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22,693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4%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75% will likely become Obso 2% is guide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.75 TIMES $      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17,020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  <a:tr h="85550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Over 12 Months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204,648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33%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Technical Obsolescence 2% is guide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PLUS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204,648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  <a:tr h="769955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New parts no sales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76,401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12%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Minimal Amount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PLUS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76,401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  <a:tr h="647740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Total Inventory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613,886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100%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678778</a:t>
                      </a:r>
                    </a:p>
                  </a:txBody>
                  <a:tcPr marL="25400" marR="25400" marT="0" marB="25400" anchor="b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EQUALS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44%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298,069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monthly reconciliation"/>
          <p:cNvSpPr/>
          <p:nvPr>
            <p:ph type="title"/>
          </p:nvPr>
        </p:nvSpPr>
        <p:spPr>
          <a:xfrm>
            <a:off x="355600" y="254000"/>
            <a:ext cx="12293600" cy="1416546"/>
          </a:xfrm>
          <a:prstGeom prst="rect">
            <a:avLst/>
          </a:prstGeom>
        </p:spPr>
        <p:txBody>
          <a:bodyPr/>
          <a:lstStyle/>
          <a:p>
            <a:pPr/>
            <a:r>
              <a:t>monthly reconciliation</a:t>
            </a:r>
          </a:p>
        </p:txBody>
      </p:sp>
      <p:graphicFrame>
        <p:nvGraphicFramePr>
          <p:cNvPr id="129" name="Table"/>
          <p:cNvGraphicFramePr/>
          <p:nvPr/>
        </p:nvGraphicFramePr>
        <p:xfrm>
          <a:off x="845773" y="1843058"/>
          <a:ext cx="11338654" cy="720575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8268387"/>
                <a:gridCol w="498728"/>
                <a:gridCol w="2546138"/>
              </a:tblGrid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Dollar value of parts on dealership management report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584,621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Minus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Dollar value of packing lists for parts received, but not invoiced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339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Dollar Value of bulk oil, gear lube, trans fluid in stock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6,658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Plus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Credits due for parts returned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5,856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Inventory Core Value - clean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15,031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Cores to be returned for credit - dirty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7,550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Work in Process - Repair Orders &amp; Invoices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33,610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Dollar Value of NPN parts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4,766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Dollar value of parts with no cost record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29,265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Plus / Minus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Other Adjustments (shortage claims, damage, etc.)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5,076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b" anchorCtr="0" horzOverflow="overflow">
                    <a:lnL w="12700"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Total Inventory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CF30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678,778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Inventory Per Financial Statement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627,903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Difference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  <a:solidFill>
                      <a:srgbClr val="FCF30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 $	50,875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</a:tr>
              <a:tr h="422747">
                <a:tc gridSpan="2">
                  <a:txBody>
                    <a:bodyPr/>
                    <a:lstStyle/>
                    <a:p>
                      <a:pPr algn="r" defTabSz="457200">
                        <a:defRPr b="1" sz="2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8.1%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Line"/>
          <p:cNvSpPr/>
          <p:nvPr/>
        </p:nvSpPr>
        <p:spPr>
          <a:xfrm flipV="1">
            <a:off x="1464963" y="4688609"/>
            <a:ext cx="2401192" cy="1550670"/>
          </a:xfrm>
          <a:prstGeom prst="line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2" name="Line"/>
          <p:cNvSpPr/>
          <p:nvPr/>
        </p:nvSpPr>
        <p:spPr>
          <a:xfrm flipV="1">
            <a:off x="3728783" y="4688609"/>
            <a:ext cx="133699" cy="1550670"/>
          </a:xfrm>
          <a:prstGeom prst="line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3" name="Line"/>
          <p:cNvSpPr/>
          <p:nvPr/>
        </p:nvSpPr>
        <p:spPr>
          <a:xfrm flipH="1" flipV="1">
            <a:off x="3786674" y="4701026"/>
            <a:ext cx="2152259" cy="1525835"/>
          </a:xfrm>
          <a:prstGeom prst="line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4" name="Line"/>
          <p:cNvSpPr/>
          <p:nvPr/>
        </p:nvSpPr>
        <p:spPr>
          <a:xfrm flipV="1">
            <a:off x="5992774" y="3156435"/>
            <a:ext cx="1" cy="1275194"/>
          </a:xfrm>
          <a:prstGeom prst="line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5" name="employee count"/>
          <p:cNvSpPr/>
          <p:nvPr>
            <p:ph type="title"/>
          </p:nvPr>
        </p:nvSpPr>
        <p:spPr>
          <a:xfrm>
            <a:off x="355600" y="254000"/>
            <a:ext cx="12293600" cy="1270000"/>
          </a:xfrm>
          <a:prstGeom prst="rect">
            <a:avLst/>
          </a:prstGeom>
        </p:spPr>
        <p:txBody>
          <a:bodyPr/>
          <a:lstStyle/>
          <a:p>
            <a:pPr/>
            <a:r>
              <a:t>employee count</a:t>
            </a:r>
          </a:p>
        </p:txBody>
      </p:sp>
      <p:sp>
        <p:nvSpPr>
          <p:cNvPr id="136" name="Parts Manager"/>
          <p:cNvSpPr/>
          <p:nvPr/>
        </p:nvSpPr>
        <p:spPr>
          <a:xfrm>
            <a:off x="5035650" y="2009452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Parts Manager</a:t>
            </a:r>
          </a:p>
        </p:txBody>
      </p:sp>
      <p:sp>
        <p:nvSpPr>
          <p:cNvPr id="137" name="Asst Manager"/>
          <p:cNvSpPr/>
          <p:nvPr/>
        </p:nvSpPr>
        <p:spPr>
          <a:xfrm>
            <a:off x="5041836" y="3818196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Asst Manager</a:t>
            </a:r>
          </a:p>
        </p:txBody>
      </p:sp>
      <p:sp>
        <p:nvSpPr>
          <p:cNvPr id="138" name="Counter Person"/>
          <p:cNvSpPr/>
          <p:nvPr/>
        </p:nvSpPr>
        <p:spPr>
          <a:xfrm>
            <a:off x="5035650" y="5626939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Counter Person</a:t>
            </a:r>
          </a:p>
        </p:txBody>
      </p:sp>
      <p:sp>
        <p:nvSpPr>
          <p:cNvPr id="139" name="Counter Person"/>
          <p:cNvSpPr/>
          <p:nvPr/>
        </p:nvSpPr>
        <p:spPr>
          <a:xfrm>
            <a:off x="2888126" y="5626939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Counter Person</a:t>
            </a:r>
          </a:p>
        </p:txBody>
      </p:sp>
      <p:sp>
        <p:nvSpPr>
          <p:cNvPr id="140" name="Counter Person"/>
          <p:cNvSpPr/>
          <p:nvPr/>
        </p:nvSpPr>
        <p:spPr>
          <a:xfrm>
            <a:off x="641365" y="5626939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Counter Person</a:t>
            </a:r>
          </a:p>
        </p:txBody>
      </p:sp>
      <p:sp>
        <p:nvSpPr>
          <p:cNvPr id="141" name="S and R"/>
          <p:cNvSpPr/>
          <p:nvPr/>
        </p:nvSpPr>
        <p:spPr>
          <a:xfrm>
            <a:off x="6800683" y="7899398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 and R</a:t>
            </a:r>
          </a:p>
        </p:txBody>
      </p:sp>
      <p:sp>
        <p:nvSpPr>
          <p:cNvPr id="151" name="Connection Line"/>
          <p:cNvSpPr/>
          <p:nvPr/>
        </p:nvSpPr>
        <p:spPr>
          <a:xfrm>
            <a:off x="3833864" y="4202392"/>
            <a:ext cx="1207970" cy="5621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96" h="18829" fill="norm" stroke="1" extrusionOk="0">
                <a:moveTo>
                  <a:pt x="10" y="18829"/>
                </a:moveTo>
                <a:cubicBezTo>
                  <a:pt x="-304" y="3105"/>
                  <a:pt x="6791" y="-2771"/>
                  <a:pt x="21296" y="1201"/>
                </a:cubicBezTo>
              </a:path>
            </a:pathLst>
          </a:cu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/>
          <a:lstStyle/>
          <a:p>
            <a:pPr/>
          </a:p>
        </p:txBody>
      </p:sp>
      <p:sp>
        <p:nvSpPr>
          <p:cNvPr id="143" name="Driver"/>
          <p:cNvSpPr/>
          <p:nvPr/>
        </p:nvSpPr>
        <p:spPr>
          <a:xfrm>
            <a:off x="7758517" y="4828943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Driver</a:t>
            </a:r>
          </a:p>
        </p:txBody>
      </p:sp>
      <p:sp>
        <p:nvSpPr>
          <p:cNvPr id="144" name="Driver"/>
          <p:cNvSpPr/>
          <p:nvPr/>
        </p:nvSpPr>
        <p:spPr>
          <a:xfrm>
            <a:off x="8829468" y="6274699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Driver</a:t>
            </a:r>
          </a:p>
        </p:txBody>
      </p:sp>
      <p:sp>
        <p:nvSpPr>
          <p:cNvPr id="145" name="Driver"/>
          <p:cNvSpPr/>
          <p:nvPr/>
        </p:nvSpPr>
        <p:spPr>
          <a:xfrm>
            <a:off x="9789367" y="4828943"/>
            <a:ext cx="1914250" cy="1270001"/>
          </a:xfrm>
          <a:prstGeom prst="roundRect">
            <a:avLst>
              <a:gd name="adj" fmla="val 15000"/>
            </a:avLst>
          </a:prstGeom>
          <a:solidFill>
            <a:schemeClr val="accent6">
              <a:hueOff val="-193447"/>
              <a:satOff val="3713"/>
              <a:lumOff val="113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Driver</a:t>
            </a:r>
          </a:p>
        </p:txBody>
      </p:sp>
      <p:sp>
        <p:nvSpPr>
          <p:cNvPr id="152" name="Connection Line"/>
          <p:cNvSpPr/>
          <p:nvPr/>
        </p:nvSpPr>
        <p:spPr>
          <a:xfrm>
            <a:off x="6913926" y="3256793"/>
            <a:ext cx="2822962" cy="988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364" fill="norm" stroke="1" extrusionOk="0">
                <a:moveTo>
                  <a:pt x="0" y="10466"/>
                </a:moveTo>
                <a:cubicBezTo>
                  <a:pt x="12999" y="-5236"/>
                  <a:pt x="20199" y="-3270"/>
                  <a:pt x="21600" y="16364"/>
                </a:cubicBezTo>
              </a:path>
            </a:pathLst>
          </a:cu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/>
          <a:lstStyle/>
          <a:p>
            <a:pPr/>
          </a:p>
        </p:txBody>
      </p:sp>
      <p:sp>
        <p:nvSpPr>
          <p:cNvPr id="153" name="Connection Line"/>
          <p:cNvSpPr/>
          <p:nvPr/>
        </p:nvSpPr>
        <p:spPr>
          <a:xfrm>
            <a:off x="8667732" y="4247656"/>
            <a:ext cx="1058094" cy="581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376" fill="norm" stroke="1" extrusionOk="0">
                <a:moveTo>
                  <a:pt x="0" y="20376"/>
                </a:moveTo>
                <a:cubicBezTo>
                  <a:pt x="1519" y="5507"/>
                  <a:pt x="8719" y="-1224"/>
                  <a:pt x="21600" y="182"/>
                </a:cubicBezTo>
              </a:path>
            </a:pathLst>
          </a:cu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/>
          <a:lstStyle/>
          <a:p>
            <a:pPr/>
          </a:p>
        </p:txBody>
      </p:sp>
      <p:sp>
        <p:nvSpPr>
          <p:cNvPr id="154" name="Connection Line"/>
          <p:cNvSpPr/>
          <p:nvPr/>
        </p:nvSpPr>
        <p:spPr>
          <a:xfrm>
            <a:off x="9726212" y="4243827"/>
            <a:ext cx="1064704" cy="5851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370" fill="norm" stroke="1" extrusionOk="0">
                <a:moveTo>
                  <a:pt x="0" y="184"/>
                </a:moveTo>
                <a:cubicBezTo>
                  <a:pt x="12850" y="-1230"/>
                  <a:pt x="20050" y="5499"/>
                  <a:pt x="21600" y="20370"/>
                </a:cubicBezTo>
              </a:path>
            </a:pathLst>
          </a:cu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/>
          <a:lstStyle/>
          <a:p>
            <a:pPr/>
          </a:p>
        </p:txBody>
      </p:sp>
      <p:sp>
        <p:nvSpPr>
          <p:cNvPr id="149" name="Line"/>
          <p:cNvSpPr/>
          <p:nvPr/>
        </p:nvSpPr>
        <p:spPr>
          <a:xfrm flipV="1">
            <a:off x="9748296" y="4241799"/>
            <a:ext cx="1" cy="2168805"/>
          </a:xfrm>
          <a:prstGeom prst="line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cxnSp>
        <p:nvCxnSpPr>
          <p:cNvPr id="150" name="Connection Line"/>
          <p:cNvCxnSpPr>
            <a:stCxn id="137" idx="0"/>
            <a:endCxn id="141" idx="0"/>
          </p:cNvCxnSpPr>
          <p:nvPr/>
        </p:nvCxnSpPr>
        <p:spPr>
          <a:xfrm>
            <a:off x="5998961" y="4453196"/>
            <a:ext cx="1758848" cy="4081203"/>
          </a:xfrm>
          <a:prstGeom prst="straightConnector1">
            <a:avLst/>
          </a:prstGeom>
          <a:ln w="25400">
            <a:solidFill>
              <a:schemeClr val="accent6">
                <a:hueOff val="-193447"/>
                <a:satOff val="3713"/>
                <a:lumOff val="11329"/>
              </a:schemeClr>
            </a:solidFill>
            <a:miter lim="400000"/>
          </a:ln>
        </p:spPr>
      </p:cxn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employee coun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employee count</a:t>
            </a:r>
          </a:p>
        </p:txBody>
      </p:sp>
      <p:sp>
        <p:nvSpPr>
          <p:cNvPr id="157" name="Each counter person is over performing by $1,600 per month in sales.  Need to add counter person and delete one driver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00938" indent="-400938" defTabSz="449833">
              <a:spcBef>
                <a:spcPts val="3500"/>
              </a:spcBef>
              <a:defRPr sz="3541"/>
            </a:pPr>
            <a:r>
              <a:t>Each counter person is over performing by $1,600 per month in sales.  Need to add counter person and delete one driver</a:t>
            </a:r>
          </a:p>
          <a:p>
            <a:pPr marL="400938" indent="-400938" defTabSz="449833">
              <a:spcBef>
                <a:spcPts val="3500"/>
              </a:spcBef>
              <a:defRPr sz="3541"/>
            </a:pPr>
            <a:r>
              <a:t>Have dedicated personnel in department to focus on internal gross</a:t>
            </a:r>
          </a:p>
          <a:p>
            <a:pPr marL="400938" indent="-400938" defTabSz="449833">
              <a:spcBef>
                <a:spcPts val="3500"/>
              </a:spcBef>
              <a:defRPr sz="3541"/>
            </a:pPr>
            <a:r>
              <a:t>Need training implemented to build skills in reporting lost sales, correct parts mix and eliminating obso parts</a:t>
            </a:r>
          </a:p>
          <a:p>
            <a:pPr marL="400938" indent="-400938" defTabSz="449833">
              <a:spcBef>
                <a:spcPts val="3500"/>
              </a:spcBef>
              <a:defRPr sz="3541"/>
            </a:pPr>
            <a:r>
              <a:t>Need to retrain or replace parts manager based on current state of inventory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why are parts sold at cost?"/>
          <p:cNvSpPr/>
          <p:nvPr>
            <p:ph type="title"/>
          </p:nvPr>
        </p:nvSpPr>
        <p:spPr>
          <a:xfrm>
            <a:off x="355600" y="254000"/>
            <a:ext cx="12293600" cy="1272734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why are parts sold at cost?</a:t>
            </a:r>
          </a:p>
        </p:txBody>
      </p:sp>
      <p:sp>
        <p:nvSpPr>
          <p:cNvPr id="160" name="It would look like they heavily discount internal (it takes dedication to get to 14.7% gp same with body shop @ 11.7%…"/>
          <p:cNvSpPr/>
          <p:nvPr>
            <p:ph type="body" sz="half" idx="1"/>
          </p:nvPr>
        </p:nvSpPr>
        <p:spPr>
          <a:xfrm>
            <a:off x="-60913" y="1396927"/>
            <a:ext cx="6001575" cy="7382866"/>
          </a:xfrm>
          <a:prstGeom prst="rect">
            <a:avLst/>
          </a:prstGeom>
        </p:spPr>
        <p:txBody>
          <a:bodyPr/>
          <a:lstStyle/>
          <a:p>
            <a:pPr marL="566927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Symbol"/>
              <a:buChar char="·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It would look like they heavily discount </a:t>
            </a:r>
            <a:r>
              <a:rPr>
                <a:latin typeface="Noteworthy Light"/>
                <a:ea typeface="Noteworthy Light"/>
                <a:cs typeface="Noteworthy Light"/>
                <a:sym typeface="Noteworthy Light"/>
              </a:rPr>
              <a:t>internal</a:t>
            </a:r>
            <a:r>
              <a:t> (it takes dedication to get to 14.7% gp same with body shop @ 11.7%</a:t>
            </a:r>
          </a:p>
          <a:p>
            <a:pPr marL="566927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Symbol"/>
              <a:buChar char="·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Need to analyze the emergency purchases for the year = 70.5% of stock order purchases</a:t>
            </a:r>
          </a:p>
          <a:p>
            <a:pPr lvl="1" marL="850391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Courier New"/>
              <a:buChar char="o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Issue with ordering process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t> potentially paying too much penalty </a:t>
            </a:r>
          </a:p>
          <a:p>
            <a:pPr marL="566927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Symbol"/>
              <a:buChar char="·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High percentage of obso or potential obso parts</a:t>
            </a:r>
          </a:p>
          <a:p>
            <a:pPr lvl="1" marL="850391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Courier New"/>
              <a:buChar char="o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Lowers profitability</a:t>
            </a:r>
          </a:p>
          <a:p>
            <a:pPr lvl="1" marL="850391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Courier New"/>
              <a:buChar char="o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Total inv: 584621</a:t>
            </a:r>
          </a:p>
          <a:p>
            <a:pPr lvl="1" marL="850391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Courier New"/>
              <a:buChar char="o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Obso: 251784</a:t>
            </a:r>
          </a:p>
          <a:p>
            <a:pPr lvl="1" marL="850391" indent="-141731" defTabSz="283463">
              <a:lnSpc>
                <a:spcPct val="115000"/>
              </a:lnSpc>
              <a:spcBef>
                <a:spcPts val="600"/>
              </a:spcBef>
              <a:buSzPct val="100000"/>
              <a:buFont typeface="Courier New"/>
              <a:buChar char="o"/>
              <a:defRPr sz="2232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empus Sans ITC"/>
                <a:ea typeface="Tempus Sans ITC"/>
                <a:cs typeface="Tempus Sans ITC"/>
                <a:sym typeface="Tempus Sans ITC"/>
              </a:defRPr>
            </a:pPr>
            <a:r>
              <a:t>= 43%</a:t>
            </a:r>
          </a:p>
        </p:txBody>
      </p:sp>
      <p:graphicFrame>
        <p:nvGraphicFramePr>
          <p:cNvPr id="161" name="Table"/>
          <p:cNvGraphicFramePr/>
          <p:nvPr/>
        </p:nvGraphicFramePr>
        <p:xfrm>
          <a:off x="5845796" y="1957572"/>
          <a:ext cx="6677817" cy="774477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2096298"/>
                <a:gridCol w="138534"/>
                <a:gridCol w="1065020"/>
                <a:gridCol w="107950"/>
                <a:gridCol w="672278"/>
                <a:gridCol w="112515"/>
                <a:gridCol w="802373"/>
                <a:gridCol w="902230"/>
                <a:gridCol w="494363"/>
                <a:gridCol w="273552"/>
              </a:tblGrid>
              <a:tr h="793847">
                <a:tc gridSpan="2"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Category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Gross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 of Total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 of Sales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YOUR BOC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Profile 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</a:tr>
              <a:tr h="737256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Repair Order      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$110,507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29.3%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31.98%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41.00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87324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Warranty        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$51,661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13.7%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23.19%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28-40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87324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RO Body            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$33,801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8.97%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11.69%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25-35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87324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Internal              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$50,996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13.5%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14.74%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41.00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87324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Counter Retail    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$30,041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7.97%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28.39%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41.00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87324">
                <a:tc gridSpan="2">
                  <a:txBody>
                    <a:bodyPr/>
                    <a:lstStyle/>
                    <a:p>
                      <a:pPr algn="l" defTabSz="457200">
                        <a:defRPr b="1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Wholesale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$100,001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26.52%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28.03%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20-25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  <a:tr h="793847">
                <a:tc gridSpan="2">
                  <a:txBody>
                    <a:bodyPr/>
                    <a:lstStyle/>
                    <a:p>
                      <a:pPr algn="l"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Total Department (MTD)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 $377,007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100.00%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22.63%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38.00 </a:t>
                      </a:r>
                    </a:p>
                  </a:txBody>
                  <a:tcPr marL="50800" marR="50800" marT="50800" marB="508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0"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b="1" sz="17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%</a:t>
                      </a:r>
                    </a:p>
                  </a:txBody>
                  <a:tcPr marL="50800" marR="50800" marT="50800" marB="50800" anchor="b" anchorCtr="0" horzOverflow="overflow">
                    <a:lnL w="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if they achieved profile"/>
          <p:cNvSpPr/>
          <p:nvPr>
            <p:ph type="title"/>
          </p:nvPr>
        </p:nvSpPr>
        <p:spPr>
          <a:xfrm>
            <a:off x="355600" y="253999"/>
            <a:ext cx="12293600" cy="1228074"/>
          </a:xfrm>
          <a:prstGeom prst="rect">
            <a:avLst/>
          </a:prstGeom>
        </p:spPr>
        <p:txBody>
          <a:bodyPr/>
          <a:lstStyle/>
          <a:p>
            <a:pPr/>
            <a:r>
              <a:t>if they achieved profile</a:t>
            </a:r>
          </a:p>
        </p:txBody>
      </p:sp>
      <p:graphicFrame>
        <p:nvGraphicFramePr>
          <p:cNvPr id="164" name="Table"/>
          <p:cNvGraphicFramePr/>
          <p:nvPr/>
        </p:nvGraphicFramePr>
        <p:xfrm>
          <a:off x="406868" y="1560164"/>
          <a:ext cx="12552160" cy="744516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296867"/>
                <a:gridCol w="1537134"/>
                <a:gridCol w="1342783"/>
                <a:gridCol w="1342783"/>
                <a:gridCol w="1342783"/>
                <a:gridCol w="1431124"/>
                <a:gridCol w="1342783"/>
                <a:gridCol w="1554802"/>
              </a:tblGrid>
              <a:tr h="788221">
                <a:tc>
                  <a:txBody>
                    <a:bodyPr/>
                    <a:lstStyle/>
                    <a:p>
                      <a:pPr algn="l" defTabSz="457200">
                        <a:defRPr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Repair Order Mechanical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Body Shop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Counter Retai</a:t>
                      </a:r>
                      <a:r>
                        <a:t>l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Internal (new/used)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Wholesale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Warranty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TOTAL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YTD Sales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$345,555.00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$289,252.00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$105,808.00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$346,007.00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$356,715.00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$222,777.00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$1,666,114.00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YTD Gross Profit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$110,507.00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$33,801.00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$30,041.00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$50,996.00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$100,001.00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$51,661.00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$377,007.00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YTD Cost of Sales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$235,048.00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$255,451.00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$75,767.00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$295,011.00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$256,714.00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$171,116.00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$1,289,107.00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NEW Mark-Up Factor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1.69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1.33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1.69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1.69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1.40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1.69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1.59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Desired Gross %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41.00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25.00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41.00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41.00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28.50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41.00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36.25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0C0C0"/>
                    </a:solidFill>
                  </a:tcPr>
                </a:tc>
              </a:tr>
              <a:tr h="428129">
                <a:tc>
                  <a:txBody>
                    <a:bodyPr/>
                    <a:lstStyle/>
                    <a:p>
                      <a:pPr algn="r" defTabSz="457200">
                        <a:defRPr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59.00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75.00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59.00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59.00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71.50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59.00 </a:t>
                      </a:r>
                    </a:p>
                  </a:txBody>
                  <a:tcPr marL="25400" marR="25400" marT="0" marB="25400" anchor="b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63.75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NEW YTD Sales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$398,386.44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$340,601.33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$128,418.64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$500,018.64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$359,040.56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$290,027.12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$2,016,492.74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OLD YTD Sales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$345,555.00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$289,252.00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$105,808.00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$346,007.00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$356,715.00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$222,777.00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$1,666,114.00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  <a:tr h="781243"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Arial"/>
                          <a:ea typeface="Arial"/>
                          <a:cs typeface="Arial"/>
                          <a:sym typeface="Arial"/>
                        </a:rPr>
                        <a:t>Additional Gross Profit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$52,831.44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$51,349.33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$22,610.64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$154,011.64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$2,325.56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$67,250.12 </a:t>
                      </a:r>
                    </a:p>
                  </a:txBody>
                  <a:tcPr marL="25400" marR="25400" marT="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$350,378.74 </a:t>
                      </a:r>
                    </a:p>
                  </a:txBody>
                  <a:tcPr marL="25400" marR="25400" marT="0" marB="254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1FB7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