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5"/>
  </p:notesMasterIdLst>
  <p:handoutMasterIdLst>
    <p:handoutMasterId r:id="rId36"/>
  </p:handoutMasterIdLst>
  <p:sldIdLst>
    <p:sldId id="257" r:id="rId5"/>
    <p:sldId id="258" r:id="rId6"/>
    <p:sldId id="259" r:id="rId7"/>
    <p:sldId id="260" r:id="rId8"/>
    <p:sldId id="261" r:id="rId9"/>
    <p:sldId id="262" r:id="rId10"/>
    <p:sldId id="263" r:id="rId11"/>
    <p:sldId id="265" r:id="rId12"/>
    <p:sldId id="270" r:id="rId13"/>
    <p:sldId id="269" r:id="rId14"/>
    <p:sldId id="268" r:id="rId15"/>
    <p:sldId id="267" r:id="rId16"/>
    <p:sldId id="266" r:id="rId17"/>
    <p:sldId id="271" r:id="rId18"/>
    <p:sldId id="274" r:id="rId19"/>
    <p:sldId id="275" r:id="rId20"/>
    <p:sldId id="272" r:id="rId21"/>
    <p:sldId id="273" r:id="rId22"/>
    <p:sldId id="276" r:id="rId23"/>
    <p:sldId id="280" r:id="rId24"/>
    <p:sldId id="279" r:id="rId25"/>
    <p:sldId id="277" r:id="rId26"/>
    <p:sldId id="278" r:id="rId27"/>
    <p:sldId id="281" r:id="rId28"/>
    <p:sldId id="284" r:id="rId29"/>
    <p:sldId id="283" r:id="rId30"/>
    <p:sldId id="282" r:id="rId31"/>
    <p:sldId id="285" r:id="rId32"/>
    <p:sldId id="286" r:id="rId33"/>
    <p:sldId id="287" r:id="rId34"/>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792">
          <p15:clr>
            <a:srgbClr val="A4A3A4"/>
          </p15:clr>
        </p15:guide>
        <p15:guide id="4" orient="horz" pos="336">
          <p15:clr>
            <a:srgbClr val="A4A3A4"/>
          </p15:clr>
        </p15:guide>
        <p15:guide id="5" orient="horz" pos="1920">
          <p15:clr>
            <a:srgbClr val="A4A3A4"/>
          </p15:clr>
        </p15:guide>
        <p15:guide id="6" orient="horz" pos="3984">
          <p15:clr>
            <a:srgbClr val="A4A3A4"/>
          </p15:clr>
        </p15:guide>
        <p15:guide id="7" orient="horz" pos="1152">
          <p15:clr>
            <a:srgbClr val="A4A3A4"/>
          </p15:clr>
        </p15:guide>
        <p15:guide id="8" pos="3839">
          <p15:clr>
            <a:srgbClr val="A4A3A4"/>
          </p15:clr>
        </p15:guide>
        <p15:guide id="9" pos="671">
          <p15:clr>
            <a:srgbClr val="A4A3A4"/>
          </p15:clr>
        </p15:guide>
        <p15:guide id="10" pos="7007">
          <p15:clr>
            <a:srgbClr val="A4A3A4"/>
          </p15:clr>
        </p15:guide>
        <p15:guide id="11" pos="6143">
          <p15:clr>
            <a:srgbClr val="A4A3A4"/>
          </p15:clr>
        </p15:guide>
        <p15:guide id="12" pos="3263">
          <p15:clr>
            <a:srgbClr val="A4A3A4"/>
          </p15:clr>
        </p15:guide>
        <p15:guide id="13" pos="7391">
          <p15:clr>
            <a:srgbClr val="A4A3A4"/>
          </p15:clr>
        </p15:guide>
        <p15:guide id="14" pos="3695">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6470" autoAdjust="0"/>
  </p:normalViewPr>
  <p:slideViewPr>
    <p:cSldViewPr showGuides="1">
      <p:cViewPr varScale="1">
        <p:scale>
          <a:sx n="68" d="100"/>
          <a:sy n="68" d="100"/>
        </p:scale>
        <p:origin x="616" y="52"/>
      </p:cViewPr>
      <p:guideLst>
        <p:guide orient="horz" pos="2160"/>
        <p:guide orient="horz" pos="1008"/>
        <p:guide orient="horz" pos="3792"/>
        <p:guide orient="horz" pos="336"/>
        <p:guide orient="horz" pos="1920"/>
        <p:guide orient="horz" pos="3984"/>
        <p:guide orient="horz" pos="1152"/>
        <p:guide pos="3839"/>
        <p:guide pos="671"/>
        <p:guide pos="7007"/>
        <p:guide pos="6143"/>
        <p:guide pos="3263"/>
        <p:guide pos="7391"/>
        <p:guide pos="3695"/>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76" d="100"/>
          <a:sy n="76" d="100"/>
        </p:scale>
        <p:origin x="1680"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4CE221E-83ED-4F6C-BA5F-3F9E6FDB6953}" type="datetimeFigureOut">
              <a:rPr lang="en-US"/>
              <a:t>9/24/2017</a:t>
            </a:fld>
            <a:endParaRPr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4CBEF8-5CDE-472B-839B-B8BB0C881006}" type="slidenum">
              <a:rPr/>
              <a:t>‹#›</a:t>
            </a:fld>
            <a:endParaRPr dirty="0"/>
          </a:p>
        </p:txBody>
      </p:sp>
    </p:spTree>
    <p:extLst>
      <p:ext uri="{BB962C8B-B14F-4D97-AF65-F5344CB8AC3E}">
        <p14:creationId xmlns:p14="http://schemas.microsoft.com/office/powerpoint/2010/main" val="4263289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853E5F-CE67-483C-A264-F17AC70E9CA2}" type="datetimeFigureOut">
              <a:rPr lang="en-US"/>
              <a:t>9/24/2017</a:t>
            </a:fld>
            <a:endParaRPr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B98AFB-CB0D-4DFE-87B9-B4B0D0DE73CD}" type="slidenum">
              <a:rPr/>
              <a:t>‹#›</a:t>
            </a:fld>
            <a:endParaRPr dirty="0"/>
          </a:p>
        </p:txBody>
      </p:sp>
    </p:spTree>
    <p:extLst>
      <p:ext uri="{BB962C8B-B14F-4D97-AF65-F5344CB8AC3E}">
        <p14:creationId xmlns:p14="http://schemas.microsoft.com/office/powerpoint/2010/main" val="2512805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98AFB-CB0D-4DFE-87B9-B4B0D0DE73CD}" type="slidenum">
              <a:rPr lang="en-US" smtClean="0"/>
              <a:t>1</a:t>
            </a:fld>
            <a:endParaRPr lang="en-US" dirty="0"/>
          </a:p>
        </p:txBody>
      </p:sp>
    </p:spTree>
    <p:extLst>
      <p:ext uri="{BB962C8B-B14F-4D97-AF65-F5344CB8AC3E}">
        <p14:creationId xmlns:p14="http://schemas.microsoft.com/office/powerpoint/2010/main" val="28640147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5214" y="533400"/>
            <a:ext cx="5029200" cy="2514601"/>
          </a:xfrm>
        </p:spPr>
        <p:txBody>
          <a:bodyPr>
            <a:normAutofit/>
          </a:bodyPr>
          <a:lstStyle>
            <a:lvl1pPr>
              <a:defRPr sz="4000">
                <a:solidFill>
                  <a:schemeClr val="accent1"/>
                </a:solidFill>
              </a:defRPr>
            </a:lvl1pPr>
          </a:lstStyle>
          <a:p>
            <a:r>
              <a:rPr lang="en-US"/>
              <a:t>Click to edit Master title style</a:t>
            </a:r>
            <a:endParaRPr/>
          </a:p>
        </p:txBody>
      </p:sp>
      <p:sp>
        <p:nvSpPr>
          <p:cNvPr id="3" name="Subtitle 2"/>
          <p:cNvSpPr>
            <a:spLocks noGrp="1"/>
          </p:cNvSpPr>
          <p:nvPr>
            <p:ph type="subTitle" idx="1"/>
          </p:nvPr>
        </p:nvSpPr>
        <p:spPr>
          <a:xfrm>
            <a:off x="1065212" y="3403600"/>
            <a:ext cx="5029201" cy="1397000"/>
          </a:xfrm>
        </p:spPr>
        <p:txBody>
          <a:bodyPr>
            <a:normAutofit/>
          </a:bodyPr>
          <a:lstStyle>
            <a:lvl1pPr marL="0" indent="0" algn="l">
              <a:spcBef>
                <a:spcPts val="60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5" name="Footer Placeholder 4"/>
          <p:cNvSpPr>
            <a:spLocks noGrp="1"/>
          </p:cNvSpPr>
          <p:nvPr>
            <p:ph type="ftr" sz="quarter" idx="11"/>
          </p:nvPr>
        </p:nvSpPr>
        <p:spPr>
          <a:xfrm>
            <a:off x="1065213" y="6432551"/>
            <a:ext cx="5653087" cy="273049"/>
          </a:xfrm>
        </p:spPr>
        <p:txBody>
          <a:bodyPr/>
          <a:lstStyle>
            <a:lvl1pPr>
              <a:defRPr>
                <a:effectLst/>
              </a:defRPr>
            </a:lvl1pPr>
          </a:lstStyle>
          <a:p>
            <a:r>
              <a:rPr lang="en-US" dirty="0"/>
              <a:t>Add a footer</a:t>
            </a:r>
          </a:p>
        </p:txBody>
      </p:sp>
      <p:sp>
        <p:nvSpPr>
          <p:cNvPr id="4" name="Date Placeholder 3"/>
          <p:cNvSpPr>
            <a:spLocks noGrp="1"/>
          </p:cNvSpPr>
          <p:nvPr>
            <p:ph type="dt" sz="half" idx="10"/>
          </p:nvPr>
        </p:nvSpPr>
        <p:spPr>
          <a:xfrm>
            <a:off x="6932612" y="6432551"/>
            <a:ext cx="1371600" cy="273049"/>
          </a:xfrm>
        </p:spPr>
        <p:txBody>
          <a:bodyPr/>
          <a:lstStyle/>
          <a:p>
            <a:fld id="{3E0FA9E5-6744-4841-888F-9E7CC0C2B7EC}" type="datetimeFigureOut">
              <a:rPr lang="en-US" smtClean="0"/>
              <a:t>9/24/2017</a:t>
            </a:fld>
            <a:endParaRPr lang="en-US" dirty="0"/>
          </a:p>
        </p:txBody>
      </p:sp>
      <p:sp>
        <p:nvSpPr>
          <p:cNvPr id="6" name="Slide Number Placeholder 5"/>
          <p:cNvSpPr>
            <a:spLocks noGrp="1"/>
          </p:cNvSpPr>
          <p:nvPr>
            <p:ph type="sldNum" sz="quarter" idx="12"/>
          </p:nvPr>
        </p:nvSpPr>
        <p:spPr>
          <a:xfrm>
            <a:off x="8532812" y="6432551"/>
            <a:ext cx="1219201" cy="273049"/>
          </a:xfrm>
        </p:spPr>
        <p:txBody>
          <a:bodyPr/>
          <a:lstStyle/>
          <a:p>
            <a:fld id="{AAEAE4A8-A6E5-453E-B946-FB774B73F48C}" type="slidenum">
              <a:rPr lang="en-US" smtClean="0"/>
              <a:t>‹#›</a:t>
            </a:fld>
            <a:endParaRPr lang="en-US" dirty="0"/>
          </a:p>
        </p:txBody>
      </p:sp>
    </p:spTree>
    <p:extLst>
      <p:ext uri="{BB962C8B-B14F-4D97-AF65-F5344CB8AC3E}">
        <p14:creationId xmlns:p14="http://schemas.microsoft.com/office/powerpoint/2010/main" val="290237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E0FA9E5-6744-4841-888F-9E7CC0C2B7EC}" type="datetimeFigureOut">
              <a:rPr lang="en-US" smtClean="0"/>
              <a:t>9/24/2017</a:t>
            </a:fld>
            <a:endParaRPr lang="en-US" dirty="0"/>
          </a:p>
        </p:txBody>
      </p:sp>
      <p:sp>
        <p:nvSpPr>
          <p:cNvPr id="6" name="Slide Number Placeholder 5"/>
          <p:cNvSpPr>
            <a:spLocks noGrp="1"/>
          </p:cNvSpPr>
          <p:nvPr>
            <p:ph type="sldNum" sz="quarter" idx="12"/>
          </p:nvPr>
        </p:nvSpPr>
        <p:spPr/>
        <p:txBody>
          <a:bodyPr/>
          <a:lstStyle/>
          <a:p>
            <a:fld id="{AAEAE4A8-A6E5-453E-B946-FB774B73F48C}" type="slidenum">
              <a:rPr lang="en-US" smtClean="0"/>
              <a:t>‹#›</a:t>
            </a:fld>
            <a:endParaRPr lang="en-US" dirty="0"/>
          </a:p>
        </p:txBody>
      </p:sp>
    </p:spTree>
    <p:extLst>
      <p:ext uri="{BB962C8B-B14F-4D97-AF65-F5344CB8AC3E}">
        <p14:creationId xmlns:p14="http://schemas.microsoft.com/office/powerpoint/2010/main" val="2841477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61412" y="533400"/>
            <a:ext cx="2362201" cy="5486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065213" y="533400"/>
            <a:ext cx="7467599"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E0FA9E5-6744-4841-888F-9E7CC0C2B7EC}" type="datetimeFigureOut">
              <a:rPr lang="en-US" smtClean="0"/>
              <a:t>9/24/2017</a:t>
            </a:fld>
            <a:endParaRPr lang="en-US" dirty="0"/>
          </a:p>
        </p:txBody>
      </p:sp>
      <p:sp>
        <p:nvSpPr>
          <p:cNvPr id="6" name="Slide Number Placeholder 5"/>
          <p:cNvSpPr>
            <a:spLocks noGrp="1"/>
          </p:cNvSpPr>
          <p:nvPr>
            <p:ph type="sldNum" sz="quarter" idx="12"/>
          </p:nvPr>
        </p:nvSpPr>
        <p:spPr/>
        <p:txBody>
          <a:bodyPr/>
          <a:lstStyle/>
          <a:p>
            <a:fld id="{AAEAE4A8-A6E5-453E-B946-FB774B73F48C}" type="slidenum">
              <a:rPr lang="en-US" smtClean="0"/>
              <a:t>‹#›</a:t>
            </a:fld>
            <a:endParaRPr lang="en-US" dirty="0"/>
          </a:p>
        </p:txBody>
      </p:sp>
    </p:spTree>
    <p:extLst>
      <p:ext uri="{BB962C8B-B14F-4D97-AF65-F5344CB8AC3E}">
        <p14:creationId xmlns:p14="http://schemas.microsoft.com/office/powerpoint/2010/main" val="2135436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E0FA9E5-6744-4841-888F-9E7CC0C2B7EC}" type="datetimeFigureOut">
              <a:rPr lang="en-US" smtClean="0"/>
              <a:t>9/24/2017</a:t>
            </a:fld>
            <a:endParaRPr lang="en-US" dirty="0"/>
          </a:p>
        </p:txBody>
      </p:sp>
      <p:sp>
        <p:nvSpPr>
          <p:cNvPr id="6" name="Slide Number Placeholder 5"/>
          <p:cNvSpPr>
            <a:spLocks noGrp="1"/>
          </p:cNvSpPr>
          <p:nvPr>
            <p:ph type="sldNum" sz="quarter" idx="12"/>
          </p:nvPr>
        </p:nvSpPr>
        <p:spPr/>
        <p:txBody>
          <a:bodyPr/>
          <a:lstStyle/>
          <a:p>
            <a:fld id="{AAEAE4A8-A6E5-453E-B946-FB774B73F48C}" type="slidenum">
              <a:rPr lang="en-US" smtClean="0"/>
              <a:t>‹#›</a:t>
            </a:fld>
            <a:endParaRPr lang="en-US" dirty="0"/>
          </a:p>
        </p:txBody>
      </p:sp>
    </p:spTree>
    <p:extLst>
      <p:ext uri="{BB962C8B-B14F-4D97-AF65-F5344CB8AC3E}">
        <p14:creationId xmlns:p14="http://schemas.microsoft.com/office/powerpoint/2010/main" val="35067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5214" y="533400"/>
            <a:ext cx="8686800" cy="2286000"/>
          </a:xfrm>
        </p:spPr>
        <p:txBody>
          <a:bodyPr anchor="b">
            <a:normAutofit/>
          </a:bodyPr>
          <a:lstStyle>
            <a:lvl1pPr algn="l">
              <a:defRPr sz="5400" b="1" cap="none" baseline="0"/>
            </a:lvl1pPr>
          </a:lstStyle>
          <a:p>
            <a:r>
              <a:rPr lang="en-US"/>
              <a:t>Click to edit Master title style</a:t>
            </a:r>
            <a:endParaRPr/>
          </a:p>
        </p:txBody>
      </p:sp>
      <p:sp>
        <p:nvSpPr>
          <p:cNvPr id="3" name="Text Placeholder 2"/>
          <p:cNvSpPr>
            <a:spLocks noGrp="1"/>
          </p:cNvSpPr>
          <p:nvPr>
            <p:ph type="body" idx="1"/>
          </p:nvPr>
        </p:nvSpPr>
        <p:spPr>
          <a:xfrm>
            <a:off x="1065214" y="3124200"/>
            <a:ext cx="8686800" cy="1371600"/>
          </a:xfrm>
        </p:spPr>
        <p:txBody>
          <a:bodyPr anchor="t">
            <a:normAutofit/>
          </a:bodyPr>
          <a:lstStyle>
            <a:lvl1pPr marL="0" indent="0">
              <a:spcBef>
                <a:spcPts val="600"/>
              </a:spcBef>
              <a:buNone/>
              <a:defRPr sz="24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E0FA9E5-6744-4841-888F-9E7CC0C2B7EC}" type="datetimeFigureOut">
              <a:rPr lang="en-US" smtClean="0"/>
              <a:t>9/24/2017</a:t>
            </a:fld>
            <a:endParaRPr lang="en-US" dirty="0"/>
          </a:p>
        </p:txBody>
      </p:sp>
      <p:sp>
        <p:nvSpPr>
          <p:cNvPr id="6" name="Slide Number Placeholder 5"/>
          <p:cNvSpPr>
            <a:spLocks noGrp="1"/>
          </p:cNvSpPr>
          <p:nvPr>
            <p:ph type="sldNum" sz="quarter" idx="12"/>
          </p:nvPr>
        </p:nvSpPr>
        <p:spPr/>
        <p:txBody>
          <a:bodyPr/>
          <a:lstStyle/>
          <a:p>
            <a:fld id="{AAEAE4A8-A6E5-453E-B946-FB774B73F48C}" type="slidenum">
              <a:rPr lang="en-US" smtClean="0"/>
              <a:t>‹#›</a:t>
            </a:fld>
            <a:endParaRPr lang="en-US" dirty="0"/>
          </a:p>
        </p:txBody>
      </p:sp>
    </p:spTree>
    <p:extLst>
      <p:ext uri="{BB962C8B-B14F-4D97-AF65-F5344CB8AC3E}">
        <p14:creationId xmlns:p14="http://schemas.microsoft.com/office/powerpoint/2010/main" val="2925637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065212" y="1828800"/>
            <a:ext cx="4251960" cy="4191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5464598" y="1828800"/>
            <a:ext cx="4251960" cy="4191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3E0FA9E5-6744-4841-888F-9E7CC0C2B7EC}" type="datetimeFigureOut">
              <a:rPr lang="en-US" smtClean="0"/>
              <a:t>9/24/2017</a:t>
            </a:fld>
            <a:endParaRPr lang="en-US" dirty="0"/>
          </a:p>
        </p:txBody>
      </p:sp>
      <p:sp>
        <p:nvSpPr>
          <p:cNvPr id="7" name="Slide Number Placeholder 6"/>
          <p:cNvSpPr>
            <a:spLocks noGrp="1"/>
          </p:cNvSpPr>
          <p:nvPr>
            <p:ph type="sldNum" sz="quarter" idx="12"/>
          </p:nvPr>
        </p:nvSpPr>
        <p:spPr/>
        <p:txBody>
          <a:bodyPr/>
          <a:lstStyle/>
          <a:p>
            <a:fld id="{AAEAE4A8-A6E5-453E-B946-FB774B73F48C}" type="slidenum">
              <a:rPr lang="en-US" smtClean="0"/>
              <a:t>‹#›</a:t>
            </a:fld>
            <a:endParaRPr lang="en-US" dirty="0"/>
          </a:p>
        </p:txBody>
      </p:sp>
    </p:spTree>
    <p:extLst>
      <p:ext uri="{BB962C8B-B14F-4D97-AF65-F5344CB8AC3E}">
        <p14:creationId xmlns:p14="http://schemas.microsoft.com/office/powerpoint/2010/main" val="124050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65211" y="533400"/>
            <a:ext cx="8686802" cy="1066800"/>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065213" y="1828799"/>
            <a:ext cx="4251960" cy="685801"/>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5213" y="2590800"/>
            <a:ext cx="4251960" cy="3429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5500053" y="1828799"/>
            <a:ext cx="4251960" cy="685801"/>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500053" y="2590800"/>
            <a:ext cx="4251960" cy="3429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3E0FA9E5-6744-4841-888F-9E7CC0C2B7EC}" type="datetimeFigureOut">
              <a:rPr lang="en-US" smtClean="0"/>
              <a:t>9/24/2017</a:t>
            </a:fld>
            <a:endParaRPr lang="en-US" dirty="0"/>
          </a:p>
        </p:txBody>
      </p:sp>
      <p:sp>
        <p:nvSpPr>
          <p:cNvPr id="9" name="Slide Number Placeholder 8"/>
          <p:cNvSpPr>
            <a:spLocks noGrp="1"/>
          </p:cNvSpPr>
          <p:nvPr>
            <p:ph type="sldNum" sz="quarter" idx="12"/>
          </p:nvPr>
        </p:nvSpPr>
        <p:spPr/>
        <p:txBody>
          <a:bodyPr/>
          <a:lstStyle/>
          <a:p>
            <a:fld id="{AAEAE4A8-A6E5-453E-B946-FB774B73F48C}" type="slidenum">
              <a:rPr lang="en-US" smtClean="0"/>
              <a:t>‹#›</a:t>
            </a:fld>
            <a:endParaRPr lang="en-US" dirty="0"/>
          </a:p>
        </p:txBody>
      </p:sp>
    </p:spTree>
    <p:extLst>
      <p:ext uri="{BB962C8B-B14F-4D97-AF65-F5344CB8AC3E}">
        <p14:creationId xmlns:p14="http://schemas.microsoft.com/office/powerpoint/2010/main" val="3301549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3E0FA9E5-6744-4841-888F-9E7CC0C2B7EC}" type="datetimeFigureOut">
              <a:rPr lang="en-US" smtClean="0"/>
              <a:t>9/24/2017</a:t>
            </a:fld>
            <a:endParaRPr lang="en-US" dirty="0"/>
          </a:p>
        </p:txBody>
      </p:sp>
      <p:sp>
        <p:nvSpPr>
          <p:cNvPr id="5" name="Slide Number Placeholder 4"/>
          <p:cNvSpPr>
            <a:spLocks noGrp="1"/>
          </p:cNvSpPr>
          <p:nvPr>
            <p:ph type="sldNum" sz="quarter" idx="12"/>
          </p:nvPr>
        </p:nvSpPr>
        <p:spPr/>
        <p:txBody>
          <a:bodyPr/>
          <a:lstStyle/>
          <a:p>
            <a:fld id="{AAEAE4A8-A6E5-453E-B946-FB774B73F48C}" type="slidenum">
              <a:rPr lang="en-US" smtClean="0"/>
              <a:t>‹#›</a:t>
            </a:fld>
            <a:endParaRPr lang="en-US" dirty="0"/>
          </a:p>
        </p:txBody>
      </p:sp>
    </p:spTree>
    <p:extLst>
      <p:ext uri="{BB962C8B-B14F-4D97-AF65-F5344CB8AC3E}">
        <p14:creationId xmlns:p14="http://schemas.microsoft.com/office/powerpoint/2010/main" val="1370301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3E0FA9E5-6744-4841-888F-9E7CC0C2B7EC}" type="datetimeFigureOut">
              <a:rPr lang="en-US" smtClean="0"/>
              <a:t>9/24/2017</a:t>
            </a:fld>
            <a:endParaRPr lang="en-US" dirty="0"/>
          </a:p>
        </p:txBody>
      </p:sp>
      <p:sp>
        <p:nvSpPr>
          <p:cNvPr id="4" name="Slide Number Placeholder 3"/>
          <p:cNvSpPr>
            <a:spLocks noGrp="1"/>
          </p:cNvSpPr>
          <p:nvPr>
            <p:ph type="sldNum" sz="quarter" idx="12"/>
          </p:nvPr>
        </p:nvSpPr>
        <p:spPr/>
        <p:txBody>
          <a:bodyPr/>
          <a:lstStyle/>
          <a:p>
            <a:fld id="{AAEAE4A8-A6E5-453E-B946-FB774B73F48C}" type="slidenum">
              <a:rPr lang="en-US" smtClean="0"/>
              <a:t>‹#›</a:t>
            </a:fld>
            <a:endParaRPr lang="en-US" dirty="0"/>
          </a:p>
        </p:txBody>
      </p:sp>
    </p:spTree>
    <p:extLst>
      <p:ext uri="{BB962C8B-B14F-4D97-AF65-F5344CB8AC3E}">
        <p14:creationId xmlns:p14="http://schemas.microsoft.com/office/powerpoint/2010/main" val="3088263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5213" y="533400"/>
            <a:ext cx="4114800" cy="1524000"/>
          </a:xfrm>
        </p:spPr>
        <p:txBody>
          <a:bodyPr anchor="b">
            <a:normAutofit/>
          </a:bodyPr>
          <a:lstStyle>
            <a:lvl1pPr algn="l">
              <a:defRPr sz="3600" b="1"/>
            </a:lvl1pPr>
          </a:lstStyle>
          <a:p>
            <a:r>
              <a:rPr lang="en-US"/>
              <a:t>Click to edit Master title style</a:t>
            </a:r>
            <a:endParaRPr/>
          </a:p>
        </p:txBody>
      </p:sp>
      <p:sp>
        <p:nvSpPr>
          <p:cNvPr id="3" name="Content Placeholder 2"/>
          <p:cNvSpPr>
            <a:spLocks noGrp="1"/>
          </p:cNvSpPr>
          <p:nvPr>
            <p:ph idx="1"/>
          </p:nvPr>
        </p:nvSpPr>
        <p:spPr>
          <a:xfrm>
            <a:off x="5865813" y="533400"/>
            <a:ext cx="5867400" cy="5486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1065213" y="2209800"/>
            <a:ext cx="4114800" cy="3810000"/>
          </a:xfrm>
        </p:spPr>
        <p:txBody>
          <a:bodyPr>
            <a:normAutofit/>
          </a:bodyPr>
          <a:lstStyle>
            <a:lvl1pPr marL="0" indent="0">
              <a:lnSpc>
                <a:spcPct val="110000"/>
              </a:lnSpc>
              <a:spcBef>
                <a:spcPts val="600"/>
              </a:spcBef>
              <a:buNone/>
              <a:defRPr sz="18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3E0FA9E5-6744-4841-888F-9E7CC0C2B7EC}" type="datetimeFigureOut">
              <a:rPr lang="en-US" smtClean="0"/>
              <a:t>9/24/2017</a:t>
            </a:fld>
            <a:endParaRPr lang="en-US" dirty="0"/>
          </a:p>
        </p:txBody>
      </p:sp>
      <p:sp>
        <p:nvSpPr>
          <p:cNvPr id="7" name="Slide Number Placeholder 6"/>
          <p:cNvSpPr>
            <a:spLocks noGrp="1"/>
          </p:cNvSpPr>
          <p:nvPr>
            <p:ph type="sldNum" sz="quarter" idx="12"/>
          </p:nvPr>
        </p:nvSpPr>
        <p:spPr/>
        <p:txBody>
          <a:bodyPr/>
          <a:lstStyle/>
          <a:p>
            <a:fld id="{AAEAE4A8-A6E5-453E-B946-FB774B73F48C}" type="slidenum">
              <a:rPr lang="en-US" smtClean="0"/>
              <a:t>‹#›</a:t>
            </a:fld>
            <a:endParaRPr lang="en-US" dirty="0"/>
          </a:p>
        </p:txBody>
      </p:sp>
    </p:spTree>
    <p:extLst>
      <p:ext uri="{BB962C8B-B14F-4D97-AF65-F5344CB8AC3E}">
        <p14:creationId xmlns:p14="http://schemas.microsoft.com/office/powerpoint/2010/main" val="100083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5213" y="533400"/>
            <a:ext cx="4114800" cy="1524000"/>
          </a:xfrm>
        </p:spPr>
        <p:txBody>
          <a:bodyPr anchor="b">
            <a:noAutofit/>
          </a:bodyPr>
          <a:lstStyle>
            <a:lvl1pPr algn="l">
              <a:defRPr sz="3600" b="1"/>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5865812" y="533400"/>
            <a:ext cx="5780173" cy="5791200"/>
          </a:xfrm>
          <a:ln w="50800">
            <a:solidFill>
              <a:schemeClr val="tx1">
                <a:lumMod val="65000"/>
                <a:lumOff val="35000"/>
              </a:schemeClr>
            </a:solidFill>
            <a:miter lim="800000"/>
          </a:ln>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1065213" y="2209800"/>
            <a:ext cx="4114800" cy="3810000"/>
          </a:xfrm>
        </p:spPr>
        <p:txBody>
          <a:bodyPr>
            <a:normAutofit/>
          </a:bodyPr>
          <a:lstStyle>
            <a:lvl1pPr marL="0" indent="0">
              <a:lnSpc>
                <a:spcPct val="110000"/>
              </a:lnSpc>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572858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auto">
          <a:xfrm>
            <a:off x="1065212" y="533400"/>
            <a:ext cx="8686801" cy="1066800"/>
          </a:xfrm>
          <a:prstGeom prst="rect">
            <a:avLst/>
          </a:prstGeom>
        </p:spPr>
        <p:txBody>
          <a:bodyPr vert="horz" lIns="91440" tIns="45720" rIns="91440" bIns="45720" rtlCol="0" anchor="b">
            <a:normAutofit/>
          </a:bodyPr>
          <a:lstStyle/>
          <a:p>
            <a:r>
              <a:rPr lang="en-US"/>
              <a:t>Click to edit Master title style</a:t>
            </a:r>
            <a:endParaRPr dirty="0"/>
          </a:p>
        </p:txBody>
      </p:sp>
      <p:sp>
        <p:nvSpPr>
          <p:cNvPr id="3" name="Text Placeholder 2"/>
          <p:cNvSpPr>
            <a:spLocks noGrp="1"/>
          </p:cNvSpPr>
          <p:nvPr>
            <p:ph type="body" idx="1"/>
          </p:nvPr>
        </p:nvSpPr>
        <p:spPr>
          <a:xfrm>
            <a:off x="1065212" y="1828800"/>
            <a:ext cx="8686801" cy="41910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065213" y="6155267"/>
            <a:ext cx="5653087" cy="273049"/>
          </a:xfrm>
          <a:prstGeom prst="rect">
            <a:avLst/>
          </a:prstGeom>
        </p:spPr>
        <p:txBody>
          <a:bodyPr vert="horz" lIns="91440" tIns="45720" rIns="91440" bIns="45720" rtlCol="0" anchor="ctr"/>
          <a:lstStyle>
            <a:lvl1pPr algn="l">
              <a:defRPr sz="1100">
                <a:solidFill>
                  <a:schemeClr val="tx1"/>
                </a:solidFill>
              </a:defRPr>
            </a:lvl1pPr>
          </a:lstStyle>
          <a:p>
            <a:r>
              <a:rPr lang="en-US" dirty="0"/>
              <a:t>Add a footer</a:t>
            </a:r>
          </a:p>
        </p:txBody>
      </p:sp>
      <p:sp>
        <p:nvSpPr>
          <p:cNvPr id="4" name="Date Placeholder 3"/>
          <p:cNvSpPr>
            <a:spLocks noGrp="1"/>
          </p:cNvSpPr>
          <p:nvPr>
            <p:ph type="dt" sz="half" idx="2"/>
          </p:nvPr>
        </p:nvSpPr>
        <p:spPr>
          <a:xfrm>
            <a:off x="6932612" y="6155267"/>
            <a:ext cx="1371600" cy="273049"/>
          </a:xfrm>
          <a:prstGeom prst="rect">
            <a:avLst/>
          </a:prstGeom>
        </p:spPr>
        <p:txBody>
          <a:bodyPr vert="horz" lIns="91440" tIns="45720" rIns="91440" bIns="45720" rtlCol="0" anchor="ctr"/>
          <a:lstStyle>
            <a:lvl1pPr algn="r">
              <a:defRPr sz="1100">
                <a:solidFill>
                  <a:schemeClr val="tx1"/>
                </a:solidFill>
              </a:defRPr>
            </a:lvl1pPr>
          </a:lstStyle>
          <a:p>
            <a:fld id="{3E0FA9E5-6744-4841-888F-9E7CC0C2B7EC}" type="datetimeFigureOut">
              <a:rPr lang="en-US" smtClean="0"/>
              <a:pPr/>
              <a:t>9/24/2017</a:t>
            </a:fld>
            <a:endParaRPr lang="en-US" dirty="0"/>
          </a:p>
        </p:txBody>
      </p:sp>
      <p:sp>
        <p:nvSpPr>
          <p:cNvPr id="6" name="Slide Number Placeholder 5"/>
          <p:cNvSpPr>
            <a:spLocks noGrp="1"/>
          </p:cNvSpPr>
          <p:nvPr>
            <p:ph type="sldNum" sz="quarter" idx="4"/>
          </p:nvPr>
        </p:nvSpPr>
        <p:spPr>
          <a:xfrm>
            <a:off x="8532812" y="6155267"/>
            <a:ext cx="1219201" cy="273049"/>
          </a:xfrm>
          <a:prstGeom prst="rect">
            <a:avLst/>
          </a:prstGeom>
        </p:spPr>
        <p:txBody>
          <a:bodyPr vert="horz" lIns="91440" tIns="45720" rIns="91440" bIns="45720" rtlCol="0" anchor="ctr"/>
          <a:lstStyle>
            <a:lvl1pPr algn="r">
              <a:defRPr sz="1100">
                <a:solidFill>
                  <a:schemeClr val="tx1"/>
                </a:solidFill>
              </a:defRPr>
            </a:lvl1pPr>
          </a:lstStyle>
          <a:p>
            <a:fld id="{AAEAE4A8-A6E5-453E-B946-FB774B73F48C}" type="slidenum">
              <a:rPr lang="en-US" smtClean="0"/>
              <a:pPr/>
              <a:t>‹#›</a:t>
            </a:fld>
            <a:endParaRPr lang="en-US" dirty="0"/>
          </a:p>
        </p:txBody>
      </p:sp>
    </p:spTree>
    <p:extLst>
      <p:ext uri="{BB962C8B-B14F-4D97-AF65-F5344CB8AC3E}">
        <p14:creationId xmlns:p14="http://schemas.microsoft.com/office/powerpoint/2010/main" val="13276704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80000"/>
        </a:lnSpc>
        <a:spcBef>
          <a:spcPct val="0"/>
        </a:spcBef>
        <a:buNone/>
        <a:defRPr sz="3600" b="1" kern="1200">
          <a:solidFill>
            <a:schemeClr val="accent1"/>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lumMod val="65000"/>
            <a:lumOff val="35000"/>
          </a:schemeClr>
        </a:buClr>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tx1">
            <a:lumMod val="65000"/>
            <a:lumOff val="35000"/>
          </a:schemeClr>
        </a:buClr>
        <a:buSzPct val="80000"/>
        <a:buFont typeface="Arial" pitchFamily="34" charset="0"/>
        <a:buChar char="•"/>
        <a:defRPr sz="1800" kern="1200">
          <a:solidFill>
            <a:schemeClr val="tx1"/>
          </a:solidFill>
          <a:latin typeface="+mn-lt"/>
          <a:ea typeface="+mn-ea"/>
          <a:cs typeface="+mn-cs"/>
        </a:defRPr>
      </a:lvl2pPr>
      <a:lvl3pPr marL="77724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6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solidFill>
          <a:latin typeface="+mn-lt"/>
          <a:ea typeface="+mn-ea"/>
          <a:cs typeface="+mn-cs"/>
        </a:defRPr>
      </a:lvl4pPr>
      <a:lvl5pPr marL="1097280" indent="-13716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solidFill>
          <a:latin typeface="+mn-lt"/>
          <a:ea typeface="+mn-ea"/>
          <a:cs typeface="+mn-cs"/>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36612" y="1066800"/>
            <a:ext cx="5257802" cy="1981201"/>
          </a:xfrm>
        </p:spPr>
        <p:txBody>
          <a:bodyPr/>
          <a:lstStyle/>
          <a:p>
            <a:r>
              <a:rPr lang="en-US" dirty="0"/>
              <a:t>SERVICE </a:t>
            </a:r>
            <a:br>
              <a:rPr lang="en-US" dirty="0"/>
            </a:br>
            <a:br>
              <a:rPr lang="en-US" dirty="0"/>
            </a:br>
            <a:r>
              <a:rPr lang="en-US" dirty="0"/>
              <a:t>HOMEWORK</a:t>
            </a:r>
          </a:p>
        </p:txBody>
      </p:sp>
      <p:sp>
        <p:nvSpPr>
          <p:cNvPr id="3" name="Content Placeholder 2"/>
          <p:cNvSpPr>
            <a:spLocks noGrp="1"/>
          </p:cNvSpPr>
          <p:nvPr>
            <p:ph type="subTitle" idx="1"/>
          </p:nvPr>
        </p:nvSpPr>
        <p:spPr/>
        <p:txBody>
          <a:bodyPr>
            <a:normAutofit fontScale="92500" lnSpcReduction="10000"/>
          </a:bodyPr>
          <a:lstStyle/>
          <a:p>
            <a:r>
              <a:rPr lang="en-US" b="1" dirty="0"/>
              <a:t>CLASS N325					</a:t>
            </a:r>
          </a:p>
          <a:p>
            <a:r>
              <a:rPr lang="en-US" b="1" dirty="0"/>
              <a:t>35-Reginal </a:t>
            </a:r>
            <a:r>
              <a:rPr lang="en-US" b="1" dirty="0" err="1"/>
              <a:t>Wakim</a:t>
            </a:r>
            <a:endParaRPr lang="en-US" b="1" dirty="0"/>
          </a:p>
          <a:p>
            <a:r>
              <a:rPr lang="en-US" b="1" dirty="0"/>
              <a:t> </a:t>
            </a:r>
            <a:r>
              <a:rPr lang="en-US" b="1" dirty="0" err="1"/>
              <a:t>Boch</a:t>
            </a:r>
            <a:r>
              <a:rPr lang="en-US" b="1" dirty="0"/>
              <a:t> Honda</a:t>
            </a:r>
            <a:endParaRPr lang="en-US" dirty="0"/>
          </a:p>
          <a:p>
            <a:endParaRPr lang="en-US" dirty="0"/>
          </a:p>
        </p:txBody>
      </p:sp>
    </p:spTree>
    <p:extLst>
      <p:ext uri="{BB962C8B-B14F-4D97-AF65-F5344CB8AC3E}">
        <p14:creationId xmlns:p14="http://schemas.microsoft.com/office/powerpoint/2010/main" val="3658128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AD2A9-561E-4C65-B54E-51F38E842F59}"/>
              </a:ext>
            </a:extLst>
          </p:cNvPr>
          <p:cNvSpPr>
            <a:spLocks noGrp="1"/>
          </p:cNvSpPr>
          <p:nvPr>
            <p:ph type="title"/>
          </p:nvPr>
        </p:nvSpPr>
        <p:spPr/>
        <p:txBody>
          <a:bodyPr/>
          <a:lstStyle/>
          <a:p>
            <a:pPr algn="ctr"/>
            <a:r>
              <a:rPr lang="en-US" dirty="0"/>
              <a:t>Production method</a:t>
            </a:r>
          </a:p>
        </p:txBody>
      </p:sp>
      <p:sp>
        <p:nvSpPr>
          <p:cNvPr id="3" name="Content Placeholder 2">
            <a:extLst>
              <a:ext uri="{FF2B5EF4-FFF2-40B4-BE49-F238E27FC236}">
                <a16:creationId xmlns:a16="http://schemas.microsoft.com/office/drawing/2014/main" id="{5CD005FA-15D9-40AA-8956-8A96F52F4025}"/>
              </a:ext>
            </a:extLst>
          </p:cNvPr>
          <p:cNvSpPr>
            <a:spLocks noGrp="1"/>
          </p:cNvSpPr>
          <p:nvPr>
            <p:ph idx="1"/>
          </p:nvPr>
        </p:nvSpPr>
        <p:spPr>
          <a:xfrm>
            <a:off x="1141412" y="2362200"/>
            <a:ext cx="8686801" cy="2209800"/>
          </a:xfrm>
        </p:spPr>
        <p:txBody>
          <a:bodyPr/>
          <a:lstStyle/>
          <a:p>
            <a:pPr marL="45720" indent="0">
              <a:buNone/>
            </a:pPr>
            <a:r>
              <a:rPr lang="en-US" dirty="0"/>
              <a:t>Team</a:t>
            </a:r>
          </a:p>
          <a:p>
            <a:r>
              <a:rPr lang="en-US" dirty="0"/>
              <a:t>We have advisors split into 2 teams managed by the service managers</a:t>
            </a:r>
          </a:p>
          <a:p>
            <a:r>
              <a:rPr lang="en-US" dirty="0"/>
              <a:t>We have our techs split into 6 teams with lateral support</a:t>
            </a:r>
          </a:p>
          <a:p>
            <a:r>
              <a:rPr lang="en-US" dirty="0"/>
              <a:t>We have 2 teams of express techs</a:t>
            </a:r>
          </a:p>
          <a:p>
            <a:endParaRPr lang="en-US" dirty="0"/>
          </a:p>
          <a:p>
            <a:endParaRPr lang="en-US" dirty="0"/>
          </a:p>
          <a:p>
            <a:endParaRPr lang="en-US" dirty="0"/>
          </a:p>
          <a:p>
            <a:pPr marL="45720" indent="0">
              <a:buNone/>
            </a:pPr>
            <a:endParaRPr lang="en-US" dirty="0"/>
          </a:p>
          <a:p>
            <a:endParaRPr lang="en-US" dirty="0"/>
          </a:p>
        </p:txBody>
      </p:sp>
    </p:spTree>
    <p:extLst>
      <p:ext uri="{BB962C8B-B14F-4D97-AF65-F5344CB8AC3E}">
        <p14:creationId xmlns:p14="http://schemas.microsoft.com/office/powerpoint/2010/main" val="869271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CA7FC-E11C-4ADD-8B2F-69D0E32579DB}"/>
              </a:ext>
            </a:extLst>
          </p:cNvPr>
          <p:cNvSpPr>
            <a:spLocks noGrp="1"/>
          </p:cNvSpPr>
          <p:nvPr>
            <p:ph type="title"/>
          </p:nvPr>
        </p:nvSpPr>
        <p:spPr/>
        <p:txBody>
          <a:bodyPr/>
          <a:lstStyle/>
          <a:p>
            <a:pPr algn="ctr"/>
            <a:r>
              <a:rPr lang="en-US" dirty="0"/>
              <a:t>Analyze the Cost of Labor</a:t>
            </a:r>
          </a:p>
        </p:txBody>
      </p:sp>
      <p:sp>
        <p:nvSpPr>
          <p:cNvPr id="3" name="Content Placeholder 2">
            <a:extLst>
              <a:ext uri="{FF2B5EF4-FFF2-40B4-BE49-F238E27FC236}">
                <a16:creationId xmlns:a16="http://schemas.microsoft.com/office/drawing/2014/main" id="{ED08B431-577B-459E-B9B5-5E3CE88A3FBA}"/>
              </a:ext>
            </a:extLst>
          </p:cNvPr>
          <p:cNvSpPr>
            <a:spLocks noGrp="1"/>
          </p:cNvSpPr>
          <p:nvPr>
            <p:ph idx="1"/>
          </p:nvPr>
        </p:nvSpPr>
        <p:spPr/>
        <p:txBody>
          <a:bodyPr/>
          <a:lstStyle/>
          <a:p>
            <a:pPr marL="45720" indent="0">
              <a:buNone/>
            </a:pPr>
            <a:r>
              <a:rPr lang="en-US" dirty="0"/>
              <a:t>Customer pay is at 75.68%.  We are doing a nice job at 76.15% of total service gross profit.  </a:t>
            </a:r>
          </a:p>
          <a:p>
            <a:endParaRPr lang="en-US" dirty="0"/>
          </a:p>
        </p:txBody>
      </p:sp>
      <p:pic>
        <p:nvPicPr>
          <p:cNvPr id="4" name="Picture 3">
            <a:extLst>
              <a:ext uri="{FF2B5EF4-FFF2-40B4-BE49-F238E27FC236}">
                <a16:creationId xmlns:a16="http://schemas.microsoft.com/office/drawing/2014/main" id="{56C996F8-889D-4988-ADB3-D1E58A1E485A}"/>
              </a:ext>
            </a:extLst>
          </p:cNvPr>
          <p:cNvPicPr>
            <a:picLocks noChangeAspect="1"/>
          </p:cNvPicPr>
          <p:nvPr/>
        </p:nvPicPr>
        <p:blipFill>
          <a:blip r:embed="rId2"/>
          <a:stretch>
            <a:fillRect/>
          </a:stretch>
        </p:blipFill>
        <p:spPr>
          <a:xfrm>
            <a:off x="1065212" y="2895600"/>
            <a:ext cx="8382000" cy="2057400"/>
          </a:xfrm>
          <a:prstGeom prst="rect">
            <a:avLst/>
          </a:prstGeom>
        </p:spPr>
      </p:pic>
      <p:pic>
        <p:nvPicPr>
          <p:cNvPr id="5" name="Picture 4">
            <a:extLst>
              <a:ext uri="{FF2B5EF4-FFF2-40B4-BE49-F238E27FC236}">
                <a16:creationId xmlns:a16="http://schemas.microsoft.com/office/drawing/2014/main" id="{326E558B-86E6-4B38-8B2C-F6E1C287D48D}"/>
              </a:ext>
            </a:extLst>
          </p:cNvPr>
          <p:cNvPicPr>
            <a:picLocks noChangeAspect="1"/>
          </p:cNvPicPr>
          <p:nvPr/>
        </p:nvPicPr>
        <p:blipFill>
          <a:blip r:embed="rId3"/>
          <a:stretch>
            <a:fillRect/>
          </a:stretch>
        </p:blipFill>
        <p:spPr>
          <a:xfrm>
            <a:off x="2055812" y="5026716"/>
            <a:ext cx="6934200" cy="1145484"/>
          </a:xfrm>
          <a:prstGeom prst="rect">
            <a:avLst/>
          </a:prstGeom>
        </p:spPr>
      </p:pic>
    </p:spTree>
    <p:extLst>
      <p:ext uri="{BB962C8B-B14F-4D97-AF65-F5344CB8AC3E}">
        <p14:creationId xmlns:p14="http://schemas.microsoft.com/office/powerpoint/2010/main" val="823485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C409F-429E-42FF-8EAC-DEF9AD64739A}"/>
              </a:ext>
            </a:extLst>
          </p:cNvPr>
          <p:cNvSpPr>
            <a:spLocks noGrp="1"/>
          </p:cNvSpPr>
          <p:nvPr>
            <p:ph type="title"/>
          </p:nvPr>
        </p:nvSpPr>
        <p:spPr/>
        <p:txBody>
          <a:bodyPr/>
          <a:lstStyle/>
          <a:p>
            <a:pPr algn="ctr"/>
            <a:r>
              <a:rPr lang="en-US" dirty="0"/>
              <a:t>Changes in expense structure</a:t>
            </a:r>
          </a:p>
        </p:txBody>
      </p:sp>
      <p:sp>
        <p:nvSpPr>
          <p:cNvPr id="3" name="Content Placeholder 2">
            <a:extLst>
              <a:ext uri="{FF2B5EF4-FFF2-40B4-BE49-F238E27FC236}">
                <a16:creationId xmlns:a16="http://schemas.microsoft.com/office/drawing/2014/main" id="{92ABC3DC-0BE8-416C-B712-F09B75DA5F33}"/>
              </a:ext>
            </a:extLst>
          </p:cNvPr>
          <p:cNvSpPr>
            <a:spLocks noGrp="1"/>
          </p:cNvSpPr>
          <p:nvPr>
            <p:ph idx="1"/>
          </p:nvPr>
        </p:nvSpPr>
        <p:spPr>
          <a:xfrm>
            <a:off x="836612" y="1524000"/>
            <a:ext cx="9829800" cy="5029200"/>
          </a:xfrm>
        </p:spPr>
        <p:txBody>
          <a:bodyPr/>
          <a:lstStyle/>
          <a:p>
            <a:endParaRPr lang="en-US" sz="1800" dirty="0"/>
          </a:p>
          <a:p>
            <a:r>
              <a:rPr lang="en-US" sz="1800" dirty="0"/>
              <a:t>Area we are looking to improve in, is Parts/ Labor Ratio we are currently at .63. NADA guide is 1.  Overall we do a great job net profit of 25.53%  NADA guide is 20%. </a:t>
            </a:r>
            <a:endParaRPr lang="en-US" dirty="0"/>
          </a:p>
          <a:p>
            <a:endParaRPr lang="en-US" dirty="0"/>
          </a:p>
          <a:p>
            <a:endParaRPr lang="en-US" dirty="0"/>
          </a:p>
        </p:txBody>
      </p:sp>
      <p:pic>
        <p:nvPicPr>
          <p:cNvPr id="4" name="Picture 3">
            <a:extLst>
              <a:ext uri="{FF2B5EF4-FFF2-40B4-BE49-F238E27FC236}">
                <a16:creationId xmlns:a16="http://schemas.microsoft.com/office/drawing/2014/main" id="{A18F23EB-36D7-4464-851B-D93666791D5B}"/>
              </a:ext>
            </a:extLst>
          </p:cNvPr>
          <p:cNvPicPr>
            <a:picLocks noChangeAspect="1"/>
          </p:cNvPicPr>
          <p:nvPr/>
        </p:nvPicPr>
        <p:blipFill>
          <a:blip r:embed="rId2"/>
          <a:stretch>
            <a:fillRect/>
          </a:stretch>
        </p:blipFill>
        <p:spPr>
          <a:xfrm>
            <a:off x="1293812" y="2667000"/>
            <a:ext cx="8077200" cy="2324100"/>
          </a:xfrm>
          <a:prstGeom prst="rect">
            <a:avLst/>
          </a:prstGeom>
        </p:spPr>
      </p:pic>
      <p:pic>
        <p:nvPicPr>
          <p:cNvPr id="5" name="Picture 4">
            <a:extLst>
              <a:ext uri="{FF2B5EF4-FFF2-40B4-BE49-F238E27FC236}">
                <a16:creationId xmlns:a16="http://schemas.microsoft.com/office/drawing/2014/main" id="{C05B8D75-8873-41CE-95D3-CA29E805E483}"/>
              </a:ext>
            </a:extLst>
          </p:cNvPr>
          <p:cNvPicPr>
            <a:picLocks noChangeAspect="1"/>
          </p:cNvPicPr>
          <p:nvPr/>
        </p:nvPicPr>
        <p:blipFill>
          <a:blip r:embed="rId3"/>
          <a:stretch>
            <a:fillRect/>
          </a:stretch>
        </p:blipFill>
        <p:spPr>
          <a:xfrm>
            <a:off x="2360612" y="5056302"/>
            <a:ext cx="6553200" cy="1562100"/>
          </a:xfrm>
          <a:prstGeom prst="rect">
            <a:avLst/>
          </a:prstGeom>
        </p:spPr>
      </p:pic>
    </p:spTree>
    <p:extLst>
      <p:ext uri="{BB962C8B-B14F-4D97-AF65-F5344CB8AC3E}">
        <p14:creationId xmlns:p14="http://schemas.microsoft.com/office/powerpoint/2010/main" val="6503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A9522-A5AC-4A12-BD75-B4ECC149B624}"/>
              </a:ext>
            </a:extLst>
          </p:cNvPr>
          <p:cNvSpPr>
            <a:spLocks noGrp="1"/>
          </p:cNvSpPr>
          <p:nvPr>
            <p:ph type="title"/>
          </p:nvPr>
        </p:nvSpPr>
        <p:spPr>
          <a:xfrm>
            <a:off x="1065212" y="381000"/>
            <a:ext cx="8686801" cy="762000"/>
          </a:xfrm>
        </p:spPr>
        <p:txBody>
          <a:bodyPr/>
          <a:lstStyle/>
          <a:p>
            <a:pPr algn="ctr"/>
            <a:r>
              <a:rPr lang="en-US" dirty="0"/>
              <a:t>Pay Plans</a:t>
            </a:r>
          </a:p>
        </p:txBody>
      </p:sp>
      <p:sp>
        <p:nvSpPr>
          <p:cNvPr id="3" name="Content Placeholder 2">
            <a:extLst>
              <a:ext uri="{FF2B5EF4-FFF2-40B4-BE49-F238E27FC236}">
                <a16:creationId xmlns:a16="http://schemas.microsoft.com/office/drawing/2014/main" id="{6B05C44D-8167-428A-96E7-0234B1958E36}"/>
              </a:ext>
            </a:extLst>
          </p:cNvPr>
          <p:cNvSpPr>
            <a:spLocks noGrp="1"/>
          </p:cNvSpPr>
          <p:nvPr>
            <p:ph idx="1"/>
          </p:nvPr>
        </p:nvSpPr>
        <p:spPr>
          <a:xfrm>
            <a:off x="1065212" y="1219200"/>
            <a:ext cx="8686801" cy="4953000"/>
          </a:xfrm>
        </p:spPr>
        <p:txBody>
          <a:bodyPr>
            <a:normAutofit/>
          </a:bodyPr>
          <a:lstStyle/>
          <a:p>
            <a:r>
              <a:rPr lang="en-US" dirty="0"/>
              <a:t>Technicians are flat rate and hourly</a:t>
            </a:r>
          </a:p>
          <a:p>
            <a:r>
              <a:rPr lang="en-US" dirty="0"/>
              <a:t>Advisors are paid 6% of total individual customer pay, warranty and internal parts and labor sales. * (NOT to include PDI’s, shop supplies, sublets, no charge rentals or sales tax.)</a:t>
            </a:r>
          </a:p>
          <a:p>
            <a:r>
              <a:rPr lang="en-US" dirty="0"/>
              <a:t>Service Manager are paid weekly salary and Bonus/Commission. 1.3% paid monthly on total service department gross profit, less the monthly service policy expense. .20% of the monthly gross profit (minus service policy) if the service department current month CSI score is at or above the zones 3 month average for the month. </a:t>
            </a:r>
          </a:p>
          <a:p>
            <a:r>
              <a:rPr lang="en-US" dirty="0"/>
              <a:t>Service Director is paid of gross and net of the department plus a CSI bonus.</a:t>
            </a:r>
          </a:p>
          <a:p>
            <a:pPr marL="45720" indent="0">
              <a:buNone/>
            </a:pPr>
            <a:r>
              <a:rPr lang="en-US" dirty="0"/>
              <a:t>Our pay plan works great for our store. Even though we are at 51.58% of personal expense and guide is at 45-50%. </a:t>
            </a:r>
          </a:p>
        </p:txBody>
      </p:sp>
    </p:spTree>
    <p:extLst>
      <p:ext uri="{BB962C8B-B14F-4D97-AF65-F5344CB8AC3E}">
        <p14:creationId xmlns:p14="http://schemas.microsoft.com/office/powerpoint/2010/main" val="3573691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BB15D-C11D-4F96-8696-AF7AC7D9A5C7}"/>
              </a:ext>
            </a:extLst>
          </p:cNvPr>
          <p:cNvSpPr>
            <a:spLocks noGrp="1"/>
          </p:cNvSpPr>
          <p:nvPr>
            <p:ph type="title"/>
          </p:nvPr>
        </p:nvSpPr>
        <p:spPr/>
        <p:txBody>
          <a:bodyPr/>
          <a:lstStyle/>
          <a:p>
            <a:pPr algn="ctr"/>
            <a:r>
              <a:rPr lang="en-US" dirty="0"/>
              <a:t>Detail Performance Tracker </a:t>
            </a:r>
          </a:p>
        </p:txBody>
      </p:sp>
      <p:sp>
        <p:nvSpPr>
          <p:cNvPr id="3" name="Content Placeholder 2">
            <a:extLst>
              <a:ext uri="{FF2B5EF4-FFF2-40B4-BE49-F238E27FC236}">
                <a16:creationId xmlns:a16="http://schemas.microsoft.com/office/drawing/2014/main" id="{2857A357-1863-47EF-BC34-3AC16D75B5F1}"/>
              </a:ext>
            </a:extLst>
          </p:cNvPr>
          <p:cNvSpPr>
            <a:spLocks noGrp="1"/>
          </p:cNvSpPr>
          <p:nvPr>
            <p:ph idx="1"/>
          </p:nvPr>
        </p:nvSpPr>
        <p:spPr>
          <a:xfrm>
            <a:off x="608012" y="1752600"/>
            <a:ext cx="9677400" cy="4343400"/>
          </a:xfrm>
        </p:spPr>
        <p:txBody>
          <a:bodyPr/>
          <a:lstStyle/>
          <a:p>
            <a:r>
              <a:rPr lang="en-US" dirty="0"/>
              <a:t>We have a daily service tracker that gets sent out to all GM’s, Service Directors and Corporate Managers.  </a:t>
            </a:r>
          </a:p>
          <a:p>
            <a:r>
              <a:rPr lang="en-US" dirty="0"/>
              <a:t>The service tracker keeps track of the service departments performance.  It also tracks where the service department actuals verses projected. </a:t>
            </a:r>
          </a:p>
          <a:p>
            <a:r>
              <a:rPr lang="en-US" dirty="0"/>
              <a:t>Below you will see pieces of our service tracker;</a:t>
            </a:r>
          </a:p>
          <a:p>
            <a:pPr lvl="1"/>
            <a:r>
              <a:rPr lang="en-US" dirty="0"/>
              <a:t>PROJECTED RO’s vs ACTUAL RO’s</a:t>
            </a:r>
          </a:p>
          <a:p>
            <a:pPr marL="45720" indent="0">
              <a:buNone/>
            </a:pPr>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12C1640E-9F8F-4FE2-BCDE-C57122344BCD}"/>
              </a:ext>
            </a:extLst>
          </p:cNvPr>
          <p:cNvPicPr>
            <a:picLocks noChangeAspect="1"/>
          </p:cNvPicPr>
          <p:nvPr/>
        </p:nvPicPr>
        <p:blipFill>
          <a:blip r:embed="rId2"/>
          <a:stretch>
            <a:fillRect/>
          </a:stretch>
        </p:blipFill>
        <p:spPr>
          <a:xfrm>
            <a:off x="777014" y="4114800"/>
            <a:ext cx="9263195" cy="1828800"/>
          </a:xfrm>
          <a:prstGeom prst="rect">
            <a:avLst/>
          </a:prstGeom>
        </p:spPr>
      </p:pic>
    </p:spTree>
    <p:extLst>
      <p:ext uri="{BB962C8B-B14F-4D97-AF65-F5344CB8AC3E}">
        <p14:creationId xmlns:p14="http://schemas.microsoft.com/office/powerpoint/2010/main" val="1131000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68645-BD5E-4146-8CC4-521F6E0967C6}"/>
              </a:ext>
            </a:extLst>
          </p:cNvPr>
          <p:cNvSpPr>
            <a:spLocks noGrp="1"/>
          </p:cNvSpPr>
          <p:nvPr>
            <p:ph type="title"/>
          </p:nvPr>
        </p:nvSpPr>
        <p:spPr>
          <a:xfrm>
            <a:off x="1065212" y="228600"/>
            <a:ext cx="8686801" cy="685800"/>
          </a:xfrm>
        </p:spPr>
        <p:txBody>
          <a:bodyPr/>
          <a:lstStyle/>
          <a:p>
            <a:r>
              <a:rPr lang="en-US" dirty="0"/>
              <a:t>Detail Performance Tracker cont..</a:t>
            </a:r>
          </a:p>
        </p:txBody>
      </p:sp>
      <p:sp>
        <p:nvSpPr>
          <p:cNvPr id="3" name="Content Placeholder 2">
            <a:extLst>
              <a:ext uri="{FF2B5EF4-FFF2-40B4-BE49-F238E27FC236}">
                <a16:creationId xmlns:a16="http://schemas.microsoft.com/office/drawing/2014/main" id="{06A8ADC6-932F-4252-ADF0-637278822772}"/>
              </a:ext>
            </a:extLst>
          </p:cNvPr>
          <p:cNvSpPr>
            <a:spLocks noGrp="1"/>
          </p:cNvSpPr>
          <p:nvPr>
            <p:ph idx="1"/>
          </p:nvPr>
        </p:nvSpPr>
        <p:spPr>
          <a:xfrm>
            <a:off x="684212" y="990600"/>
            <a:ext cx="10591800" cy="5638800"/>
          </a:xfrm>
        </p:spPr>
        <p:txBody>
          <a:bodyPr/>
          <a:lstStyle/>
          <a:p>
            <a:pPr marL="45720" indent="0">
              <a:buNone/>
            </a:pPr>
            <a:r>
              <a:rPr lang="en-US" sz="1600" b="1" dirty="0"/>
              <a:t>PROJECTED FRH’S vs ACTUAL FRH’S</a:t>
            </a:r>
          </a:p>
          <a:p>
            <a:endParaRPr lang="en-US" dirty="0"/>
          </a:p>
          <a:p>
            <a:endParaRPr lang="en-US" dirty="0"/>
          </a:p>
          <a:p>
            <a:pPr marL="45720" indent="0">
              <a:buNone/>
            </a:pPr>
            <a:r>
              <a:rPr lang="en-US" sz="1600" b="1" dirty="0"/>
              <a:t>PROJECTED ELS vs ACTUAL ELR</a:t>
            </a:r>
          </a:p>
          <a:p>
            <a:endParaRPr lang="en-US" dirty="0"/>
          </a:p>
          <a:p>
            <a:endParaRPr lang="en-US" dirty="0"/>
          </a:p>
          <a:p>
            <a:endParaRPr lang="en-US" dirty="0"/>
          </a:p>
          <a:p>
            <a:r>
              <a:rPr lang="en-US" sz="1600" b="1" dirty="0"/>
              <a:t>PROJECTED G.P. vs ACTUAL G.P.</a:t>
            </a:r>
          </a:p>
        </p:txBody>
      </p:sp>
      <p:pic>
        <p:nvPicPr>
          <p:cNvPr id="4" name="Picture 3">
            <a:extLst>
              <a:ext uri="{FF2B5EF4-FFF2-40B4-BE49-F238E27FC236}">
                <a16:creationId xmlns:a16="http://schemas.microsoft.com/office/drawing/2014/main" id="{9527ECF5-BB57-4133-820A-CE461166A8C1}"/>
              </a:ext>
            </a:extLst>
          </p:cNvPr>
          <p:cNvPicPr>
            <a:picLocks noChangeAspect="1"/>
          </p:cNvPicPr>
          <p:nvPr/>
        </p:nvPicPr>
        <p:blipFill>
          <a:blip r:embed="rId2"/>
          <a:stretch>
            <a:fillRect/>
          </a:stretch>
        </p:blipFill>
        <p:spPr>
          <a:xfrm>
            <a:off x="760412" y="1265504"/>
            <a:ext cx="10058400" cy="1172895"/>
          </a:xfrm>
          <a:prstGeom prst="rect">
            <a:avLst/>
          </a:prstGeom>
        </p:spPr>
      </p:pic>
      <p:pic>
        <p:nvPicPr>
          <p:cNvPr id="5" name="Picture 4">
            <a:extLst>
              <a:ext uri="{FF2B5EF4-FFF2-40B4-BE49-F238E27FC236}">
                <a16:creationId xmlns:a16="http://schemas.microsoft.com/office/drawing/2014/main" id="{B645C015-8268-4C45-BA9B-B267C71ADC12}"/>
              </a:ext>
            </a:extLst>
          </p:cNvPr>
          <p:cNvPicPr>
            <a:picLocks noChangeAspect="1"/>
          </p:cNvPicPr>
          <p:nvPr/>
        </p:nvPicPr>
        <p:blipFill>
          <a:blip r:embed="rId3"/>
          <a:stretch>
            <a:fillRect/>
          </a:stretch>
        </p:blipFill>
        <p:spPr>
          <a:xfrm>
            <a:off x="760412" y="2748654"/>
            <a:ext cx="10058400" cy="1488681"/>
          </a:xfrm>
          <a:prstGeom prst="rect">
            <a:avLst/>
          </a:prstGeom>
        </p:spPr>
      </p:pic>
      <p:pic>
        <p:nvPicPr>
          <p:cNvPr id="6" name="Picture 5">
            <a:extLst>
              <a:ext uri="{FF2B5EF4-FFF2-40B4-BE49-F238E27FC236}">
                <a16:creationId xmlns:a16="http://schemas.microsoft.com/office/drawing/2014/main" id="{C655E50E-292E-4B4A-881E-EC825E098C4E}"/>
              </a:ext>
            </a:extLst>
          </p:cNvPr>
          <p:cNvPicPr>
            <a:picLocks noChangeAspect="1"/>
          </p:cNvPicPr>
          <p:nvPr/>
        </p:nvPicPr>
        <p:blipFill>
          <a:blip r:embed="rId4"/>
          <a:stretch>
            <a:fillRect/>
          </a:stretch>
        </p:blipFill>
        <p:spPr>
          <a:xfrm>
            <a:off x="783962" y="4724400"/>
            <a:ext cx="10034850" cy="1672333"/>
          </a:xfrm>
          <a:prstGeom prst="rect">
            <a:avLst/>
          </a:prstGeom>
        </p:spPr>
      </p:pic>
    </p:spTree>
    <p:extLst>
      <p:ext uri="{BB962C8B-B14F-4D97-AF65-F5344CB8AC3E}">
        <p14:creationId xmlns:p14="http://schemas.microsoft.com/office/powerpoint/2010/main" val="4167800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668ED-6E73-46CE-8A5C-20702DF9351B}"/>
              </a:ext>
            </a:extLst>
          </p:cNvPr>
          <p:cNvSpPr>
            <a:spLocks noGrp="1"/>
          </p:cNvSpPr>
          <p:nvPr>
            <p:ph type="title"/>
          </p:nvPr>
        </p:nvSpPr>
        <p:spPr>
          <a:xfrm>
            <a:off x="1141412" y="381000"/>
            <a:ext cx="8686801" cy="685800"/>
          </a:xfrm>
        </p:spPr>
        <p:txBody>
          <a:bodyPr/>
          <a:lstStyle/>
          <a:p>
            <a:pPr algn="ctr"/>
            <a:r>
              <a:rPr lang="en-US" dirty="0"/>
              <a:t>Detail Performance Tracker cont..</a:t>
            </a:r>
          </a:p>
        </p:txBody>
      </p:sp>
      <p:sp>
        <p:nvSpPr>
          <p:cNvPr id="3" name="Content Placeholder 2">
            <a:extLst>
              <a:ext uri="{FF2B5EF4-FFF2-40B4-BE49-F238E27FC236}">
                <a16:creationId xmlns:a16="http://schemas.microsoft.com/office/drawing/2014/main" id="{5D0E8EF7-F0BC-42D3-BF4B-2C58C458EB7A}"/>
              </a:ext>
            </a:extLst>
          </p:cNvPr>
          <p:cNvSpPr>
            <a:spLocks noGrp="1"/>
          </p:cNvSpPr>
          <p:nvPr>
            <p:ph idx="1"/>
          </p:nvPr>
        </p:nvSpPr>
        <p:spPr>
          <a:xfrm>
            <a:off x="989012" y="1447800"/>
            <a:ext cx="8686801" cy="4267200"/>
          </a:xfrm>
        </p:spPr>
        <p:txBody>
          <a:bodyPr>
            <a:normAutofit/>
          </a:bodyPr>
          <a:lstStyle/>
          <a:p>
            <a:r>
              <a:rPr lang="en-US" dirty="0"/>
              <a:t>The service tracker is used as a report card.  The service director reviews daily with the service manger to make sure we are hitting our daily goals.  They will also make adjustments depending on what kind of month we are tracking.  The service manger will also review with the service advisors in their morning meeting.</a:t>
            </a:r>
          </a:p>
          <a:p>
            <a:r>
              <a:rPr lang="en-US" dirty="0"/>
              <a:t>The service advisors are also tracked and held accountable for their performance.  They are tracked on their CP RO count, Total CP FRH’S, CP hours per RO, CP ELR, RETURNS, ASR PRESENTED, ASR SOLD, CSI and Total Sales.</a:t>
            </a:r>
          </a:p>
          <a:p>
            <a:r>
              <a:rPr lang="en-US" dirty="0"/>
              <a:t> This tracker gets sent out to the service advisors, service managers, and GM.  See an example next page </a:t>
            </a:r>
          </a:p>
          <a:p>
            <a:pPr lvl="1"/>
            <a:endParaRPr lang="en-US" sz="1400" dirty="0"/>
          </a:p>
        </p:txBody>
      </p:sp>
      <p:sp>
        <p:nvSpPr>
          <p:cNvPr id="5" name="Arrow: Right 4">
            <a:extLst>
              <a:ext uri="{FF2B5EF4-FFF2-40B4-BE49-F238E27FC236}">
                <a16:creationId xmlns:a16="http://schemas.microsoft.com/office/drawing/2014/main" id="{2EA09285-77DF-4985-A524-572B1E5FA661}"/>
              </a:ext>
            </a:extLst>
          </p:cNvPr>
          <p:cNvSpPr/>
          <p:nvPr/>
        </p:nvSpPr>
        <p:spPr>
          <a:xfrm>
            <a:off x="5408612" y="4876800"/>
            <a:ext cx="609600" cy="533400"/>
          </a:xfrm>
          <a:prstGeom prst="rightArrow">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289849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A40EE-9952-47DB-8552-FAE7932E395D}"/>
              </a:ext>
            </a:extLst>
          </p:cNvPr>
          <p:cNvSpPr>
            <a:spLocks noGrp="1"/>
          </p:cNvSpPr>
          <p:nvPr>
            <p:ph type="title"/>
          </p:nvPr>
        </p:nvSpPr>
        <p:spPr>
          <a:xfrm>
            <a:off x="1065212" y="152400"/>
            <a:ext cx="8686801" cy="685800"/>
          </a:xfrm>
        </p:spPr>
        <p:txBody>
          <a:bodyPr/>
          <a:lstStyle/>
          <a:p>
            <a:pPr algn="ctr"/>
            <a:r>
              <a:rPr lang="en-US" dirty="0"/>
              <a:t>Detail Performance Tracker cont..</a:t>
            </a:r>
          </a:p>
        </p:txBody>
      </p:sp>
      <p:pic>
        <p:nvPicPr>
          <p:cNvPr id="4" name="Content Placeholder 3">
            <a:extLst>
              <a:ext uri="{FF2B5EF4-FFF2-40B4-BE49-F238E27FC236}">
                <a16:creationId xmlns:a16="http://schemas.microsoft.com/office/drawing/2014/main" id="{FF3BF236-40DC-48BD-AF99-F340B12C3685}"/>
              </a:ext>
            </a:extLst>
          </p:cNvPr>
          <p:cNvPicPr>
            <a:picLocks noGrp="1" noChangeAspect="1"/>
          </p:cNvPicPr>
          <p:nvPr>
            <p:ph idx="1"/>
          </p:nvPr>
        </p:nvPicPr>
        <p:blipFill>
          <a:blip r:embed="rId2"/>
          <a:stretch>
            <a:fillRect/>
          </a:stretch>
        </p:blipFill>
        <p:spPr>
          <a:xfrm>
            <a:off x="912812" y="1143000"/>
            <a:ext cx="8610599" cy="5562600"/>
          </a:xfrm>
          <a:prstGeom prst="rect">
            <a:avLst/>
          </a:prstGeom>
        </p:spPr>
      </p:pic>
    </p:spTree>
    <p:extLst>
      <p:ext uri="{BB962C8B-B14F-4D97-AF65-F5344CB8AC3E}">
        <p14:creationId xmlns:p14="http://schemas.microsoft.com/office/powerpoint/2010/main" val="254214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62128-71A1-44DF-91D0-F625309484D8}"/>
              </a:ext>
            </a:extLst>
          </p:cNvPr>
          <p:cNvSpPr>
            <a:spLocks noGrp="1"/>
          </p:cNvSpPr>
          <p:nvPr>
            <p:ph type="title"/>
          </p:nvPr>
        </p:nvSpPr>
        <p:spPr>
          <a:xfrm>
            <a:off x="1042414" y="152400"/>
            <a:ext cx="8686801" cy="685800"/>
          </a:xfrm>
        </p:spPr>
        <p:txBody>
          <a:bodyPr/>
          <a:lstStyle/>
          <a:p>
            <a:pPr algn="ctr"/>
            <a:r>
              <a:rPr lang="en-US" dirty="0"/>
              <a:t>Level of Current  Training</a:t>
            </a:r>
          </a:p>
        </p:txBody>
      </p:sp>
      <p:sp>
        <p:nvSpPr>
          <p:cNvPr id="3" name="Content Placeholder 2">
            <a:extLst>
              <a:ext uri="{FF2B5EF4-FFF2-40B4-BE49-F238E27FC236}">
                <a16:creationId xmlns:a16="http://schemas.microsoft.com/office/drawing/2014/main" id="{90CE4B32-D26A-458C-8BCA-98BFD4ECA71C}"/>
              </a:ext>
            </a:extLst>
          </p:cNvPr>
          <p:cNvSpPr>
            <a:spLocks noGrp="1"/>
          </p:cNvSpPr>
          <p:nvPr>
            <p:ph idx="1"/>
          </p:nvPr>
        </p:nvSpPr>
        <p:spPr>
          <a:xfrm>
            <a:off x="1141412" y="838200"/>
            <a:ext cx="9601200" cy="5562600"/>
          </a:xfrm>
        </p:spPr>
        <p:txBody>
          <a:bodyPr/>
          <a:lstStyle/>
          <a:p>
            <a:pPr marL="45720" indent="0">
              <a:buNone/>
            </a:pPr>
            <a:r>
              <a:rPr lang="en-US" sz="1600" dirty="0"/>
              <a:t>Honda puts its techs and advisors through a thoroughly training program.</a:t>
            </a:r>
          </a:p>
          <a:p>
            <a:r>
              <a:rPr lang="en-US" sz="1600" dirty="0"/>
              <a:t>Technician   </a:t>
            </a:r>
          </a:p>
          <a:p>
            <a:pPr lvl="1"/>
            <a:r>
              <a:rPr lang="en-US" sz="1600" dirty="0"/>
              <a:t>The Technician curriculum is made up of sixteen course areas:  </a:t>
            </a:r>
          </a:p>
          <a:p>
            <a:pPr lvl="2"/>
            <a:r>
              <a:rPr lang="en-US" dirty="0"/>
              <a:t>Maintenance Repair Diagnostic Specialty Pre-Delivery Inspection Electrical, Fundamentals Electrical, Advanced Natural Gas Vehicle Express Service Fuel &amp; Emissions, Basic Fuel &amp; Emissions, Advanced General Electrical Systems  Air Conditioning  Brakes  Engine  Restraints  Steering and Suspension  Transmission, Automatic  Transmission, Manual </a:t>
            </a:r>
          </a:p>
          <a:p>
            <a:r>
              <a:rPr lang="en-US" sz="1600" dirty="0"/>
              <a:t>Advisor</a:t>
            </a:r>
          </a:p>
          <a:p>
            <a:pPr lvl="2"/>
            <a:r>
              <a:rPr lang="en-US" dirty="0"/>
              <a:t>The Advisors curriculum is made up of 3 course areas: </a:t>
            </a:r>
          </a:p>
          <a:p>
            <a:pPr lvl="3"/>
            <a:r>
              <a:rPr lang="en-US" sz="1600" dirty="0"/>
              <a:t>Maintenance, Repair and Diagnostic.</a:t>
            </a:r>
          </a:p>
          <a:p>
            <a:r>
              <a:rPr lang="en-US" sz="1600" dirty="0"/>
              <a:t>Both advisors and Technicians are required to complete all modules and classroom course to maintain there certification status.  One change that Honda is making with there Master Technician Certification is that it will only be good for 5 years.  This is supposed to take place April 2018. </a:t>
            </a:r>
          </a:p>
          <a:p>
            <a:r>
              <a:rPr lang="en-US" sz="1600" dirty="0"/>
              <a:t>We also team up with technical schools like UTI and allow their students to come work at the dealership.  We have an apprentice program we put them through after they graduate, and stay at the dealership for 2 years we cut them back a check for the required tools they need in the shop. </a:t>
            </a:r>
          </a:p>
        </p:txBody>
      </p:sp>
    </p:spTree>
    <p:extLst>
      <p:ext uri="{BB962C8B-B14F-4D97-AF65-F5344CB8AC3E}">
        <p14:creationId xmlns:p14="http://schemas.microsoft.com/office/powerpoint/2010/main" val="956849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BAA8A-0E34-4D95-BBD8-9D92E3752E84}"/>
              </a:ext>
            </a:extLst>
          </p:cNvPr>
          <p:cNvSpPr>
            <a:spLocks noGrp="1"/>
          </p:cNvSpPr>
          <p:nvPr>
            <p:ph type="title"/>
          </p:nvPr>
        </p:nvSpPr>
        <p:spPr>
          <a:xfrm>
            <a:off x="1065211" y="152400"/>
            <a:ext cx="8686801" cy="685800"/>
          </a:xfrm>
        </p:spPr>
        <p:txBody>
          <a:bodyPr/>
          <a:lstStyle/>
          <a:p>
            <a:pPr algn="ctr"/>
            <a:r>
              <a:rPr lang="en-US" dirty="0"/>
              <a:t>Special Tools</a:t>
            </a:r>
          </a:p>
        </p:txBody>
      </p:sp>
      <p:sp>
        <p:nvSpPr>
          <p:cNvPr id="3" name="Content Placeholder 2">
            <a:extLst>
              <a:ext uri="{FF2B5EF4-FFF2-40B4-BE49-F238E27FC236}">
                <a16:creationId xmlns:a16="http://schemas.microsoft.com/office/drawing/2014/main" id="{71DAD444-E090-4776-A1F4-167CCEE362A4}"/>
              </a:ext>
            </a:extLst>
          </p:cNvPr>
          <p:cNvSpPr>
            <a:spLocks noGrp="1"/>
          </p:cNvSpPr>
          <p:nvPr>
            <p:ph idx="1"/>
          </p:nvPr>
        </p:nvSpPr>
        <p:spPr>
          <a:xfrm>
            <a:off x="379412" y="838200"/>
            <a:ext cx="10515600" cy="5943600"/>
          </a:xfrm>
        </p:spPr>
        <p:txBody>
          <a:bodyPr/>
          <a:lstStyle/>
          <a:p>
            <a:r>
              <a:rPr lang="en-US" sz="1600" dirty="0"/>
              <a:t>Our Special Tools are stored in 2 locations, one in the dispatchers office and one the first floor out in the shop.  I am currently looking to change this process due to no accountability.  There is no way of tracking who has what tool, with this current method.</a:t>
            </a:r>
          </a:p>
          <a:p>
            <a:r>
              <a:rPr lang="en-US" sz="1600" dirty="0"/>
              <a:t>I do not want to have the Specials Tools back in the Parts department but for the mean time I cannot leave them unaccounted for out in the shop. </a:t>
            </a:r>
          </a:p>
          <a:p>
            <a:r>
              <a:rPr lang="en-US" sz="1600" dirty="0"/>
              <a:t>We are looking into vending machines, that the techs can sign in and out special tools.  It will also store shop supplies and provide reports to see who is using what.  </a:t>
            </a:r>
          </a:p>
          <a:p>
            <a:pPr marL="45720" indent="0">
              <a:buNone/>
            </a:pPr>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3D7CE256-BA91-495B-A60F-7F01DB1ECA0B}"/>
              </a:ext>
            </a:extLst>
          </p:cNvPr>
          <p:cNvPicPr>
            <a:picLocks noChangeAspect="1"/>
          </p:cNvPicPr>
          <p:nvPr/>
        </p:nvPicPr>
        <p:blipFill>
          <a:blip r:embed="rId2"/>
          <a:stretch>
            <a:fillRect/>
          </a:stretch>
        </p:blipFill>
        <p:spPr>
          <a:xfrm>
            <a:off x="395892" y="2895600"/>
            <a:ext cx="10515600" cy="3605949"/>
          </a:xfrm>
          <a:prstGeom prst="rect">
            <a:avLst/>
          </a:prstGeom>
        </p:spPr>
      </p:pic>
    </p:spTree>
    <p:extLst>
      <p:ext uri="{BB962C8B-B14F-4D97-AF65-F5344CB8AC3E}">
        <p14:creationId xmlns:p14="http://schemas.microsoft.com/office/powerpoint/2010/main" val="1991248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Advertising</a:t>
            </a:r>
          </a:p>
        </p:txBody>
      </p:sp>
      <p:sp>
        <p:nvSpPr>
          <p:cNvPr id="3" name="Content Placeholder 2"/>
          <p:cNvSpPr>
            <a:spLocks noGrp="1"/>
          </p:cNvSpPr>
          <p:nvPr>
            <p:ph idx="1"/>
          </p:nvPr>
        </p:nvSpPr>
        <p:spPr/>
        <p:txBody>
          <a:bodyPr>
            <a:normAutofit/>
          </a:bodyPr>
          <a:lstStyle/>
          <a:p>
            <a:r>
              <a:rPr lang="en-US" dirty="0"/>
              <a:t>We are keeping our dealership name in front of our customer in many ways for example;</a:t>
            </a:r>
          </a:p>
          <a:p>
            <a:pPr marL="502920" indent="-457200">
              <a:buFont typeface="+mj-lt"/>
              <a:buAutoNum type="arabicPeriod"/>
            </a:pPr>
            <a:r>
              <a:rPr lang="en-US" dirty="0"/>
              <a:t>Sending anniversary emails out to our customers letting them know we are thinking of them.</a:t>
            </a:r>
          </a:p>
          <a:p>
            <a:pPr marL="502920" indent="-457200">
              <a:buFont typeface="+mj-lt"/>
              <a:buAutoNum type="arabicPeriod"/>
            </a:pPr>
            <a:r>
              <a:rPr lang="en-US" dirty="0"/>
              <a:t>Email campaigns' for recalls and maintenance reminders to our customers.</a:t>
            </a:r>
          </a:p>
          <a:p>
            <a:pPr marL="502920" indent="-457200">
              <a:buFont typeface="+mj-lt"/>
              <a:buAutoNum type="arabicPeriod"/>
            </a:pPr>
            <a:r>
              <a:rPr lang="en-US" dirty="0"/>
              <a:t>Email twice a month to customers that have not been at the dealership in the past year.</a:t>
            </a:r>
          </a:p>
          <a:p>
            <a:pPr marL="502920" indent="-457200">
              <a:buFont typeface="+mj-lt"/>
              <a:buAutoNum type="arabicPeriod"/>
            </a:pPr>
            <a:r>
              <a:rPr lang="en-US" dirty="0"/>
              <a:t>Website specials page always updated with new coupons and packages.</a:t>
            </a:r>
          </a:p>
          <a:p>
            <a:pPr marL="502920" indent="-457200">
              <a:buFont typeface="+mj-lt"/>
              <a:buAutoNum type="arabicPeriod"/>
            </a:pPr>
            <a:endParaRPr lang="en-US" dirty="0"/>
          </a:p>
          <a:p>
            <a:pPr marL="502920" indent="-457200">
              <a:buFont typeface="+mj-lt"/>
              <a:buAutoNum type="arabicPeriod"/>
            </a:pPr>
            <a:endParaRPr lang="en-US" dirty="0"/>
          </a:p>
          <a:p>
            <a:pPr marL="502920" indent="-457200">
              <a:buFont typeface="+mj-lt"/>
              <a:buAutoNum type="arabicPeriod"/>
            </a:pPr>
            <a:endParaRPr lang="en-US" dirty="0"/>
          </a:p>
          <a:p>
            <a:endParaRPr lang="en-US" dirty="0"/>
          </a:p>
        </p:txBody>
      </p:sp>
    </p:spTree>
    <p:extLst>
      <p:ext uri="{BB962C8B-B14F-4D97-AF65-F5344CB8AC3E}">
        <p14:creationId xmlns:p14="http://schemas.microsoft.com/office/powerpoint/2010/main" val="1637310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6DFAE-45FF-4EA5-B6BB-A82BC15DED28}"/>
              </a:ext>
            </a:extLst>
          </p:cNvPr>
          <p:cNvSpPr>
            <a:spLocks noGrp="1"/>
          </p:cNvSpPr>
          <p:nvPr>
            <p:ph type="title"/>
          </p:nvPr>
        </p:nvSpPr>
        <p:spPr>
          <a:xfrm>
            <a:off x="1065212" y="10998"/>
            <a:ext cx="8686801" cy="685800"/>
          </a:xfrm>
        </p:spPr>
        <p:txBody>
          <a:bodyPr/>
          <a:lstStyle/>
          <a:p>
            <a:pPr algn="ctr"/>
            <a:r>
              <a:rPr lang="en-US" dirty="0"/>
              <a:t>100 RO Analysis </a:t>
            </a:r>
          </a:p>
        </p:txBody>
      </p:sp>
      <p:pic>
        <p:nvPicPr>
          <p:cNvPr id="4" name="Content Placeholder 3">
            <a:extLst>
              <a:ext uri="{FF2B5EF4-FFF2-40B4-BE49-F238E27FC236}">
                <a16:creationId xmlns:a16="http://schemas.microsoft.com/office/drawing/2014/main" id="{FF1D4F31-A654-4916-8FAB-68FEC58E78A5}"/>
              </a:ext>
            </a:extLst>
          </p:cNvPr>
          <p:cNvPicPr>
            <a:picLocks noGrp="1" noChangeAspect="1"/>
          </p:cNvPicPr>
          <p:nvPr>
            <p:ph idx="1"/>
          </p:nvPr>
        </p:nvPicPr>
        <p:blipFill>
          <a:blip r:embed="rId2"/>
          <a:stretch>
            <a:fillRect/>
          </a:stretch>
        </p:blipFill>
        <p:spPr>
          <a:xfrm>
            <a:off x="1065212" y="609600"/>
            <a:ext cx="9753600" cy="6086246"/>
          </a:xfrm>
          <a:prstGeom prst="rect">
            <a:avLst/>
          </a:prstGeom>
        </p:spPr>
      </p:pic>
    </p:spTree>
    <p:extLst>
      <p:ext uri="{BB962C8B-B14F-4D97-AF65-F5344CB8AC3E}">
        <p14:creationId xmlns:p14="http://schemas.microsoft.com/office/powerpoint/2010/main" val="3190085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9FAA8-D965-4202-9FF9-EA36B0BD19DF}"/>
              </a:ext>
            </a:extLst>
          </p:cNvPr>
          <p:cNvSpPr>
            <a:spLocks noGrp="1"/>
          </p:cNvSpPr>
          <p:nvPr>
            <p:ph type="title"/>
          </p:nvPr>
        </p:nvSpPr>
        <p:spPr>
          <a:xfrm>
            <a:off x="1065212" y="0"/>
            <a:ext cx="8686801" cy="990600"/>
          </a:xfrm>
        </p:spPr>
        <p:txBody>
          <a:bodyPr/>
          <a:lstStyle/>
          <a:p>
            <a:pPr algn="ctr"/>
            <a:r>
              <a:rPr lang="en-US" dirty="0"/>
              <a:t>SWOT Analysis </a:t>
            </a:r>
            <a:br>
              <a:rPr lang="en-US" dirty="0"/>
            </a:br>
            <a:r>
              <a:rPr lang="en-US" dirty="0"/>
              <a:t>Strengths </a:t>
            </a:r>
          </a:p>
        </p:txBody>
      </p:sp>
      <p:sp>
        <p:nvSpPr>
          <p:cNvPr id="3" name="Content Placeholder 2">
            <a:extLst>
              <a:ext uri="{FF2B5EF4-FFF2-40B4-BE49-F238E27FC236}">
                <a16:creationId xmlns:a16="http://schemas.microsoft.com/office/drawing/2014/main" id="{59285A4D-3CFF-4836-B0ED-2DEE06C3FAE2}"/>
              </a:ext>
            </a:extLst>
          </p:cNvPr>
          <p:cNvSpPr>
            <a:spLocks noGrp="1"/>
          </p:cNvSpPr>
          <p:nvPr>
            <p:ph idx="1"/>
          </p:nvPr>
        </p:nvSpPr>
        <p:spPr>
          <a:xfrm>
            <a:off x="1065212" y="990600"/>
            <a:ext cx="8686801" cy="5029200"/>
          </a:xfrm>
        </p:spPr>
        <p:txBody>
          <a:bodyPr/>
          <a:lstStyle/>
          <a:p>
            <a:r>
              <a:rPr lang="en-US" dirty="0"/>
              <a:t>Family Atmosphere </a:t>
            </a:r>
          </a:p>
          <a:p>
            <a:r>
              <a:rPr lang="en-US" dirty="0"/>
              <a:t> Experience staff and managers </a:t>
            </a:r>
          </a:p>
          <a:p>
            <a:r>
              <a:rPr lang="en-US" dirty="0"/>
              <a:t>Our GM strong leader</a:t>
            </a:r>
          </a:p>
          <a:p>
            <a:r>
              <a:rPr lang="en-US" dirty="0"/>
              <a:t>Knowledgeable management team that cares about their people  </a:t>
            </a:r>
          </a:p>
          <a:p>
            <a:r>
              <a:rPr lang="en-US" dirty="0"/>
              <a:t>People (diverse crew of techs and advisors) </a:t>
            </a:r>
          </a:p>
          <a:p>
            <a:r>
              <a:rPr lang="en-US" dirty="0" err="1"/>
              <a:t>Boch</a:t>
            </a:r>
            <a:r>
              <a:rPr lang="en-US" dirty="0"/>
              <a:t> brand ( reputation) </a:t>
            </a:r>
          </a:p>
          <a:p>
            <a:r>
              <a:rPr lang="en-US" dirty="0"/>
              <a:t>Image Strong </a:t>
            </a:r>
          </a:p>
          <a:p>
            <a:r>
              <a:rPr lang="en-US" dirty="0"/>
              <a:t>Customer Service </a:t>
            </a:r>
          </a:p>
          <a:p>
            <a:r>
              <a:rPr lang="en-US" dirty="0"/>
              <a:t>Ability to problem solve</a:t>
            </a:r>
          </a:p>
          <a:p>
            <a:r>
              <a:rPr lang="en-US" dirty="0"/>
              <a:t>Dealership location right of a busy strip</a:t>
            </a:r>
          </a:p>
          <a:p>
            <a:pPr marL="45720" indent="0">
              <a:buNone/>
            </a:pPr>
            <a:endParaRPr lang="en-US" dirty="0"/>
          </a:p>
        </p:txBody>
      </p:sp>
    </p:spTree>
    <p:extLst>
      <p:ext uri="{BB962C8B-B14F-4D97-AF65-F5344CB8AC3E}">
        <p14:creationId xmlns:p14="http://schemas.microsoft.com/office/powerpoint/2010/main" val="1724992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A4E00-54DD-46AF-97BE-52CAAEE71101}"/>
              </a:ext>
            </a:extLst>
          </p:cNvPr>
          <p:cNvSpPr>
            <a:spLocks noGrp="1"/>
          </p:cNvSpPr>
          <p:nvPr>
            <p:ph type="title"/>
          </p:nvPr>
        </p:nvSpPr>
        <p:spPr>
          <a:xfrm>
            <a:off x="912812" y="457200"/>
            <a:ext cx="8686801" cy="1066800"/>
          </a:xfrm>
        </p:spPr>
        <p:txBody>
          <a:bodyPr/>
          <a:lstStyle/>
          <a:p>
            <a:pPr algn="ctr"/>
            <a:r>
              <a:rPr lang="en-US" dirty="0"/>
              <a:t>SWOT Analysis </a:t>
            </a:r>
            <a:br>
              <a:rPr lang="en-US" dirty="0"/>
            </a:br>
            <a:r>
              <a:rPr lang="en-US" dirty="0"/>
              <a:t>Weaknesses </a:t>
            </a:r>
          </a:p>
        </p:txBody>
      </p:sp>
      <p:sp>
        <p:nvSpPr>
          <p:cNvPr id="3" name="Content Placeholder 2">
            <a:extLst>
              <a:ext uri="{FF2B5EF4-FFF2-40B4-BE49-F238E27FC236}">
                <a16:creationId xmlns:a16="http://schemas.microsoft.com/office/drawing/2014/main" id="{D93365D4-053D-4F1D-8CE3-9CB44EE81544}"/>
              </a:ext>
            </a:extLst>
          </p:cNvPr>
          <p:cNvSpPr>
            <a:spLocks noGrp="1"/>
          </p:cNvSpPr>
          <p:nvPr>
            <p:ph idx="1"/>
          </p:nvPr>
        </p:nvSpPr>
        <p:spPr>
          <a:xfrm>
            <a:off x="1065212" y="1752600"/>
            <a:ext cx="9601200" cy="4038600"/>
          </a:xfrm>
        </p:spPr>
        <p:txBody>
          <a:bodyPr>
            <a:normAutofit/>
          </a:bodyPr>
          <a:lstStyle/>
          <a:p>
            <a:r>
              <a:rPr lang="en-US" dirty="0"/>
              <a:t>Over scheduling from BDC</a:t>
            </a:r>
          </a:p>
          <a:p>
            <a:r>
              <a:rPr lang="en-US" dirty="0"/>
              <a:t>Lack of parking for customers</a:t>
            </a:r>
          </a:p>
          <a:p>
            <a:r>
              <a:rPr lang="en-US" dirty="0"/>
              <a:t>Lack of communication</a:t>
            </a:r>
          </a:p>
          <a:p>
            <a:r>
              <a:rPr lang="en-US" dirty="0"/>
              <a:t>Attitudes from senior techs</a:t>
            </a:r>
          </a:p>
          <a:p>
            <a:r>
              <a:rPr lang="en-US" dirty="0"/>
              <a:t>Selling used cars with high mileage and dealing with the issues</a:t>
            </a:r>
          </a:p>
          <a:p>
            <a:r>
              <a:rPr lang="en-US" dirty="0"/>
              <a:t>Grid Pricing going up </a:t>
            </a:r>
          </a:p>
          <a:p>
            <a:r>
              <a:rPr lang="en-US" dirty="0"/>
              <a:t>Micromanaging</a:t>
            </a:r>
          </a:p>
          <a:p>
            <a:r>
              <a:rPr lang="en-US" dirty="0"/>
              <a:t>Reviews-some employees don’t get annual reviews.</a:t>
            </a:r>
          </a:p>
          <a:p>
            <a:endParaRPr lang="en-US" dirty="0"/>
          </a:p>
        </p:txBody>
      </p:sp>
    </p:spTree>
    <p:extLst>
      <p:ext uri="{BB962C8B-B14F-4D97-AF65-F5344CB8AC3E}">
        <p14:creationId xmlns:p14="http://schemas.microsoft.com/office/powerpoint/2010/main" val="2098268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DD731-0A89-400B-8D2E-F4AEE826F8E4}"/>
              </a:ext>
            </a:extLst>
          </p:cNvPr>
          <p:cNvSpPr>
            <a:spLocks noGrp="1"/>
          </p:cNvSpPr>
          <p:nvPr>
            <p:ph type="title"/>
          </p:nvPr>
        </p:nvSpPr>
        <p:spPr>
          <a:xfrm>
            <a:off x="1065212" y="152400"/>
            <a:ext cx="8686801" cy="1066800"/>
          </a:xfrm>
        </p:spPr>
        <p:txBody>
          <a:bodyPr/>
          <a:lstStyle/>
          <a:p>
            <a:pPr algn="ctr"/>
            <a:r>
              <a:rPr lang="en-US" dirty="0"/>
              <a:t>SWOT Analysis</a:t>
            </a:r>
            <a:br>
              <a:rPr lang="en-US" dirty="0"/>
            </a:br>
            <a:r>
              <a:rPr lang="en-US" dirty="0"/>
              <a:t>Opportunities </a:t>
            </a:r>
          </a:p>
        </p:txBody>
      </p:sp>
      <p:sp>
        <p:nvSpPr>
          <p:cNvPr id="3" name="Content Placeholder 2">
            <a:extLst>
              <a:ext uri="{FF2B5EF4-FFF2-40B4-BE49-F238E27FC236}">
                <a16:creationId xmlns:a16="http://schemas.microsoft.com/office/drawing/2014/main" id="{F72F1A78-F318-447B-8C3F-E48847DEF2BB}"/>
              </a:ext>
            </a:extLst>
          </p:cNvPr>
          <p:cNvSpPr>
            <a:spLocks noGrp="1"/>
          </p:cNvSpPr>
          <p:nvPr>
            <p:ph idx="1"/>
          </p:nvPr>
        </p:nvSpPr>
        <p:spPr>
          <a:xfrm>
            <a:off x="760412" y="1219200"/>
            <a:ext cx="9601200" cy="4953000"/>
          </a:xfrm>
        </p:spPr>
        <p:txBody>
          <a:bodyPr/>
          <a:lstStyle/>
          <a:p>
            <a:r>
              <a:rPr lang="en-US" dirty="0"/>
              <a:t>Recognition </a:t>
            </a:r>
          </a:p>
          <a:p>
            <a:r>
              <a:rPr lang="en-US" dirty="0"/>
              <a:t>Customer Parking</a:t>
            </a:r>
          </a:p>
          <a:p>
            <a:r>
              <a:rPr lang="en-US" dirty="0"/>
              <a:t>Amenities-water &amp; apples for customers</a:t>
            </a:r>
          </a:p>
          <a:p>
            <a:r>
              <a:rPr lang="en-US" dirty="0"/>
              <a:t>Off Brands vehicle being repaired here</a:t>
            </a:r>
          </a:p>
          <a:p>
            <a:r>
              <a:rPr lang="en-US" dirty="0"/>
              <a:t>Promote from with in </a:t>
            </a:r>
          </a:p>
          <a:p>
            <a:r>
              <a:rPr lang="en-US" dirty="0"/>
              <a:t>Have a bigger presence on social media and digital marketing </a:t>
            </a:r>
          </a:p>
          <a:p>
            <a:r>
              <a:rPr lang="en-US" dirty="0"/>
              <a:t>Dare to compare banner in service drive</a:t>
            </a:r>
          </a:p>
          <a:p>
            <a:endParaRPr lang="en-US" dirty="0"/>
          </a:p>
        </p:txBody>
      </p:sp>
    </p:spTree>
    <p:extLst>
      <p:ext uri="{BB962C8B-B14F-4D97-AF65-F5344CB8AC3E}">
        <p14:creationId xmlns:p14="http://schemas.microsoft.com/office/powerpoint/2010/main" val="4110359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6A0A2-03D0-462D-91AE-06A78E216BAC}"/>
              </a:ext>
            </a:extLst>
          </p:cNvPr>
          <p:cNvSpPr>
            <a:spLocks noGrp="1"/>
          </p:cNvSpPr>
          <p:nvPr>
            <p:ph type="title"/>
          </p:nvPr>
        </p:nvSpPr>
        <p:spPr>
          <a:xfrm>
            <a:off x="1051840" y="457200"/>
            <a:ext cx="8686801" cy="1066800"/>
          </a:xfrm>
        </p:spPr>
        <p:txBody>
          <a:bodyPr/>
          <a:lstStyle/>
          <a:p>
            <a:pPr algn="ctr"/>
            <a:r>
              <a:rPr lang="en-US" dirty="0"/>
              <a:t>SWOT Analysis</a:t>
            </a:r>
            <a:br>
              <a:rPr lang="en-US" dirty="0"/>
            </a:br>
            <a:r>
              <a:rPr lang="en-US" dirty="0"/>
              <a:t>Threats</a:t>
            </a:r>
          </a:p>
        </p:txBody>
      </p:sp>
      <p:sp>
        <p:nvSpPr>
          <p:cNvPr id="3" name="Content Placeholder 2">
            <a:extLst>
              <a:ext uri="{FF2B5EF4-FFF2-40B4-BE49-F238E27FC236}">
                <a16:creationId xmlns:a16="http://schemas.microsoft.com/office/drawing/2014/main" id="{5877F0F0-95A2-4131-9469-083F988C666B}"/>
              </a:ext>
            </a:extLst>
          </p:cNvPr>
          <p:cNvSpPr>
            <a:spLocks noGrp="1"/>
          </p:cNvSpPr>
          <p:nvPr>
            <p:ph idx="1"/>
          </p:nvPr>
        </p:nvSpPr>
        <p:spPr>
          <a:xfrm>
            <a:off x="1051840" y="1828800"/>
            <a:ext cx="9296400" cy="3962400"/>
          </a:xfrm>
        </p:spPr>
        <p:txBody>
          <a:bodyPr/>
          <a:lstStyle/>
          <a:p>
            <a:r>
              <a:rPr lang="en-US" dirty="0"/>
              <a:t>Customer experience if not positive can hurt us</a:t>
            </a:r>
          </a:p>
          <a:p>
            <a:r>
              <a:rPr lang="en-US" dirty="0"/>
              <a:t>Having a lot of independent shops and other dealers around us</a:t>
            </a:r>
          </a:p>
          <a:p>
            <a:r>
              <a:rPr lang="en-US" dirty="0"/>
              <a:t>Other shops trying to recruit techs and advisors</a:t>
            </a:r>
          </a:p>
          <a:p>
            <a:r>
              <a:rPr lang="en-US" dirty="0"/>
              <a:t>Need to stay competitive </a:t>
            </a:r>
          </a:p>
          <a:p>
            <a:r>
              <a:rPr lang="en-US" dirty="0"/>
              <a:t>Honda recalls hurting brand (AIRBAGS) </a:t>
            </a:r>
          </a:p>
          <a:p>
            <a:r>
              <a:rPr lang="en-US" dirty="0"/>
              <a:t>Customer wait time</a:t>
            </a:r>
          </a:p>
          <a:p>
            <a:r>
              <a:rPr lang="en-US" dirty="0"/>
              <a:t>Adding or changing processes when not needed</a:t>
            </a:r>
          </a:p>
        </p:txBody>
      </p:sp>
    </p:spTree>
    <p:extLst>
      <p:ext uri="{BB962C8B-B14F-4D97-AF65-F5344CB8AC3E}">
        <p14:creationId xmlns:p14="http://schemas.microsoft.com/office/powerpoint/2010/main" val="3531065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3F99C-636C-4CD3-9A22-77D3D80AC1B4}"/>
              </a:ext>
            </a:extLst>
          </p:cNvPr>
          <p:cNvSpPr>
            <a:spLocks noGrp="1"/>
          </p:cNvSpPr>
          <p:nvPr>
            <p:ph type="title"/>
          </p:nvPr>
        </p:nvSpPr>
        <p:spPr/>
        <p:txBody>
          <a:bodyPr/>
          <a:lstStyle/>
          <a:p>
            <a:pPr algn="ctr"/>
            <a:r>
              <a:rPr lang="en-US" dirty="0"/>
              <a:t>Objectives</a:t>
            </a:r>
          </a:p>
        </p:txBody>
      </p:sp>
      <p:sp>
        <p:nvSpPr>
          <p:cNvPr id="3" name="Content Placeholder 2">
            <a:extLst>
              <a:ext uri="{FF2B5EF4-FFF2-40B4-BE49-F238E27FC236}">
                <a16:creationId xmlns:a16="http://schemas.microsoft.com/office/drawing/2014/main" id="{C0008CB5-C2F5-46A2-8F24-D5DEE192DFD1}"/>
              </a:ext>
            </a:extLst>
          </p:cNvPr>
          <p:cNvSpPr>
            <a:spLocks noGrp="1"/>
          </p:cNvSpPr>
          <p:nvPr>
            <p:ph idx="1"/>
          </p:nvPr>
        </p:nvSpPr>
        <p:spPr/>
        <p:txBody>
          <a:bodyPr/>
          <a:lstStyle/>
          <a:p>
            <a:r>
              <a:rPr lang="en-US" dirty="0"/>
              <a:t>Improve BDC appointment scheduling </a:t>
            </a:r>
          </a:p>
          <a:p>
            <a:r>
              <a:rPr lang="en-US" dirty="0"/>
              <a:t>Minimize One item RO’s </a:t>
            </a:r>
          </a:p>
          <a:p>
            <a:r>
              <a:rPr lang="en-US" dirty="0"/>
              <a:t>Increase parts/ labor ratio</a:t>
            </a:r>
          </a:p>
          <a:p>
            <a:r>
              <a:rPr lang="en-US" dirty="0"/>
              <a:t>Track lost sales</a:t>
            </a:r>
          </a:p>
          <a:p>
            <a:r>
              <a:rPr lang="en-US" dirty="0"/>
              <a:t>Improve customer wait time</a:t>
            </a:r>
          </a:p>
          <a:p>
            <a:r>
              <a:rPr lang="en-US" dirty="0"/>
              <a:t>Increase gross profit retention on customer pay labor </a:t>
            </a:r>
          </a:p>
          <a:p>
            <a:r>
              <a:rPr lang="en-US" dirty="0"/>
              <a:t>Increase technician proficiency </a:t>
            </a:r>
          </a:p>
          <a:p>
            <a:endParaRPr lang="en-US" dirty="0"/>
          </a:p>
          <a:p>
            <a:endParaRPr lang="en-US" dirty="0"/>
          </a:p>
          <a:p>
            <a:endParaRPr lang="en-US" dirty="0"/>
          </a:p>
        </p:txBody>
      </p:sp>
    </p:spTree>
    <p:extLst>
      <p:ext uri="{BB962C8B-B14F-4D97-AF65-F5344CB8AC3E}">
        <p14:creationId xmlns:p14="http://schemas.microsoft.com/office/powerpoint/2010/main" val="825546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44F9D-5CFC-4F0D-A1A4-D6909718E506}"/>
              </a:ext>
            </a:extLst>
          </p:cNvPr>
          <p:cNvSpPr>
            <a:spLocks noGrp="1"/>
          </p:cNvSpPr>
          <p:nvPr>
            <p:ph type="title"/>
          </p:nvPr>
        </p:nvSpPr>
        <p:spPr>
          <a:xfrm>
            <a:off x="1065212" y="228600"/>
            <a:ext cx="8686801" cy="685800"/>
          </a:xfrm>
        </p:spPr>
        <p:txBody>
          <a:bodyPr/>
          <a:lstStyle/>
          <a:p>
            <a:pPr algn="ctr"/>
            <a:r>
              <a:rPr lang="en-US" dirty="0"/>
              <a:t>Strategies</a:t>
            </a:r>
          </a:p>
        </p:txBody>
      </p:sp>
      <p:sp>
        <p:nvSpPr>
          <p:cNvPr id="3" name="Content Placeholder 2">
            <a:extLst>
              <a:ext uri="{FF2B5EF4-FFF2-40B4-BE49-F238E27FC236}">
                <a16:creationId xmlns:a16="http://schemas.microsoft.com/office/drawing/2014/main" id="{DAA877E9-99C9-4F51-BA15-E38536BE5A2B}"/>
              </a:ext>
            </a:extLst>
          </p:cNvPr>
          <p:cNvSpPr>
            <a:spLocks noGrp="1"/>
          </p:cNvSpPr>
          <p:nvPr>
            <p:ph idx="1"/>
          </p:nvPr>
        </p:nvSpPr>
        <p:spPr>
          <a:xfrm>
            <a:off x="1065212" y="1066800"/>
            <a:ext cx="8686801" cy="5257800"/>
          </a:xfrm>
        </p:spPr>
        <p:txBody>
          <a:bodyPr>
            <a:normAutofit lnSpcReduction="10000"/>
          </a:bodyPr>
          <a:lstStyle/>
          <a:p>
            <a:r>
              <a:rPr lang="en-US" dirty="0"/>
              <a:t>Create a scheduling system that will allow us to maximize shop productivity.</a:t>
            </a:r>
          </a:p>
          <a:p>
            <a:r>
              <a:rPr lang="en-US" dirty="0"/>
              <a:t>Constant training with service advisors that have over 15% one item RO’s.</a:t>
            </a:r>
          </a:p>
          <a:p>
            <a:r>
              <a:rPr lang="en-US" dirty="0"/>
              <a:t>Develop a tracking report to see which service advisors discounting parts.  </a:t>
            </a:r>
          </a:p>
          <a:p>
            <a:r>
              <a:rPr lang="en-US" dirty="0"/>
              <a:t>Service advisors need to help track lost sales to insure we  have a great parts mix.  More opportunity to sell and get work done same day.</a:t>
            </a:r>
          </a:p>
          <a:p>
            <a:r>
              <a:rPr lang="en-US" dirty="0"/>
              <a:t>Properly dispatch work to the right level tech, so work can be done correctly.  Service advisor giving customer updates through out their wait.</a:t>
            </a:r>
          </a:p>
          <a:p>
            <a:r>
              <a:rPr lang="en-US" dirty="0"/>
              <a:t>Dispatch all maintenance and light repairs to express team and D techs.</a:t>
            </a:r>
          </a:p>
          <a:p>
            <a:r>
              <a:rPr lang="en-US" dirty="0"/>
              <a:t>Have part runners bring the techs their parts to keep them in their bay working.</a:t>
            </a:r>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689314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6282D-89FF-4DB6-B070-9D3B27AE3754}"/>
              </a:ext>
            </a:extLst>
          </p:cNvPr>
          <p:cNvSpPr>
            <a:spLocks noGrp="1"/>
          </p:cNvSpPr>
          <p:nvPr>
            <p:ph type="title"/>
          </p:nvPr>
        </p:nvSpPr>
        <p:spPr>
          <a:xfrm>
            <a:off x="1065212" y="76200"/>
            <a:ext cx="8686801" cy="685800"/>
          </a:xfrm>
        </p:spPr>
        <p:txBody>
          <a:bodyPr>
            <a:normAutofit/>
          </a:bodyPr>
          <a:lstStyle/>
          <a:p>
            <a:pPr algn="ctr"/>
            <a:r>
              <a:rPr lang="en-US" dirty="0"/>
              <a:t>Tactics </a:t>
            </a:r>
          </a:p>
        </p:txBody>
      </p:sp>
      <p:sp>
        <p:nvSpPr>
          <p:cNvPr id="3" name="Content Placeholder 2">
            <a:extLst>
              <a:ext uri="{FF2B5EF4-FFF2-40B4-BE49-F238E27FC236}">
                <a16:creationId xmlns:a16="http://schemas.microsoft.com/office/drawing/2014/main" id="{CDC21E12-6B21-4361-BE1A-8DCE32146D56}"/>
              </a:ext>
            </a:extLst>
          </p:cNvPr>
          <p:cNvSpPr>
            <a:spLocks noGrp="1"/>
          </p:cNvSpPr>
          <p:nvPr>
            <p:ph idx="1"/>
          </p:nvPr>
        </p:nvSpPr>
        <p:spPr>
          <a:xfrm>
            <a:off x="1065212" y="762000"/>
            <a:ext cx="9829800" cy="5257800"/>
          </a:xfrm>
        </p:spPr>
        <p:txBody>
          <a:bodyPr/>
          <a:lstStyle/>
          <a:p>
            <a:r>
              <a:rPr lang="en-US" dirty="0"/>
              <a:t>Service manager and director needs to review all next day appointments to make sure we are maximizing the shops productivity.</a:t>
            </a:r>
          </a:p>
          <a:p>
            <a:r>
              <a:rPr lang="en-US" dirty="0"/>
              <a:t>Service managers will need to check and make sure advisor is presenting ASR and also double TO, his/hers customer.</a:t>
            </a:r>
          </a:p>
          <a:p>
            <a:r>
              <a:rPr lang="en-US" dirty="0"/>
              <a:t>Service managers must authorize all parts and labor discounts.</a:t>
            </a:r>
          </a:p>
          <a:p>
            <a:r>
              <a:rPr lang="en-US" dirty="0"/>
              <a:t>Service advisor after every shift sends out a lost sales report to service and parts director.  </a:t>
            </a:r>
          </a:p>
          <a:p>
            <a:r>
              <a:rPr lang="en-US" dirty="0"/>
              <a:t>Service advisor has to set the right time expectation with customer on repairs.  </a:t>
            </a:r>
          </a:p>
          <a:p>
            <a:r>
              <a:rPr lang="en-US" dirty="0"/>
              <a:t>Service advisors have sell more work from ASR to increase their customer pay. </a:t>
            </a:r>
          </a:p>
          <a:p>
            <a:r>
              <a:rPr lang="en-US" dirty="0"/>
              <a:t>Getting parts runner to deliver parts to the technicians once ASR is approved.  </a:t>
            </a:r>
          </a:p>
          <a:p>
            <a:endParaRPr lang="en-US" dirty="0"/>
          </a:p>
          <a:p>
            <a:endParaRPr lang="en-US" dirty="0"/>
          </a:p>
        </p:txBody>
      </p:sp>
    </p:spTree>
    <p:extLst>
      <p:ext uri="{BB962C8B-B14F-4D97-AF65-F5344CB8AC3E}">
        <p14:creationId xmlns:p14="http://schemas.microsoft.com/office/powerpoint/2010/main" val="1490533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BF193-52ED-49ED-81D3-E7C04BA461D5}"/>
              </a:ext>
            </a:extLst>
          </p:cNvPr>
          <p:cNvSpPr>
            <a:spLocks noGrp="1"/>
          </p:cNvSpPr>
          <p:nvPr>
            <p:ph type="title"/>
          </p:nvPr>
        </p:nvSpPr>
        <p:spPr>
          <a:xfrm>
            <a:off x="1065212" y="152400"/>
            <a:ext cx="8686801" cy="685800"/>
          </a:xfrm>
        </p:spPr>
        <p:txBody>
          <a:bodyPr/>
          <a:lstStyle/>
          <a:p>
            <a:pPr algn="ctr"/>
            <a:r>
              <a:rPr lang="en-US" dirty="0"/>
              <a:t>Action Plan</a:t>
            </a:r>
          </a:p>
        </p:txBody>
      </p:sp>
      <p:sp>
        <p:nvSpPr>
          <p:cNvPr id="3" name="Content Placeholder 2">
            <a:extLst>
              <a:ext uri="{FF2B5EF4-FFF2-40B4-BE49-F238E27FC236}">
                <a16:creationId xmlns:a16="http://schemas.microsoft.com/office/drawing/2014/main" id="{61E9ED85-C8B7-4C86-A1ED-B7CD172EB0FB}"/>
              </a:ext>
            </a:extLst>
          </p:cNvPr>
          <p:cNvSpPr>
            <a:spLocks noGrp="1"/>
          </p:cNvSpPr>
          <p:nvPr>
            <p:ph idx="1"/>
          </p:nvPr>
        </p:nvSpPr>
        <p:spPr>
          <a:xfrm>
            <a:off x="303212" y="838200"/>
            <a:ext cx="11277600" cy="5715000"/>
          </a:xfrm>
          <a:ln>
            <a:solidFill>
              <a:schemeClr val="bg1"/>
            </a:solidFill>
          </a:ln>
        </p:spPr>
        <p:txBody>
          <a:bodyPr>
            <a:normAutofit/>
          </a:bodyPr>
          <a:lstStyle/>
          <a:p>
            <a:pPr marL="45720" indent="0">
              <a:buNone/>
            </a:pPr>
            <a:r>
              <a:rPr lang="en-US" u="sng" dirty="0"/>
              <a:t>Task					By Whom				Completion Date</a:t>
            </a:r>
          </a:p>
          <a:p>
            <a:r>
              <a:rPr lang="en-US" sz="1800" dirty="0"/>
              <a:t>Review scheduled appointments		Svc Director &amp; Svc BDC director		Daily</a:t>
            </a:r>
          </a:p>
          <a:p>
            <a:r>
              <a:rPr lang="en-US" sz="1800" dirty="0"/>
              <a:t>Review daily ASM performance 		Svc Manger &amp; Svc advisors		Daily</a:t>
            </a:r>
          </a:p>
          <a:p>
            <a:r>
              <a:rPr lang="en-US" sz="1800" dirty="0"/>
              <a:t>Set up discount parameters in CDK	Svc Director				10-2-17</a:t>
            </a:r>
          </a:p>
          <a:p>
            <a:r>
              <a:rPr lang="en-US" sz="1800" dirty="0"/>
              <a:t> Lost sales report			Svc Advisors 				Daily</a:t>
            </a:r>
          </a:p>
          <a:p>
            <a:r>
              <a:rPr lang="en-US" sz="1800" dirty="0"/>
              <a:t>Customer updates on service 		Svc Advisors				Daily</a:t>
            </a:r>
          </a:p>
          <a:p>
            <a:r>
              <a:rPr lang="en-US" sz="1800" dirty="0"/>
              <a:t>Review daily service tracker 		Svc  Manager &amp; Svc Director		Daily</a:t>
            </a:r>
          </a:p>
          <a:p>
            <a:r>
              <a:rPr lang="en-US" sz="1800" dirty="0"/>
              <a:t>Parts runner 				Svc Director &amp; Parts Director		10-2-17</a:t>
            </a:r>
          </a:p>
          <a:p>
            <a:r>
              <a:rPr lang="en-US" sz="1800" dirty="0"/>
              <a:t>Review CP parts and labor ratio		Svc Director &amp; Parts Director		Weekly</a:t>
            </a:r>
          </a:p>
          <a:p>
            <a:r>
              <a:rPr lang="en-US" sz="1800" dirty="0"/>
              <a:t>Service Department Meeting		GM					Weekly</a:t>
            </a:r>
          </a:p>
          <a:p>
            <a:r>
              <a:rPr lang="en-US" sz="1800" dirty="0"/>
              <a:t>Dare to Compare Banner 		Svc Director &amp; GM			10-2-17</a:t>
            </a:r>
          </a:p>
          <a:p>
            <a:r>
              <a:rPr lang="en-US" dirty="0"/>
              <a:t>New Hours Posted on Door		Svc Director				9-30-17</a:t>
            </a:r>
            <a:endParaRPr lang="en-US" u="sng" dirty="0"/>
          </a:p>
        </p:txBody>
      </p:sp>
    </p:spTree>
    <p:extLst>
      <p:ext uri="{BB962C8B-B14F-4D97-AF65-F5344CB8AC3E}">
        <p14:creationId xmlns:p14="http://schemas.microsoft.com/office/powerpoint/2010/main" val="2663456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BB3CD-A4F3-4309-9B80-08E8DE8DD2E1}"/>
              </a:ext>
            </a:extLst>
          </p:cNvPr>
          <p:cNvSpPr>
            <a:spLocks noGrp="1"/>
          </p:cNvSpPr>
          <p:nvPr>
            <p:ph type="title"/>
          </p:nvPr>
        </p:nvSpPr>
        <p:spPr>
          <a:xfrm>
            <a:off x="1065212" y="685800"/>
            <a:ext cx="8686801" cy="678730"/>
          </a:xfrm>
        </p:spPr>
        <p:txBody>
          <a:bodyPr/>
          <a:lstStyle/>
          <a:p>
            <a:pPr algn="ctr"/>
            <a:r>
              <a:rPr lang="en-US" dirty="0"/>
              <a:t>Synopsis</a:t>
            </a:r>
          </a:p>
        </p:txBody>
      </p:sp>
      <p:sp>
        <p:nvSpPr>
          <p:cNvPr id="3" name="Content Placeholder 2">
            <a:extLst>
              <a:ext uri="{FF2B5EF4-FFF2-40B4-BE49-F238E27FC236}">
                <a16:creationId xmlns:a16="http://schemas.microsoft.com/office/drawing/2014/main" id="{A81CE66B-D730-41FE-98F1-4F90E1E31DCC}"/>
              </a:ext>
            </a:extLst>
          </p:cNvPr>
          <p:cNvSpPr>
            <a:spLocks noGrp="1"/>
          </p:cNvSpPr>
          <p:nvPr>
            <p:ph idx="1"/>
          </p:nvPr>
        </p:nvSpPr>
        <p:spPr>
          <a:xfrm>
            <a:off x="531812" y="1828800"/>
            <a:ext cx="11201400" cy="4724400"/>
          </a:xfrm>
        </p:spPr>
        <p:txBody>
          <a:bodyPr>
            <a:normAutofit/>
          </a:bodyPr>
          <a:lstStyle/>
          <a:p>
            <a:pPr marL="45720" indent="0">
              <a:buNone/>
            </a:pPr>
            <a:r>
              <a:rPr lang="en-US" sz="1600" dirty="0"/>
              <a:t>As we look to maximize our productivity in the shop, we have to properly set appointments in BDC base on available hours.  Over booking and having to shut down appointments for the rest of the day is not to our advantage.  I know improving our BDC appointment process will keep a consistent flow of work through the shop.  This will increase shop proficiency. Also the service advisor and techs moral will be positive knowing they will stay busy.  </a:t>
            </a:r>
          </a:p>
          <a:p>
            <a:pPr marL="45720" indent="0">
              <a:buNone/>
            </a:pPr>
            <a:r>
              <a:rPr lang="en-US" sz="1600" dirty="0"/>
              <a:t>Its is glaring to me after reviewing the 100 RO analysis that we are not upselling and presenting an ASR to our customers at lease 95% of the time.  We have 34% of one item RO’s when guide is at 15%.  Having such a high percentage of 1 item RO’s effects our FRH’s per RO.  We are at 1.67 when we should be 2.2 to 2.5.  Having the service managers review the service advisors performance report on a daily bases, should help identify challenges that the service advisors are facing.  We then can teach and coach to make sure they our maximizing their opportunities with the customer.  </a:t>
            </a:r>
          </a:p>
          <a:p>
            <a:pPr marL="45720" indent="0">
              <a:buNone/>
            </a:pPr>
            <a:r>
              <a:rPr lang="en-US" sz="1600" dirty="0"/>
              <a:t>In the month of July our parts and labor ratio was .63.  After review, we realize our service advisors were discounting parts sales on customer pay RO’s.  We are currently looking into a program in CDK that will allow us to set parameters on discount that the service advisor can apply.  Once we have this program in place, we will see an immediate increase in ELR and gross profit on customer pay.  The service manger is going to be responsible, for reviewing and holding advisors accountable if they are discounting more then they should.  This will be add to the ASM performance report, and reviewed daily with the service advisors. </a:t>
            </a:r>
          </a:p>
          <a:p>
            <a:pPr marL="45720" indent="0">
              <a:buNone/>
            </a:pPr>
            <a:r>
              <a:rPr lang="en-US" dirty="0"/>
              <a:t>										</a:t>
            </a:r>
          </a:p>
        </p:txBody>
      </p:sp>
      <p:sp>
        <p:nvSpPr>
          <p:cNvPr id="4" name="Arrow: Right 3">
            <a:extLst>
              <a:ext uri="{FF2B5EF4-FFF2-40B4-BE49-F238E27FC236}">
                <a16:creationId xmlns:a16="http://schemas.microsoft.com/office/drawing/2014/main" id="{D42230A7-B122-4601-8633-1C19CD91A9B1}"/>
              </a:ext>
            </a:extLst>
          </p:cNvPr>
          <p:cNvSpPr/>
          <p:nvPr/>
        </p:nvSpPr>
        <p:spPr>
          <a:xfrm>
            <a:off x="9675812" y="5867400"/>
            <a:ext cx="1143000" cy="457200"/>
          </a:xfrm>
          <a:prstGeom prst="rightArrow">
            <a:avLst/>
          </a:prstGeom>
          <a:solidFill>
            <a:schemeClr val="accent1"/>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4161020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213" y="533400"/>
            <a:ext cx="8686800" cy="890319"/>
          </a:xfrm>
        </p:spPr>
        <p:txBody>
          <a:bodyPr/>
          <a:lstStyle/>
          <a:p>
            <a:pPr algn="ctr"/>
            <a:r>
              <a:rPr lang="en-US" dirty="0"/>
              <a:t>Advertising Examples</a:t>
            </a:r>
          </a:p>
        </p:txBody>
      </p:sp>
      <p:sp>
        <p:nvSpPr>
          <p:cNvPr id="3" name="Content Placeholder 2"/>
          <p:cNvSpPr>
            <a:spLocks noGrp="1"/>
          </p:cNvSpPr>
          <p:nvPr>
            <p:ph idx="1"/>
          </p:nvPr>
        </p:nvSpPr>
        <p:spPr>
          <a:xfrm>
            <a:off x="608013" y="1600200"/>
            <a:ext cx="9601200" cy="4648200"/>
          </a:xfrm>
          <a:ln>
            <a:solidFill>
              <a:schemeClr val="bg1"/>
            </a:solidFill>
            <a:prstDash val="solid"/>
          </a:ln>
        </p:spPr>
        <p:txBody>
          <a:bodyPr>
            <a:normAutofit fontScale="47500" lnSpcReduction="20000"/>
          </a:bodyPr>
          <a:lstStyle/>
          <a:p>
            <a:pPr marL="45720" indent="0">
              <a:buNone/>
            </a:pPr>
            <a:r>
              <a:rPr lang="en-US" sz="3500" b="1" dirty="0"/>
              <a:t>MAINTENANCE MINDER B service</a:t>
            </a:r>
          </a:p>
          <a:p>
            <a:pPr marL="45720" indent="0">
              <a:buNone/>
            </a:pPr>
            <a:r>
              <a:rPr lang="en-US" sz="3800" b="1" dirty="0"/>
              <a:t>$86.90 Regular price $109.95</a:t>
            </a:r>
          </a:p>
          <a:p>
            <a:pPr marL="45720" indent="0">
              <a:buNone/>
            </a:pPr>
            <a:r>
              <a:rPr lang="en-US" sz="3500" dirty="0"/>
              <a:t>Replace engine synthetic oil and oil filter</a:t>
            </a:r>
          </a:p>
          <a:p>
            <a:pPr marL="45720" indent="0">
              <a:buNone/>
            </a:pPr>
            <a:r>
              <a:rPr lang="en-US" sz="3500" dirty="0"/>
              <a:t>Check &amp; top off all fluids</a:t>
            </a:r>
          </a:p>
          <a:p>
            <a:pPr marL="45720" indent="0">
              <a:buNone/>
            </a:pPr>
            <a:r>
              <a:rPr lang="en-US" sz="3500" dirty="0"/>
              <a:t>Rotate Tires Inspect tires and set pressures</a:t>
            </a:r>
          </a:p>
          <a:p>
            <a:pPr marL="45720" indent="0">
              <a:buNone/>
            </a:pPr>
            <a:r>
              <a:rPr lang="en-US" sz="3500" dirty="0"/>
              <a:t>Test Battery</a:t>
            </a:r>
          </a:p>
          <a:p>
            <a:pPr marL="45720" indent="0">
              <a:buNone/>
            </a:pPr>
            <a:r>
              <a:rPr lang="en-US" sz="3500" dirty="0"/>
              <a:t>Comprehensive Multi-Point Inspection</a:t>
            </a:r>
          </a:p>
          <a:p>
            <a:pPr marL="45720" indent="0">
              <a:buNone/>
            </a:pPr>
            <a:r>
              <a:rPr lang="en-US" sz="3500" dirty="0"/>
              <a:t>Express Service 7 days/week</a:t>
            </a:r>
          </a:p>
          <a:p>
            <a:pPr marL="45720" indent="0">
              <a:buNone/>
            </a:pPr>
            <a:r>
              <a:rPr lang="en-US" sz="3500" dirty="0"/>
              <a:t>Valid at </a:t>
            </a:r>
            <a:r>
              <a:rPr lang="en-US" sz="3500" dirty="0" err="1"/>
              <a:t>Boch</a:t>
            </a:r>
            <a:r>
              <a:rPr lang="en-US" sz="3500" dirty="0"/>
              <a:t> Honda &amp; </a:t>
            </a:r>
            <a:r>
              <a:rPr lang="en-US" sz="3500" dirty="0" err="1"/>
              <a:t>Boch</a:t>
            </a:r>
            <a:r>
              <a:rPr lang="en-US" sz="3500" dirty="0"/>
              <a:t> Honda West ONLY. Honda and Acura Vehicles only. Coupon must be presented at time of write-up. One coupon per customer, per visit. Not valid with any other offer, promotion or special. Cannot be combined </a:t>
            </a:r>
            <a:r>
              <a:rPr lang="en-US" sz="3800" dirty="0"/>
              <a:t>with</a:t>
            </a:r>
            <a:r>
              <a:rPr lang="en-US" sz="3500" dirty="0"/>
              <a:t> other coupons. No cash value. Not retroactive. See dealership for details. Void where prohibited by law. Expires 09/30/2017</a:t>
            </a:r>
          </a:p>
          <a:p>
            <a:pPr marL="45720" indent="0">
              <a:buNone/>
            </a:pPr>
            <a:r>
              <a:rPr lang="en-US" sz="3500" dirty="0"/>
              <a:t> </a:t>
            </a:r>
          </a:p>
          <a:p>
            <a:pPr marL="45720" indent="0">
              <a:buNone/>
            </a:pPr>
            <a:endParaRPr lang="en-US" dirty="0"/>
          </a:p>
          <a:p>
            <a:pPr marL="45720" indent="0">
              <a:buNone/>
            </a:pPr>
            <a:endParaRPr lang="en-US" dirty="0"/>
          </a:p>
          <a:p>
            <a:pPr marL="45720" indent="0">
              <a:buNone/>
            </a:pPr>
            <a:endParaRPr lang="en-US" dirty="0"/>
          </a:p>
        </p:txBody>
      </p:sp>
    </p:spTree>
    <p:extLst>
      <p:ext uri="{BB962C8B-B14F-4D97-AF65-F5344CB8AC3E}">
        <p14:creationId xmlns:p14="http://schemas.microsoft.com/office/powerpoint/2010/main" val="2772895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F1F67-7820-4E17-85DA-55E4E3DCACF0}"/>
              </a:ext>
            </a:extLst>
          </p:cNvPr>
          <p:cNvSpPr>
            <a:spLocks noGrp="1"/>
          </p:cNvSpPr>
          <p:nvPr>
            <p:ph type="title"/>
          </p:nvPr>
        </p:nvSpPr>
        <p:spPr>
          <a:xfrm>
            <a:off x="989012" y="533400"/>
            <a:ext cx="8686801" cy="609600"/>
          </a:xfrm>
        </p:spPr>
        <p:txBody>
          <a:bodyPr/>
          <a:lstStyle/>
          <a:p>
            <a:pPr algn="ctr"/>
            <a:r>
              <a:rPr lang="en-US" dirty="0"/>
              <a:t>Synopsis Cont.…</a:t>
            </a:r>
          </a:p>
        </p:txBody>
      </p:sp>
      <p:sp>
        <p:nvSpPr>
          <p:cNvPr id="3" name="Content Placeholder 2">
            <a:extLst>
              <a:ext uri="{FF2B5EF4-FFF2-40B4-BE49-F238E27FC236}">
                <a16:creationId xmlns:a16="http://schemas.microsoft.com/office/drawing/2014/main" id="{A48DB9A9-55DF-48AC-AAF1-FA9FA3EA81F6}"/>
              </a:ext>
            </a:extLst>
          </p:cNvPr>
          <p:cNvSpPr>
            <a:spLocks noGrp="1"/>
          </p:cNvSpPr>
          <p:nvPr>
            <p:ph idx="1"/>
          </p:nvPr>
        </p:nvSpPr>
        <p:spPr>
          <a:xfrm>
            <a:off x="836612" y="1600200"/>
            <a:ext cx="9525000" cy="4267200"/>
          </a:xfrm>
        </p:spPr>
        <p:txBody>
          <a:bodyPr>
            <a:normAutofit/>
          </a:bodyPr>
          <a:lstStyle/>
          <a:p>
            <a:pPr marL="45720" indent="0">
              <a:buNone/>
            </a:pPr>
            <a:r>
              <a:rPr lang="en-US" sz="1600" dirty="0"/>
              <a:t>Tracking lost sales in parts and service is so important to having a right mix of parts.  I notice their was a lack of communication with the service advisors and parts counter.  The advisor will call parts and ask if we have a part, and if the parts counter said no.  That was it, no more communication. We do not know if we could we have sold the job.  This is why I am having my service advisors send a weekly report on what they could of sold if we had it in stock to service manager, director and parts director.  This will give the parts director some valuable information as he is phasing in new parts.</a:t>
            </a:r>
          </a:p>
          <a:p>
            <a:pPr marL="45720" indent="0">
              <a:buNone/>
            </a:pPr>
            <a:r>
              <a:rPr lang="en-US" sz="1600" dirty="0"/>
              <a:t>Having an express tech available on every shift will help a tremendous amount, on cutting customer wait.  Last month we started assigning light repairs to our express tech that took 45 minutes our less.  We saw a quick improvement on getting customers in and out.  It also helped out the higher level techs to continue to work on big jobs without many interruptions.  They were able to get the big tickets items done quicker and take on additional work.  The techs proficiency has also increase through this process.  CSI has also increase due to reducing customer wait.</a:t>
            </a:r>
          </a:p>
          <a:p>
            <a:pPr marL="45720" indent="0">
              <a:buNone/>
            </a:pPr>
            <a:r>
              <a:rPr lang="en-US" sz="1600" dirty="0"/>
              <a:t>With changing some of our processes, this will allow us to continue to grow and run a profitable service department.  Looking forward to successful future at </a:t>
            </a:r>
            <a:r>
              <a:rPr lang="en-US" sz="1600" dirty="0" err="1"/>
              <a:t>Boch</a:t>
            </a:r>
            <a:r>
              <a:rPr lang="en-US" sz="1600" dirty="0"/>
              <a:t> </a:t>
            </a:r>
            <a:r>
              <a:rPr lang="en-US" sz="1600"/>
              <a:t>Honda Service. </a:t>
            </a:r>
            <a:endParaRPr lang="en-US" sz="1600" dirty="0"/>
          </a:p>
        </p:txBody>
      </p:sp>
    </p:spTree>
    <p:extLst>
      <p:ext uri="{BB962C8B-B14F-4D97-AF65-F5344CB8AC3E}">
        <p14:creationId xmlns:p14="http://schemas.microsoft.com/office/powerpoint/2010/main" val="1610279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0412" y="1371600"/>
            <a:ext cx="8686801" cy="4191000"/>
          </a:xfrm>
        </p:spPr>
        <p:txBody>
          <a:bodyPr/>
          <a:lstStyle/>
          <a:p>
            <a:r>
              <a:rPr lang="en-US" sz="2400" b="1" dirty="0"/>
              <a:t>We Match Any Competitors Price and Service</a:t>
            </a:r>
          </a:p>
          <a:p>
            <a:r>
              <a:rPr lang="en-US" dirty="0"/>
              <a:t>Why shop anywhere else. Let your fast and friendly </a:t>
            </a:r>
            <a:r>
              <a:rPr lang="en-US" dirty="0" err="1"/>
              <a:t>Boch</a:t>
            </a:r>
            <a:r>
              <a:rPr lang="en-US" dirty="0"/>
              <a:t> Honda technicians keep your vehicle reliable. We will fix it right and on time.</a:t>
            </a:r>
          </a:p>
          <a:p>
            <a:r>
              <a:rPr lang="en-US" dirty="0"/>
              <a:t>Valid at </a:t>
            </a:r>
            <a:r>
              <a:rPr lang="en-US" dirty="0" err="1"/>
              <a:t>Boch</a:t>
            </a:r>
            <a:r>
              <a:rPr lang="en-US" dirty="0"/>
              <a:t> Honda &amp; </a:t>
            </a:r>
            <a:r>
              <a:rPr lang="en-US" dirty="0" err="1"/>
              <a:t>Boch</a:t>
            </a:r>
            <a:r>
              <a:rPr lang="en-US" dirty="0"/>
              <a:t> Honda West ONLY. Honda and Acura Vehicles only. Coupon must be presented at time of write-up. One coupon per customer, per visit. Not valid with any other offer, promotion or special. Cannot be combined with other coupons. No cash value. Not retroactive. See dealership for details. Void where prohibited by law. Expires 09/30/2017</a:t>
            </a:r>
          </a:p>
          <a:p>
            <a:pPr marL="45720" indent="0">
              <a:buNone/>
            </a:pPr>
            <a:endParaRPr lang="en-US" dirty="0"/>
          </a:p>
        </p:txBody>
      </p:sp>
    </p:spTree>
    <p:extLst>
      <p:ext uri="{BB962C8B-B14F-4D97-AF65-F5344CB8AC3E}">
        <p14:creationId xmlns:p14="http://schemas.microsoft.com/office/powerpoint/2010/main" val="421519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4212" y="1143000"/>
            <a:ext cx="8686801" cy="4191000"/>
          </a:xfrm>
        </p:spPr>
        <p:txBody>
          <a:bodyPr>
            <a:normAutofit lnSpcReduction="10000"/>
          </a:bodyPr>
          <a:lstStyle/>
          <a:p>
            <a:r>
              <a:rPr lang="en-US" dirty="0"/>
              <a:t>FREE FAST LANE SERVICE</a:t>
            </a:r>
          </a:p>
          <a:p>
            <a:r>
              <a:rPr lang="en-US" dirty="0"/>
              <a:t>FREE FAST LANE SERVICE</a:t>
            </a:r>
          </a:p>
          <a:p>
            <a:r>
              <a:rPr lang="en-US" dirty="0"/>
              <a:t>NO appointment needed Top off washer fluid </a:t>
            </a:r>
          </a:p>
          <a:p>
            <a:r>
              <a:rPr lang="en-US" dirty="0"/>
              <a:t>Digital Battery Test </a:t>
            </a:r>
          </a:p>
          <a:p>
            <a:r>
              <a:rPr lang="en-US" dirty="0"/>
              <a:t>Set tire pressures </a:t>
            </a:r>
          </a:p>
          <a:p>
            <a:r>
              <a:rPr lang="en-US" dirty="0"/>
              <a:t>All in 5 Minutes!</a:t>
            </a:r>
          </a:p>
          <a:p>
            <a:r>
              <a:rPr lang="en-US" dirty="0"/>
              <a:t>Offer may not be combined with any other coupons, discounts, or promotions. Please present this coupon at time of purchase. Limit one coupon per person. Coupon does not apply to prior purchases. Other Restrictions may apply. Void where prohibited. Expires 09/30/2017</a:t>
            </a:r>
          </a:p>
          <a:p>
            <a:pPr marL="45720" indent="0">
              <a:buNone/>
            </a:pPr>
            <a:endParaRPr lang="en-US" dirty="0"/>
          </a:p>
        </p:txBody>
      </p:sp>
    </p:spTree>
    <p:extLst>
      <p:ext uri="{BB962C8B-B14F-4D97-AF65-F5344CB8AC3E}">
        <p14:creationId xmlns:p14="http://schemas.microsoft.com/office/powerpoint/2010/main" val="338813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Marketing</a:t>
            </a:r>
          </a:p>
        </p:txBody>
      </p:sp>
      <p:sp>
        <p:nvSpPr>
          <p:cNvPr id="3" name="Content Placeholder 2"/>
          <p:cNvSpPr>
            <a:spLocks noGrp="1"/>
          </p:cNvSpPr>
          <p:nvPr>
            <p:ph idx="1"/>
          </p:nvPr>
        </p:nvSpPr>
        <p:spPr>
          <a:xfrm>
            <a:off x="1065212" y="2057400"/>
            <a:ext cx="8686801" cy="3733800"/>
          </a:xfrm>
        </p:spPr>
        <p:txBody>
          <a:bodyPr/>
          <a:lstStyle/>
          <a:p>
            <a:r>
              <a:rPr lang="en-US" sz="2400" dirty="0"/>
              <a:t>DARE TO COMPARE posted online and in service drive</a:t>
            </a:r>
          </a:p>
          <a:p>
            <a:r>
              <a:rPr lang="en-US" sz="2400" dirty="0"/>
              <a:t>Non-dealer survey to make sure we are not to high or too low</a:t>
            </a:r>
          </a:p>
          <a:p>
            <a:r>
              <a:rPr lang="en-US" sz="2400" dirty="0"/>
              <a:t>Increasing our social media visibility </a:t>
            </a:r>
          </a:p>
          <a:p>
            <a:r>
              <a:rPr lang="en-US" sz="2400" dirty="0"/>
              <a:t>Continue to support local business (schools, hospitals etc..)</a:t>
            </a:r>
          </a:p>
          <a:p>
            <a:r>
              <a:rPr lang="en-US" sz="2400" dirty="0"/>
              <a:t>Continue supporting schools like UTI</a:t>
            </a:r>
          </a:p>
          <a:p>
            <a:endParaRPr lang="en-US" dirty="0"/>
          </a:p>
        </p:txBody>
      </p:sp>
    </p:spTree>
    <p:extLst>
      <p:ext uri="{BB962C8B-B14F-4D97-AF65-F5344CB8AC3E}">
        <p14:creationId xmlns:p14="http://schemas.microsoft.com/office/powerpoint/2010/main" val="1173429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BAD72DF-D6F8-4916-B8F3-7E01B3CC5EB2}"/>
              </a:ext>
            </a:extLst>
          </p:cNvPr>
          <p:cNvPicPr>
            <a:picLocks noGrp="1" noChangeAspect="1"/>
          </p:cNvPicPr>
          <p:nvPr>
            <p:ph idx="1"/>
          </p:nvPr>
        </p:nvPicPr>
        <p:blipFill>
          <a:blip r:embed="rId2"/>
          <a:stretch>
            <a:fillRect/>
          </a:stretch>
        </p:blipFill>
        <p:spPr>
          <a:xfrm>
            <a:off x="455612" y="381000"/>
            <a:ext cx="10744200" cy="6096000"/>
          </a:xfrm>
          <a:prstGeom prst="rect">
            <a:avLst/>
          </a:prstGeom>
        </p:spPr>
      </p:pic>
    </p:spTree>
    <p:extLst>
      <p:ext uri="{BB962C8B-B14F-4D97-AF65-F5344CB8AC3E}">
        <p14:creationId xmlns:p14="http://schemas.microsoft.com/office/powerpoint/2010/main" val="4259246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D6820-9056-4D37-A4E9-ECFD918AD154}"/>
              </a:ext>
            </a:extLst>
          </p:cNvPr>
          <p:cNvSpPr>
            <a:spLocks noGrp="1"/>
          </p:cNvSpPr>
          <p:nvPr>
            <p:ph type="title"/>
          </p:nvPr>
        </p:nvSpPr>
        <p:spPr/>
        <p:txBody>
          <a:bodyPr/>
          <a:lstStyle/>
          <a:p>
            <a:pPr algn="ctr"/>
            <a:r>
              <a:rPr lang="en-US" dirty="0"/>
              <a:t>Facility </a:t>
            </a:r>
          </a:p>
        </p:txBody>
      </p:sp>
      <p:sp>
        <p:nvSpPr>
          <p:cNvPr id="3" name="Content Placeholder 2">
            <a:extLst>
              <a:ext uri="{FF2B5EF4-FFF2-40B4-BE49-F238E27FC236}">
                <a16:creationId xmlns:a16="http://schemas.microsoft.com/office/drawing/2014/main" id="{F651DFCE-96E6-414E-B188-4DE4711671B5}"/>
              </a:ext>
            </a:extLst>
          </p:cNvPr>
          <p:cNvSpPr>
            <a:spLocks noGrp="1"/>
          </p:cNvSpPr>
          <p:nvPr>
            <p:ph idx="1"/>
          </p:nvPr>
        </p:nvSpPr>
        <p:spPr/>
        <p:txBody>
          <a:bodyPr/>
          <a:lstStyle/>
          <a:p>
            <a:r>
              <a:rPr lang="en-US" dirty="0"/>
              <a:t>We are currently at 52.93% of facility utilization.  NADA guide is 75%. We have the potential to increase labor sales by $621,145.  </a:t>
            </a:r>
          </a:p>
        </p:txBody>
      </p:sp>
      <p:pic>
        <p:nvPicPr>
          <p:cNvPr id="4" name="Picture 3">
            <a:extLst>
              <a:ext uri="{FF2B5EF4-FFF2-40B4-BE49-F238E27FC236}">
                <a16:creationId xmlns:a16="http://schemas.microsoft.com/office/drawing/2014/main" id="{B6787660-3CE0-433A-A4B1-6FB90247B65C}"/>
              </a:ext>
            </a:extLst>
          </p:cNvPr>
          <p:cNvPicPr>
            <a:picLocks noChangeAspect="1"/>
          </p:cNvPicPr>
          <p:nvPr/>
        </p:nvPicPr>
        <p:blipFill>
          <a:blip r:embed="rId2"/>
          <a:stretch>
            <a:fillRect/>
          </a:stretch>
        </p:blipFill>
        <p:spPr>
          <a:xfrm>
            <a:off x="1065212" y="3276600"/>
            <a:ext cx="3886200" cy="2514600"/>
          </a:xfrm>
          <a:prstGeom prst="rect">
            <a:avLst/>
          </a:prstGeom>
        </p:spPr>
      </p:pic>
      <p:pic>
        <p:nvPicPr>
          <p:cNvPr id="5" name="Picture 4">
            <a:extLst>
              <a:ext uri="{FF2B5EF4-FFF2-40B4-BE49-F238E27FC236}">
                <a16:creationId xmlns:a16="http://schemas.microsoft.com/office/drawing/2014/main" id="{32744C45-AD29-491E-89F2-ED43C0CDCE09}"/>
              </a:ext>
            </a:extLst>
          </p:cNvPr>
          <p:cNvPicPr>
            <a:picLocks noChangeAspect="1"/>
          </p:cNvPicPr>
          <p:nvPr/>
        </p:nvPicPr>
        <p:blipFill>
          <a:blip r:embed="rId3"/>
          <a:stretch>
            <a:fillRect/>
          </a:stretch>
        </p:blipFill>
        <p:spPr>
          <a:xfrm>
            <a:off x="4951412" y="3276600"/>
            <a:ext cx="4038600" cy="2514600"/>
          </a:xfrm>
          <a:prstGeom prst="rect">
            <a:avLst/>
          </a:prstGeom>
        </p:spPr>
      </p:pic>
    </p:spTree>
    <p:extLst>
      <p:ext uri="{BB962C8B-B14F-4D97-AF65-F5344CB8AC3E}">
        <p14:creationId xmlns:p14="http://schemas.microsoft.com/office/powerpoint/2010/main" val="904476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6EB94-1A34-4E42-ACC5-25647D591036}"/>
              </a:ext>
            </a:extLst>
          </p:cNvPr>
          <p:cNvSpPr>
            <a:spLocks noGrp="1"/>
          </p:cNvSpPr>
          <p:nvPr>
            <p:ph type="title"/>
          </p:nvPr>
        </p:nvSpPr>
        <p:spPr/>
        <p:txBody>
          <a:bodyPr/>
          <a:lstStyle/>
          <a:p>
            <a:pPr algn="ctr"/>
            <a:r>
              <a:rPr lang="en-US" dirty="0"/>
              <a:t>Productivity</a:t>
            </a:r>
          </a:p>
        </p:txBody>
      </p:sp>
      <p:sp>
        <p:nvSpPr>
          <p:cNvPr id="3" name="Content Placeholder 2">
            <a:extLst>
              <a:ext uri="{FF2B5EF4-FFF2-40B4-BE49-F238E27FC236}">
                <a16:creationId xmlns:a16="http://schemas.microsoft.com/office/drawing/2014/main" id="{6B9D1A51-08CC-443F-A8F3-559D04F340E9}"/>
              </a:ext>
            </a:extLst>
          </p:cNvPr>
          <p:cNvSpPr>
            <a:spLocks noGrp="1"/>
          </p:cNvSpPr>
          <p:nvPr>
            <p:ph idx="1"/>
          </p:nvPr>
        </p:nvSpPr>
        <p:spPr/>
        <p:txBody>
          <a:bodyPr/>
          <a:lstStyle/>
          <a:p>
            <a:endParaRPr lang="en-US" dirty="0"/>
          </a:p>
          <a:p>
            <a:r>
              <a:rPr lang="en-US" dirty="0"/>
              <a:t>Our techs do a great job they are at 124.26% proficiency.  NADA guide is 120%</a:t>
            </a:r>
          </a:p>
          <a:p>
            <a:endParaRPr lang="en-US" dirty="0"/>
          </a:p>
          <a:p>
            <a:endParaRPr lang="en-US" dirty="0"/>
          </a:p>
          <a:p>
            <a:endParaRPr lang="en-US" dirty="0"/>
          </a:p>
        </p:txBody>
      </p:sp>
      <p:sp>
        <p:nvSpPr>
          <p:cNvPr id="6" name="TextBox 5">
            <a:extLst>
              <a:ext uri="{FF2B5EF4-FFF2-40B4-BE49-F238E27FC236}">
                <a16:creationId xmlns:a16="http://schemas.microsoft.com/office/drawing/2014/main" id="{D04B4B57-AC22-4BE8-9609-E4C79137D19D}"/>
              </a:ext>
            </a:extLst>
          </p:cNvPr>
          <p:cNvSpPr txBox="1"/>
          <p:nvPr/>
        </p:nvSpPr>
        <p:spPr>
          <a:xfrm>
            <a:off x="4113212" y="4463534"/>
            <a:ext cx="184731" cy="369332"/>
          </a:xfrm>
          <a:prstGeom prst="rect">
            <a:avLst/>
          </a:prstGeom>
          <a:noFill/>
          <a:ln>
            <a:solidFill>
              <a:schemeClr val="bg2"/>
            </a:solidFill>
          </a:ln>
        </p:spPr>
        <p:txBody>
          <a:bodyPr wrap="none" rtlCol="0" anchor="ctr" anchorCtr="1">
            <a:spAutoFit/>
          </a:bodyPr>
          <a:lstStyle/>
          <a:p>
            <a:endParaRPr lang="en-US" dirty="0"/>
          </a:p>
        </p:txBody>
      </p:sp>
      <p:pic>
        <p:nvPicPr>
          <p:cNvPr id="7" name="Picture 6">
            <a:extLst>
              <a:ext uri="{FF2B5EF4-FFF2-40B4-BE49-F238E27FC236}">
                <a16:creationId xmlns:a16="http://schemas.microsoft.com/office/drawing/2014/main" id="{C6C37157-BA37-43C5-B79B-15EC9C586125}"/>
              </a:ext>
            </a:extLst>
          </p:cNvPr>
          <p:cNvPicPr>
            <a:picLocks noChangeAspect="1"/>
          </p:cNvPicPr>
          <p:nvPr/>
        </p:nvPicPr>
        <p:blipFill>
          <a:blip r:embed="rId2"/>
          <a:stretch>
            <a:fillRect/>
          </a:stretch>
        </p:blipFill>
        <p:spPr>
          <a:xfrm>
            <a:off x="1370012" y="3200400"/>
            <a:ext cx="8001000" cy="951067"/>
          </a:xfrm>
          <a:prstGeom prst="rect">
            <a:avLst/>
          </a:prstGeom>
          <a:ln>
            <a:solidFill>
              <a:schemeClr val="tx1"/>
            </a:solidFill>
          </a:ln>
        </p:spPr>
      </p:pic>
    </p:spTree>
    <p:extLst>
      <p:ext uri="{BB962C8B-B14F-4D97-AF65-F5344CB8AC3E}">
        <p14:creationId xmlns:p14="http://schemas.microsoft.com/office/powerpoint/2010/main" val="333707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usiness strategy presentation">
  <a:themeElements>
    <a:clrScheme name="Blue Red">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square" rtlCol="0" anchor="ctr" anchorCtr="1">
        <a:spAutoFit/>
      </a:bodyPr>
      <a:lstStyle>
        <a:defPPr>
          <a:defRPr dirty="0" smtClean="0"/>
        </a:defPPr>
      </a:lstStyle>
    </a:txDef>
  </a:objectDefaults>
  <a:extraClrSchemeLst/>
  <a:extLst>
    <a:ext uri="{05A4C25C-085E-4340-85A3-A5531E510DB2}">
      <thm15:themeFamily xmlns:thm15="http://schemas.microsoft.com/office/thememl/2012/main" name="Business strategy presentation.potx" id="{EB0D3B34-B7D6-4C45-8EC6-74593BA23307}" vid="{3C7E45A4-4E96-419A-A06F-C7909FE41FBD}"/>
    </a:ext>
  </a:extLst>
</a:theme>
</file>

<file path=ppt/theme/theme2.xml><?xml version="1.0" encoding="utf-8"?>
<a:theme xmlns:a="http://schemas.openxmlformats.org/drawingml/2006/main" name="Office Theme">
  <a:themeElements>
    <a:clrScheme name="Blue Red">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Blue Red">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Props1.xml><?xml version="1.0" encoding="utf-8"?>
<ds:datastoreItem xmlns:ds="http://schemas.openxmlformats.org/officeDocument/2006/customXml" ds:itemID="{653E1689-1E09-4ADC-A5E7-6718BF79A8A6}">
  <ds:schemaRefs>
    <ds:schemaRef ds:uri="http://schemas.microsoft.com/sharepoint/v3/contenttype/forms"/>
  </ds:schemaRefs>
</ds:datastoreItem>
</file>

<file path=customXml/itemProps2.xml><?xml version="1.0" encoding="utf-8"?>
<ds:datastoreItem xmlns:ds="http://schemas.openxmlformats.org/officeDocument/2006/customXml" ds:itemID="{7CB30B94-6D3B-4C91-947C-5EB8E8EFFE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FFF1070-8794-47AC-90B7-1F2E078096FF}">
  <ds:schemaRefs>
    <ds:schemaRef ds:uri="http://purl.org/dc/elements/1.1/"/>
    <ds:schemaRef ds:uri="a4f35948-e619-41b3-aa29-22878b09cfd2"/>
    <ds:schemaRef ds:uri="http://schemas.microsoft.com/office/infopath/2007/PartnerControls"/>
    <ds:schemaRef ds:uri="http://purl.org/dc/terms/"/>
    <ds:schemaRef ds:uri="http://schemas.microsoft.com/office/2006/metadata/properties"/>
    <ds:schemaRef ds:uri="http://schemas.microsoft.com/office/2006/documentManagement/types"/>
    <ds:schemaRef ds:uri="http://schemas.openxmlformats.org/package/2006/metadata/core-properties"/>
    <ds:schemaRef ds:uri="40262f94-9f35-4ac3-9a90-690165a166b7"/>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SERVICE HW</Template>
  <TotalTime>2</TotalTime>
  <Words>2301</Words>
  <Application>Microsoft Office PowerPoint</Application>
  <PresentationFormat>Custom</PresentationFormat>
  <Paragraphs>192</Paragraphs>
  <Slides>30</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Century Gothic</vt:lpstr>
      <vt:lpstr>Palatino Linotype</vt:lpstr>
      <vt:lpstr>Business strategy presentation</vt:lpstr>
      <vt:lpstr>SERVICE   HOMEWORK</vt:lpstr>
      <vt:lpstr>Advertising</vt:lpstr>
      <vt:lpstr>Advertising Examples</vt:lpstr>
      <vt:lpstr>PowerPoint Presentation</vt:lpstr>
      <vt:lpstr>PowerPoint Presentation</vt:lpstr>
      <vt:lpstr>Marketing</vt:lpstr>
      <vt:lpstr>PowerPoint Presentation</vt:lpstr>
      <vt:lpstr>Facility </vt:lpstr>
      <vt:lpstr>Productivity</vt:lpstr>
      <vt:lpstr>Production method</vt:lpstr>
      <vt:lpstr>Analyze the Cost of Labor</vt:lpstr>
      <vt:lpstr>Changes in expense structure</vt:lpstr>
      <vt:lpstr>Pay Plans</vt:lpstr>
      <vt:lpstr>Detail Performance Tracker </vt:lpstr>
      <vt:lpstr>Detail Performance Tracker cont..</vt:lpstr>
      <vt:lpstr>Detail Performance Tracker cont..</vt:lpstr>
      <vt:lpstr>Detail Performance Tracker cont..</vt:lpstr>
      <vt:lpstr>Level of Current  Training</vt:lpstr>
      <vt:lpstr>Special Tools</vt:lpstr>
      <vt:lpstr>100 RO Analysis </vt:lpstr>
      <vt:lpstr>SWOT Analysis  Strengths </vt:lpstr>
      <vt:lpstr>SWOT Analysis  Weaknesses </vt:lpstr>
      <vt:lpstr>SWOT Analysis Opportunities </vt:lpstr>
      <vt:lpstr>SWOT Analysis Threats</vt:lpstr>
      <vt:lpstr>Objectives</vt:lpstr>
      <vt:lpstr>Strategies</vt:lpstr>
      <vt:lpstr>Tactics </vt:lpstr>
      <vt:lpstr>Action Plan</vt:lpstr>
      <vt:lpstr>Synopsis</vt:lpstr>
      <vt:lpstr>Synopsis Cont.…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SERVICE   HOMEWORK</dc:title>
  <dc:creator>REGINAL WAKIM</dc:creator>
  <cp:lastModifiedBy>REGINAL WAKIM</cp:lastModifiedBy>
  <cp:revision>1</cp:revision>
  <dcterms:created xsi:type="dcterms:W3CDTF">2017-09-24T19:21:52Z</dcterms:created>
  <dcterms:modified xsi:type="dcterms:W3CDTF">2017-09-24T19:24:27Z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74069400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