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7B0A2-1C0D-470C-AFBD-EF932A3B4BB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3D7C-47A9-4260-A2EE-213A8F749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4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8E94-58AE-0B4F-8F4E-E773BCE860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8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26226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42606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232702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182949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393327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522119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259065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99866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1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274359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-1"/>
            <a:ext cx="170688" cy="6912919"/>
          </a:xfrm>
          <a:prstGeom prst="rect">
            <a:avLst/>
          </a:prstGeom>
          <a:solidFill>
            <a:srgbClr val="242D6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 descr="NADA_tx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6727050"/>
            <a:ext cx="6191192" cy="10007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672648" y="6734431"/>
            <a:ext cx="5519352" cy="128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1" y="1"/>
            <a:ext cx="609600" cy="460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9632-E5A2-7F41-8AA7-3CFE8A6FB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ADA_flat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91" y="95083"/>
            <a:ext cx="825676" cy="3657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1582400" y="-4691"/>
            <a:ext cx="0" cy="465534"/>
          </a:xfrm>
          <a:prstGeom prst="line">
            <a:avLst/>
          </a:prstGeom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652163"/>
            <a:ext cx="10972800" cy="76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71733" y="6464301"/>
            <a:ext cx="5520267" cy="269875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en-US" dirty="0"/>
              <a:t>Click to insert workbook reference info</a:t>
            </a:r>
          </a:p>
        </p:txBody>
      </p:sp>
    </p:spTree>
    <p:extLst>
      <p:ext uri="{BB962C8B-B14F-4D97-AF65-F5344CB8AC3E}">
        <p14:creationId xmlns:p14="http://schemas.microsoft.com/office/powerpoint/2010/main" val="187097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8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7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250C-3AB9-40AE-9370-ACB2F778B8F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097B-8739-41BC-8A80-B332348E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Sample Pay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771651"/>
            <a:ext cx="8229600" cy="43545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/>
              <a:t>End of Month Bonus</a:t>
            </a:r>
            <a:r>
              <a:rPr lang="en-US" sz="5100" dirty="0"/>
              <a:t>:</a:t>
            </a:r>
          </a:p>
          <a:p>
            <a:pPr marL="0" indent="0">
              <a:buNone/>
            </a:pPr>
            <a:r>
              <a:rPr lang="en-US" sz="4200" b="1" u="sng" dirty="0"/>
              <a:t>Unit Bonus</a:t>
            </a:r>
            <a:r>
              <a:rPr lang="en-US" sz="4200" b="1" dirty="0"/>
              <a:t>:</a:t>
            </a:r>
          </a:p>
          <a:p>
            <a:pPr marL="0" indent="0">
              <a:spcBef>
                <a:spcPts val="12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dirty="0"/>
              <a:t>	</a:t>
            </a:r>
            <a:r>
              <a:rPr lang="en-US" sz="4200" dirty="0"/>
              <a:t>  8   units	=	$500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10  units	=	$1000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12  units	=	$1200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14  units	=	$1400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16  units	=	$1600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18  units	=	$1800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20  units	=	$2000</a:t>
            </a:r>
          </a:p>
          <a:p>
            <a:pPr marL="0" indent="0">
              <a:spcBef>
                <a:spcPts val="600"/>
              </a:spcBef>
              <a:buNone/>
              <a:tabLst>
                <a:tab pos="2228850" algn="r"/>
                <a:tab pos="2686050" algn="ctr"/>
                <a:tab pos="3200400" algn="l"/>
              </a:tabLst>
            </a:pPr>
            <a:r>
              <a:rPr lang="en-US" sz="4200" dirty="0"/>
              <a:t>	21+units	=	+$100.00 per unit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400" b="1" dirty="0"/>
              <a:t>Note:  </a:t>
            </a:r>
            <a:r>
              <a:rPr lang="en-US" sz="3400" dirty="0"/>
              <a:t>All paperwork, titles and monies due (i.e., deposits, COD, registrations) must be completed and turned into the sales mgmt. office for commissions to be paid.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00" dirty="0"/>
              <a:t>Draw / Weekly Commission / </a:t>
            </a:r>
            <a:br>
              <a:rPr lang="en-US" spc="-100" dirty="0"/>
            </a:br>
            <a:r>
              <a:rPr lang="en-US" spc="-100" dirty="0"/>
              <a:t>Monthly Bonus Pay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321290">
            <a:off x="8449221" y="932406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442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5" y="460844"/>
            <a:ext cx="8918917" cy="521836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 rot="1963361">
            <a:off x="8707164" y="2606204"/>
            <a:ext cx="229835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Clr>
                <a:schemeClr val="accent4"/>
              </a:buClr>
              <a:buSzPct val="90000"/>
              <a:buFont typeface="Arial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buClr>
                <a:schemeClr val="accent4"/>
              </a:buClr>
              <a:buSzPct val="90000"/>
              <a:buFont typeface="Arial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Arial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500"/>
              </a:spcBef>
              <a:buClr>
                <a:schemeClr val="accent4"/>
              </a:buClr>
              <a:buSzPct val="90000"/>
              <a:buFont typeface="Arial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500"/>
              </a:spcBef>
              <a:buClr>
                <a:schemeClr val="accent4"/>
              </a:buClr>
              <a:buSzPct val="90000"/>
              <a:buFont typeface="Arial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Example 4</a:t>
            </a:r>
          </a:p>
        </p:txBody>
      </p:sp>
      <p:sp>
        <p:nvSpPr>
          <p:cNvPr id="2" name="Oval 1"/>
          <p:cNvSpPr/>
          <p:nvPr/>
        </p:nvSpPr>
        <p:spPr>
          <a:xfrm>
            <a:off x="1101968" y="4135903"/>
            <a:ext cx="2813540" cy="15755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1968" y="2026507"/>
            <a:ext cx="2813540" cy="15755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4516" y="2371184"/>
            <a:ext cx="2813540" cy="15755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69028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400" dirty="0"/>
            </a:b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98" y="200636"/>
            <a:ext cx="7075713" cy="62636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982611">
            <a:off x="8376557" y="214013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1</a:t>
            </a:r>
          </a:p>
        </p:txBody>
      </p:sp>
      <p:sp>
        <p:nvSpPr>
          <p:cNvPr id="2" name="Oval 1"/>
          <p:cNvSpPr/>
          <p:nvPr/>
        </p:nvSpPr>
        <p:spPr>
          <a:xfrm>
            <a:off x="4720047" y="537398"/>
            <a:ext cx="862149" cy="2699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78332" y="2960915"/>
            <a:ext cx="1985555" cy="1105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33852" y="4234186"/>
            <a:ext cx="862149" cy="2699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06636" y="5037008"/>
            <a:ext cx="1985555" cy="1105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37" y="557212"/>
            <a:ext cx="7981950" cy="598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210801" y="1"/>
            <a:ext cx="457200" cy="460843"/>
          </a:xfrm>
        </p:spPr>
        <p:txBody>
          <a:bodyPr/>
          <a:lstStyle/>
          <a:p>
            <a:r>
              <a:rPr lang="en-US" dirty="0"/>
              <a:t>138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27800" y="6464301"/>
            <a:ext cx="4140200" cy="269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82611">
            <a:off x="8646523" y="64326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1</a:t>
            </a:r>
          </a:p>
        </p:txBody>
      </p:sp>
      <p:sp>
        <p:nvSpPr>
          <p:cNvPr id="6" name="Oval 5"/>
          <p:cNvSpPr/>
          <p:nvPr/>
        </p:nvSpPr>
        <p:spPr>
          <a:xfrm>
            <a:off x="2565010" y="799007"/>
            <a:ext cx="7025668" cy="13392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70" dirty="0"/>
              <a:t>Medium-Sized Town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827" y="1384156"/>
            <a:ext cx="8022658" cy="4758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625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99" y="438302"/>
            <a:ext cx="5596560" cy="602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280615">
            <a:off x="7232326" y="131591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2</a:t>
            </a:r>
          </a:p>
        </p:txBody>
      </p:sp>
      <p:sp>
        <p:nvSpPr>
          <p:cNvPr id="8" name="Oval 7"/>
          <p:cNvSpPr/>
          <p:nvPr/>
        </p:nvSpPr>
        <p:spPr>
          <a:xfrm>
            <a:off x="4925251" y="1586238"/>
            <a:ext cx="3386008" cy="7824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6982" y="2368730"/>
            <a:ext cx="1105989" cy="339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07726" y="2940059"/>
            <a:ext cx="1558835" cy="348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31404" y="3083750"/>
            <a:ext cx="1071155" cy="409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77628" y="3704695"/>
            <a:ext cx="684695" cy="3274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24633" y="4190094"/>
            <a:ext cx="684695" cy="252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03088" y="4371627"/>
            <a:ext cx="490359" cy="4864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3898" y="5091338"/>
            <a:ext cx="6148252" cy="1105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33674" y="329070"/>
            <a:ext cx="4305300" cy="6135230"/>
            <a:chOff x="1209674" y="329070"/>
            <a:chExt cx="4305300" cy="6135230"/>
          </a:xfrm>
        </p:grpSpPr>
        <p:sp>
          <p:nvSpPr>
            <p:cNvPr id="7" name="Rectangle 6"/>
            <p:cNvSpPr/>
            <p:nvPr/>
          </p:nvSpPr>
          <p:spPr>
            <a:xfrm>
              <a:off x="1209674" y="329070"/>
              <a:ext cx="4305300" cy="61352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813" t="1946" r="5902"/>
            <a:stretch/>
          </p:blipFill>
          <p:spPr>
            <a:xfrm rot="-60000">
              <a:off x="1284963" y="428584"/>
              <a:ext cx="4154096" cy="59362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 rot="1280615">
            <a:off x="6194101" y="131592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45971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70" dirty="0"/>
              <a:t>Pay Plan Recap </a:t>
            </a:r>
            <a:r>
              <a:rPr lang="en-US" sz="3100" i="1" spc="-70" dirty="0"/>
              <a:t>(aka, the ‘Millennial Pay Plan’)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618482"/>
            <a:ext cx="8229600" cy="4690281"/>
          </a:xfrm>
        </p:spPr>
        <p:txBody>
          <a:bodyPr/>
          <a:lstStyle/>
          <a:p>
            <a:r>
              <a:rPr lang="en-US" sz="2000" dirty="0"/>
              <a:t>Payplan in place since April 2015 </a:t>
            </a:r>
          </a:p>
          <a:p>
            <a:r>
              <a:rPr lang="en-US" sz="2000" dirty="0"/>
              <a:t>3 teams of 6 currently @ 60-75 sales per month per team.  Adding additional team in February.</a:t>
            </a:r>
            <a:endParaRPr lang="en-US" dirty="0"/>
          </a:p>
          <a:p>
            <a:r>
              <a:rPr lang="en-US" sz="2000" dirty="0"/>
              <a:t>Recent Modification:  Minimum of </a:t>
            </a:r>
            <a:r>
              <a:rPr lang="en-US" sz="2000" b="1" dirty="0"/>
              <a:t>24 units sold in 90 days if not their salary goes to $1500 month for the next 90 days.</a:t>
            </a:r>
          </a:p>
          <a:p>
            <a:r>
              <a:rPr lang="en-US" sz="2000" dirty="0"/>
              <a:t>Average sales consultant earns $5500 / month ($66k / year) </a:t>
            </a:r>
          </a:p>
          <a:p>
            <a:r>
              <a:rPr lang="en-US" sz="2000" dirty="0"/>
              <a:t>Team leaders making between $90k and $110k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9 month turnover is 2   </a:t>
            </a:r>
          </a:p>
          <a:p>
            <a:pPr marL="0" indent="0">
              <a:buNone/>
            </a:pPr>
            <a:r>
              <a:rPr lang="en-US" sz="2000" dirty="0"/>
              <a:t>What has this pay plan accomplished?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280615">
            <a:off x="5985094" y="45475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5802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&amp; Monthly Bonus Pay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321290">
            <a:off x="8449221" y="932406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3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471056" y="1321481"/>
            <a:ext cx="393192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Clr>
                <a:schemeClr val="accent4"/>
              </a:buClr>
              <a:buSzPct val="90000"/>
              <a:buFont typeface="Arial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buClr>
                <a:schemeClr val="accent4"/>
              </a:buClr>
              <a:buSzPct val="90000"/>
              <a:buFont typeface="Arial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Arial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500"/>
              </a:spcBef>
              <a:buClr>
                <a:schemeClr val="accent4"/>
              </a:buClr>
              <a:buSzPct val="90000"/>
              <a:buFont typeface="Arial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500"/>
              </a:spcBef>
              <a:buClr>
                <a:schemeClr val="accent4"/>
              </a:buClr>
              <a:buSzPct val="90000"/>
              <a:buFont typeface="Arial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Salary + Monthly Bonus Pay Plan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2460170" y="1626282"/>
            <a:ext cx="3931920" cy="48380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/>
              <a:t>Salary: $600/week [$31,200/year]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 + Monthly Bonus Matrix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u="sng" dirty="0">
                <a:solidFill>
                  <a:schemeClr val="tx2"/>
                </a:solidFill>
                <a:latin typeface="Arial Black" panose="020B0A04020102020204" pitchFamily="34" charset="0"/>
              </a:rPr>
              <a:t>Sales Schedule: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42 Hour Work Week </a:t>
            </a:r>
          </a:p>
          <a:p>
            <a:pPr lvl="1">
              <a:spcBef>
                <a:spcPts val="300"/>
              </a:spcBef>
            </a:pPr>
            <a:r>
              <a:rPr lang="en-US" sz="900" dirty="0"/>
              <a:t>Example:</a:t>
            </a:r>
            <a:br>
              <a:rPr lang="en-US" sz="900" dirty="0"/>
            </a:br>
            <a:r>
              <a:rPr lang="en-US" sz="900" dirty="0"/>
              <a:t>(Wednesday shown as Day Off in this example)</a:t>
            </a:r>
            <a:br>
              <a:rPr lang="en-US" sz="900" dirty="0"/>
            </a:br>
            <a:r>
              <a:rPr lang="en-US" sz="900" dirty="0"/>
              <a:t>Monday	9:00am – 8:00pm  (1 hour lunch) 	10 hours</a:t>
            </a:r>
            <a:br>
              <a:rPr lang="en-US" sz="900" dirty="0"/>
            </a:br>
            <a:r>
              <a:rPr lang="en-US" sz="900" dirty="0"/>
              <a:t>Tuesday	9:00am. – 5:00pm  (1 hour lunch)	7 hours</a:t>
            </a:r>
            <a:br>
              <a:rPr lang="en-US" sz="900" dirty="0"/>
            </a:br>
            <a:r>
              <a:rPr lang="en-US" sz="900" dirty="0"/>
              <a:t>Wednesday  OFF</a:t>
            </a:r>
            <a:br>
              <a:rPr lang="en-US" sz="900" dirty="0"/>
            </a:br>
            <a:r>
              <a:rPr lang="en-US" sz="900" dirty="0"/>
              <a:t>Thursday 9:00am – 8:00pm  (1 hour lunch)	10 hours</a:t>
            </a:r>
            <a:br>
              <a:rPr lang="en-US" sz="900" dirty="0"/>
            </a:br>
            <a:r>
              <a:rPr lang="en-US" sz="900" dirty="0"/>
              <a:t>Friday	 9:00am – 6:00pm  (1 hour lunch)	8 hours</a:t>
            </a:r>
            <a:br>
              <a:rPr lang="en-US" sz="900" dirty="0"/>
            </a:br>
            <a:r>
              <a:rPr lang="en-US" sz="900" dirty="0"/>
              <a:t>Saturday 9:00am – 5:00pm  (1 hour lunch)	7 hours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3 set teams with 1 Saturday off per month</a:t>
            </a:r>
          </a:p>
          <a:p>
            <a:pPr lvl="1">
              <a:spcBef>
                <a:spcPts val="300"/>
              </a:spcBef>
            </a:pPr>
            <a:r>
              <a:rPr lang="en-US" sz="900" b="1" dirty="0"/>
              <a:t>A Team: off Tuesday with 1st Saturday off</a:t>
            </a:r>
          </a:p>
          <a:p>
            <a:pPr lvl="1">
              <a:spcBef>
                <a:spcPts val="300"/>
              </a:spcBef>
            </a:pPr>
            <a:r>
              <a:rPr lang="en-US" sz="900" b="1" dirty="0"/>
              <a:t>B Team: off Wednesday with 2</a:t>
            </a:r>
            <a:r>
              <a:rPr lang="en-US" sz="900" b="1" baseline="30000" dirty="0"/>
              <a:t>nd</a:t>
            </a:r>
            <a:r>
              <a:rPr lang="en-US" sz="900" b="1" dirty="0"/>
              <a:t> Saturday off</a:t>
            </a:r>
          </a:p>
          <a:p>
            <a:pPr lvl="1">
              <a:spcBef>
                <a:spcPts val="300"/>
              </a:spcBef>
            </a:pPr>
            <a:r>
              <a:rPr lang="en-US" sz="900" b="1" dirty="0"/>
              <a:t>C Team: off Thursday with 3</a:t>
            </a:r>
            <a:r>
              <a:rPr lang="en-US" sz="900" b="1" baseline="30000" dirty="0"/>
              <a:t>rd</a:t>
            </a:r>
            <a:r>
              <a:rPr lang="en-US" sz="900" b="1" dirty="0"/>
              <a:t> Saturday off</a:t>
            </a:r>
          </a:p>
          <a:p>
            <a:pPr lvl="1">
              <a:spcBef>
                <a:spcPts val="300"/>
              </a:spcBef>
            </a:pPr>
            <a:r>
              <a:rPr lang="en-US" sz="900" b="1" dirty="0"/>
              <a:t>**The Saturday off replaces weekday off.**</a:t>
            </a:r>
          </a:p>
          <a:p>
            <a:r>
              <a:rPr lang="en-US" sz="1000" dirty="0"/>
              <a:t>Company vehicle and/or demo allowance are not included in this pay plan offering.</a:t>
            </a:r>
          </a:p>
          <a:p>
            <a:r>
              <a:rPr lang="en-US" sz="1000" b="1" dirty="0"/>
              <a:t>Note:  </a:t>
            </a:r>
            <a:r>
              <a:rPr lang="en-US" sz="1000" dirty="0"/>
              <a:t>All paperwork, titles and monies due (i.e. deposits, COD, registrations) must be completed and turned into the sales mgmt. office for bonuses to be paid.</a:t>
            </a:r>
          </a:p>
          <a:p>
            <a:pPr marL="274320" lvl="1" indent="0">
              <a:buNone/>
            </a:pPr>
            <a:endParaRPr lang="en-US" sz="1000" dirty="0"/>
          </a:p>
          <a:p>
            <a:pPr lvl="1"/>
            <a:endParaRPr lang="en-US" sz="900" b="1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402977" y="1460657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400"/>
              </a:spcBef>
              <a:buClr>
                <a:schemeClr val="accent4"/>
              </a:buClr>
              <a:buSzPct val="90000"/>
              <a:buFont typeface="Arial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buClr>
                <a:schemeClr val="accent4"/>
              </a:buClr>
              <a:buSzPct val="90000"/>
              <a:buFont typeface="Arial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Arial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500"/>
              </a:spcBef>
              <a:buClr>
                <a:schemeClr val="accent4"/>
              </a:buClr>
              <a:buSzPct val="90000"/>
              <a:buFont typeface="Arial"/>
              <a:buChar char="–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500"/>
              </a:spcBef>
              <a:buClr>
                <a:schemeClr val="accent4"/>
              </a:buClr>
              <a:buSzPct val="90000"/>
              <a:buFont typeface="Arial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Monthly Bonus Matrix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4"/>
          </p:nvPr>
        </p:nvSpPr>
        <p:spPr>
          <a:xfrm>
            <a:off x="6413862" y="5215574"/>
            <a:ext cx="3931920" cy="113188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2500" dirty="0"/>
              <a:t>Volume Bonus: </a:t>
            </a:r>
          </a:p>
          <a:p>
            <a:pPr marL="350838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10 Unit level requires 3 used vehicles </a:t>
            </a:r>
          </a:p>
          <a:p>
            <a:pPr marL="350838" indent="-342900" algn="l">
              <a:buFont typeface="Arial" panose="020B0604020202020204" pitchFamily="34" charset="0"/>
              <a:buChar char="•"/>
            </a:pPr>
            <a:r>
              <a:rPr lang="en-US" sz="2500" dirty="0"/>
              <a:t>12+ unit levels require 5 minimum used vehicles</a:t>
            </a:r>
          </a:p>
          <a:p>
            <a:pPr algn="l"/>
            <a:r>
              <a:rPr lang="en-US" sz="2500" dirty="0"/>
              <a:t>Gross Profit Bonus: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Requires a minimum $2,200 Used Vehicle Front-End GPU  </a:t>
            </a:r>
          </a:p>
          <a:p>
            <a:pPr algn="l"/>
            <a:r>
              <a:rPr lang="en-US" sz="2500" dirty="0"/>
              <a:t>CSI Bonus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See Carbone CSI President’s Club Bonus criteria</a:t>
            </a:r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416039" y="2122718"/>
          <a:ext cx="3810000" cy="3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2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Sold </a:t>
                      </a:r>
                    </a:p>
                    <a:p>
                      <a:pPr algn="ctr"/>
                      <a:r>
                        <a:rPr lang="en-US" sz="900" dirty="0"/>
                        <a:t>Units</a:t>
                      </a:r>
                    </a:p>
                    <a:p>
                      <a:pPr algn="ctr"/>
                      <a:r>
                        <a:rPr lang="en-US" sz="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Volume</a:t>
                      </a:r>
                    </a:p>
                    <a:p>
                      <a:pPr algn="ctr"/>
                      <a:r>
                        <a:rPr lang="en-US" sz="900" dirty="0"/>
                        <a:t>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Gross</a:t>
                      </a:r>
                      <a:r>
                        <a:rPr lang="en-US" sz="900" baseline="0" dirty="0"/>
                        <a:t> Profit Bonus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CSI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Total Bonus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4293327" y="1603595"/>
            <a:ext cx="1576251" cy="408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17080" y="2436657"/>
            <a:ext cx="2124886" cy="402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1057" y="3814355"/>
            <a:ext cx="3520441" cy="6879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64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Draw</a:t>
            </a:r>
            <a:r>
              <a:rPr lang="en-US" sz="8000" dirty="0"/>
              <a:t>:	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/>
              <a:t>$405.00 per pay period.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8000" b="1" dirty="0"/>
              <a:t>Commissions:</a:t>
            </a:r>
            <a:r>
              <a:rPr lang="en-US" sz="80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tabLst>
                <a:tab pos="1828800" algn="ctr"/>
                <a:tab pos="5257800" algn="ctr"/>
              </a:tabLst>
            </a:pPr>
            <a:r>
              <a:rPr lang="en-US" sz="6400" b="1" dirty="0"/>
              <a:t>	New Vehicles:</a:t>
            </a:r>
            <a:r>
              <a:rPr lang="en-US" sz="6400" dirty="0"/>
              <a:t>	</a:t>
            </a:r>
            <a:r>
              <a:rPr lang="en-US" sz="6400" b="1" dirty="0"/>
              <a:t>Used Vehicles: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1828800" algn="ctr"/>
                <a:tab pos="5257800" algn="ctr"/>
              </a:tabLst>
            </a:pPr>
            <a:r>
              <a:rPr lang="en-US" sz="6400" dirty="0"/>
              <a:t>	20% with a $350.00 pack, 	 20% with a $750.00 pack,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1828800" algn="ctr"/>
                <a:tab pos="5257800" algn="ctr"/>
              </a:tabLst>
            </a:pPr>
            <a:r>
              <a:rPr lang="en-US" sz="6400" dirty="0"/>
              <a:t>	at minimum $100.00 flat	at minimum $100.00 flat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8000" b="1" dirty="0"/>
              <a:t>Upgrade Program commissions: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tabLst>
                <a:tab pos="1828800" algn="ctr"/>
                <a:tab pos="5257800" algn="ctr"/>
              </a:tabLst>
            </a:pPr>
            <a:r>
              <a:rPr lang="en-US" sz="6400" b="1" dirty="0"/>
              <a:t>	New Vehicles:</a:t>
            </a:r>
            <a:r>
              <a:rPr lang="en-US" sz="6400" dirty="0"/>
              <a:t>  $100.00 flat	</a:t>
            </a:r>
            <a:r>
              <a:rPr lang="en-US" sz="6400" b="1" dirty="0"/>
              <a:t>Used Vehicles:</a:t>
            </a:r>
            <a:r>
              <a:rPr lang="en-US" sz="6400" dirty="0"/>
              <a:t>  $225.00 flat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8000" b="1" dirty="0"/>
              <a:t>Monthly Demo Program</a:t>
            </a:r>
            <a:r>
              <a:rPr lang="en-US" sz="8000" dirty="0"/>
              <a:t>: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6400" spc="-90" dirty="0"/>
              <a:t>Employees will receive an allowance of $400.00 per month or company demonstrator vehicle.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6400" spc="-70" dirty="0"/>
              <a:t>Employees will qualify for monthly Demo program eligibility when employee has sold a total of 12 units.  Employee must maintain a minimum of 8 units sold per month.  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6400" dirty="0"/>
              <a:t>Employee is not eligible for the Demo Program in any month in which he/she does not sell </a:t>
            </a:r>
            <a:br>
              <a:rPr lang="en-US" sz="6400" dirty="0"/>
            </a:br>
            <a:r>
              <a:rPr lang="en-US" sz="6400" dirty="0"/>
              <a:t>at least eight (8) units.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6400" spc="-50" dirty="0"/>
              <a:t>If Employee does not sell at least eight (8) units for two (2) consecutive months, he/she will become ineligible for the Demo Program (losing the monthly demo bonus or demo vehicle privilege).  If the Employee loses eligibility in the Demo Program, he/she must sell 12 units to qualify for eligibility.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49632-E5A2-7F41-8AA7-3CFE8A6FB9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00" dirty="0"/>
              <a:t>Draw / Weekly Commission / </a:t>
            </a:r>
            <a:br>
              <a:rPr lang="en-US" spc="-100" dirty="0"/>
            </a:br>
            <a:r>
              <a:rPr lang="en-US" spc="-100" dirty="0"/>
              <a:t>Monthly Bonus Pay Plan (Old Dogs)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321290">
            <a:off x="8449221" y="932406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98508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142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Sample Pay Plans</vt:lpstr>
      <vt:lpstr>PowerPoint Presentation</vt:lpstr>
      <vt:lpstr>PowerPoint Presentation</vt:lpstr>
      <vt:lpstr>Medium-Sized Town</vt:lpstr>
      <vt:lpstr>PowerPoint Presentation</vt:lpstr>
      <vt:lpstr>PowerPoint Presentation</vt:lpstr>
      <vt:lpstr>Pay Plan Recap (aka, the ‘Millennial Pay Plan’)</vt:lpstr>
      <vt:lpstr>Salary &amp; Monthly Bonus Pay Plan</vt:lpstr>
      <vt:lpstr>Draw / Weekly Commission /  Monthly Bonus Pay Plan (Old Dogs)</vt:lpstr>
      <vt:lpstr>Draw / Weekly Commission /  Monthly Bonus Pay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Pay Plans</dc:title>
  <dc:creator>Carney, Tom</dc:creator>
  <cp:lastModifiedBy>Carney, Tom</cp:lastModifiedBy>
  <cp:revision>1</cp:revision>
  <dcterms:created xsi:type="dcterms:W3CDTF">2016-06-22T00:50:34Z</dcterms:created>
  <dcterms:modified xsi:type="dcterms:W3CDTF">2017-02-14T16:46:51Z</dcterms:modified>
</cp:coreProperties>
</file>