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11/16/2017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11/16/2017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58CB29-DB56-49A1-84F9-0541956163AC}"/>
              </a:ext>
            </a:extLst>
          </p:cNvPr>
          <p:cNvSpPr>
            <a:spLocks noGrp="1"/>
          </p:cNvSpPr>
          <p:nvPr>
            <p:ph type="subTitle" idx="1"/>
          </p:nvPr>
        </p:nvSpPr>
        <p:spPr>
          <a:xfrm>
            <a:off x="1876424" y="4079875"/>
            <a:ext cx="8791575" cy="1655762"/>
          </a:xfrm>
        </p:spPr>
        <p:txBody>
          <a:bodyPr/>
          <a:lstStyle/>
          <a:p>
            <a:pPr algn="ctr"/>
            <a:endParaRPr lang="en-US" dirty="0"/>
          </a:p>
          <a:p>
            <a:pPr algn="ctr"/>
            <a:r>
              <a:rPr lang="en-US" sz="2400" dirty="0"/>
              <a:t>SERVICE DEPARTMENT ANALYSIS FOR PHIL MEADOR SUBARU</a:t>
            </a:r>
          </a:p>
        </p:txBody>
      </p:sp>
      <p:pic>
        <p:nvPicPr>
          <p:cNvPr id="7" name="Picture 6">
            <a:extLst>
              <a:ext uri="{FF2B5EF4-FFF2-40B4-BE49-F238E27FC236}">
                <a16:creationId xmlns:a16="http://schemas.microsoft.com/office/drawing/2014/main" id="{A927C5CC-04A8-4112-8793-31DA393280DF}"/>
              </a:ext>
            </a:extLst>
          </p:cNvPr>
          <p:cNvPicPr>
            <a:picLocks noChangeAspect="1"/>
          </p:cNvPicPr>
          <p:nvPr/>
        </p:nvPicPr>
        <p:blipFill>
          <a:blip r:embed="rId2"/>
          <a:stretch>
            <a:fillRect/>
          </a:stretch>
        </p:blipFill>
        <p:spPr>
          <a:xfrm>
            <a:off x="2060982" y="360726"/>
            <a:ext cx="6084728" cy="3628465"/>
          </a:xfrm>
          <a:prstGeom prst="rect">
            <a:avLst/>
          </a:prstGeom>
        </p:spPr>
      </p:pic>
      <p:pic>
        <p:nvPicPr>
          <p:cNvPr id="10" name="Picture 9">
            <a:extLst>
              <a:ext uri="{FF2B5EF4-FFF2-40B4-BE49-F238E27FC236}">
                <a16:creationId xmlns:a16="http://schemas.microsoft.com/office/drawing/2014/main" id="{67DE79C4-7408-4D66-8F9F-E28A2F73B219}"/>
              </a:ext>
            </a:extLst>
          </p:cNvPr>
          <p:cNvPicPr>
            <a:picLocks noChangeAspect="1"/>
          </p:cNvPicPr>
          <p:nvPr/>
        </p:nvPicPr>
        <p:blipFill>
          <a:blip r:embed="rId3"/>
          <a:stretch>
            <a:fillRect/>
          </a:stretch>
        </p:blipFill>
        <p:spPr>
          <a:xfrm>
            <a:off x="8368162" y="1264769"/>
            <a:ext cx="3525711" cy="1820377"/>
          </a:xfrm>
          <a:prstGeom prst="rect">
            <a:avLst/>
          </a:prstGeom>
        </p:spPr>
      </p:pic>
    </p:spTree>
    <p:extLst>
      <p:ext uri="{BB962C8B-B14F-4D97-AF65-F5344CB8AC3E}">
        <p14:creationId xmlns:p14="http://schemas.microsoft.com/office/powerpoint/2010/main" val="1499353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F04D8-1A09-4FB3-9D43-0CF71BF4356C}"/>
              </a:ext>
            </a:extLst>
          </p:cNvPr>
          <p:cNvSpPr>
            <a:spLocks noGrp="1"/>
          </p:cNvSpPr>
          <p:nvPr>
            <p:ph type="title"/>
          </p:nvPr>
        </p:nvSpPr>
        <p:spPr>
          <a:xfrm>
            <a:off x="1141412" y="618518"/>
            <a:ext cx="6056341" cy="615685"/>
          </a:xfrm>
        </p:spPr>
        <p:txBody>
          <a:bodyPr>
            <a:normAutofit fontScale="90000"/>
          </a:bodyPr>
          <a:lstStyle/>
          <a:p>
            <a:r>
              <a:rPr lang="en-US" dirty="0"/>
              <a:t>CHANGES IN EXPENSE STRUCTURE </a:t>
            </a:r>
          </a:p>
        </p:txBody>
      </p:sp>
      <p:sp>
        <p:nvSpPr>
          <p:cNvPr id="5" name="Content Placeholder 4">
            <a:extLst>
              <a:ext uri="{FF2B5EF4-FFF2-40B4-BE49-F238E27FC236}">
                <a16:creationId xmlns:a16="http://schemas.microsoft.com/office/drawing/2014/main" id="{3B7B309E-12C3-4914-B4B4-F0420E8634D2}"/>
              </a:ext>
            </a:extLst>
          </p:cNvPr>
          <p:cNvSpPr>
            <a:spLocks noGrp="1"/>
          </p:cNvSpPr>
          <p:nvPr>
            <p:ph sz="half" idx="1"/>
          </p:nvPr>
        </p:nvSpPr>
        <p:spPr>
          <a:xfrm>
            <a:off x="998798" y="4286774"/>
            <a:ext cx="4878389" cy="2114026"/>
          </a:xfrm>
        </p:spPr>
        <p:txBody>
          <a:bodyPr>
            <a:noAutofit/>
          </a:bodyPr>
          <a:lstStyle/>
          <a:p>
            <a:r>
              <a:rPr lang="en-US" sz="1100" dirty="0"/>
              <a:t>THE BATTLE WITH EXPENSES IS ONE THAT NEVER GOES AWAY.  WE ARE IN A CONSTANT BALANCING ACT CONSISTING OF MAKING SURE WE HAVE PROPER STAFFING TO SATISFY DEMAND, BUT MAKING SURE NOT TO OVER-STAFF.  WE HAVE REACHED THE PROPER PERSONNEL MIX BASED ON GUIDE, AS IT SHOWS IN THE ABOVE CHART, BUT OUR FIXED AND SEMI-FIXED EXPENSES ARE TWICE WHAT THEY SHOULD BE.  OBVIOUSLY WE HAVE WORK TO CONTINUE IN THOSE AREAS, AS WE HAVE BEEN FOR THIS ENTIRE CALENDAR YEAR.  HOWEVER, WE CAN ALSO FOCUS ON THE INCREASES IN PRODUCTION MENTIONED ON THE PREVIOUS SLIDES IN ORDER COMPENSATE FOR THESE DEFICIENCIES.  </a:t>
            </a:r>
          </a:p>
        </p:txBody>
      </p:sp>
      <p:sp>
        <p:nvSpPr>
          <p:cNvPr id="6" name="Content Placeholder 5">
            <a:extLst>
              <a:ext uri="{FF2B5EF4-FFF2-40B4-BE49-F238E27FC236}">
                <a16:creationId xmlns:a16="http://schemas.microsoft.com/office/drawing/2014/main" id="{306E87FF-BC06-4EC2-82C6-0DDF41B69335}"/>
              </a:ext>
            </a:extLst>
          </p:cNvPr>
          <p:cNvSpPr>
            <a:spLocks noGrp="1"/>
          </p:cNvSpPr>
          <p:nvPr>
            <p:ph sz="half" idx="2"/>
          </p:nvPr>
        </p:nvSpPr>
        <p:spPr>
          <a:xfrm>
            <a:off x="6094412" y="771787"/>
            <a:ext cx="4875211" cy="2981325"/>
          </a:xfrm>
        </p:spPr>
        <p:txBody>
          <a:bodyPr>
            <a:normAutofit fontScale="40000" lnSpcReduction="20000"/>
          </a:bodyPr>
          <a:lstStyle/>
          <a:p>
            <a:pPr algn="ctr"/>
            <a:r>
              <a:rPr lang="en-US" sz="3000" b="1" u="sng" dirty="0">
                <a:solidFill>
                  <a:schemeClr val="tx2">
                    <a:lumMod val="75000"/>
                  </a:schemeClr>
                </a:solidFill>
              </a:rPr>
              <a:t>$50694 AVERAGE EXPENSES </a:t>
            </a:r>
          </a:p>
          <a:p>
            <a:pPr marL="0" indent="0" algn="ctr">
              <a:buNone/>
            </a:pPr>
            <a:r>
              <a:rPr lang="en-US" sz="3000" b="1" u="sng" dirty="0">
                <a:solidFill>
                  <a:schemeClr val="tx2">
                    <a:lumMod val="75000"/>
                  </a:schemeClr>
                </a:solidFill>
              </a:rPr>
              <a:t>DIVIDED BY </a:t>
            </a:r>
          </a:p>
          <a:p>
            <a:pPr marL="0" indent="0" algn="ctr">
              <a:buNone/>
            </a:pPr>
            <a:r>
              <a:rPr lang="en-US" sz="3000" b="1" u="sng" dirty="0">
                <a:solidFill>
                  <a:schemeClr val="tx2">
                    <a:lumMod val="75000"/>
                  </a:schemeClr>
                </a:solidFill>
              </a:rPr>
              <a:t>69.02 CURRENT GROSS PROFIT %</a:t>
            </a:r>
          </a:p>
          <a:p>
            <a:pPr marL="0" indent="0" algn="ctr">
              <a:buNone/>
            </a:pPr>
            <a:r>
              <a:rPr lang="en-US" sz="3000" b="1" u="sng" dirty="0">
                <a:solidFill>
                  <a:schemeClr val="tx2">
                    <a:lumMod val="75000"/>
                  </a:schemeClr>
                </a:solidFill>
              </a:rPr>
              <a:t>= $73448 SALES NEEDED TO BREAKEVEN</a:t>
            </a:r>
          </a:p>
          <a:p>
            <a:pPr marL="0" indent="0" algn="ctr">
              <a:buNone/>
            </a:pPr>
            <a:endParaRPr lang="en-US" sz="3000" b="1" u="sng" dirty="0">
              <a:solidFill>
                <a:schemeClr val="tx2">
                  <a:lumMod val="75000"/>
                </a:schemeClr>
              </a:solidFill>
            </a:endParaRPr>
          </a:p>
          <a:p>
            <a:pPr marL="0" indent="0" algn="ctr">
              <a:buNone/>
            </a:pPr>
            <a:r>
              <a:rPr lang="en-US" sz="3000" b="1" u="sng" dirty="0">
                <a:solidFill>
                  <a:schemeClr val="tx2">
                    <a:lumMod val="75000"/>
                  </a:schemeClr>
                </a:solidFill>
              </a:rPr>
              <a:t>$50694 AVG EXPENSES</a:t>
            </a:r>
          </a:p>
          <a:p>
            <a:pPr marL="0" indent="0" algn="ctr">
              <a:buNone/>
            </a:pPr>
            <a:r>
              <a:rPr lang="en-US" sz="3000" b="1" u="sng" dirty="0">
                <a:solidFill>
                  <a:schemeClr val="tx2">
                    <a:lumMod val="75000"/>
                  </a:schemeClr>
                </a:solidFill>
              </a:rPr>
              <a:t>DIVIDED BY </a:t>
            </a:r>
          </a:p>
          <a:p>
            <a:pPr marL="0" indent="0" algn="ctr">
              <a:buNone/>
            </a:pPr>
            <a:r>
              <a:rPr lang="en-US" sz="3000" b="1" u="sng" dirty="0">
                <a:solidFill>
                  <a:schemeClr val="tx2">
                    <a:lumMod val="75000"/>
                  </a:schemeClr>
                </a:solidFill>
              </a:rPr>
              <a:t>49.02 CURRENT GROSS PROFIT % MINUS 20</a:t>
            </a:r>
          </a:p>
          <a:p>
            <a:pPr marL="0" indent="0" algn="ctr">
              <a:buNone/>
            </a:pPr>
            <a:r>
              <a:rPr lang="en-US" sz="3000" b="1" u="sng" dirty="0">
                <a:solidFill>
                  <a:schemeClr val="tx2">
                    <a:lumMod val="75000"/>
                  </a:schemeClr>
                </a:solidFill>
              </a:rPr>
              <a:t>= $103414 SALES NEEDED TO NET 20%</a:t>
            </a:r>
          </a:p>
          <a:p>
            <a:endParaRPr lang="en-US" dirty="0"/>
          </a:p>
        </p:txBody>
      </p:sp>
      <p:graphicFrame>
        <p:nvGraphicFramePr>
          <p:cNvPr id="8" name="Object 7">
            <a:extLst>
              <a:ext uri="{FF2B5EF4-FFF2-40B4-BE49-F238E27FC236}">
                <a16:creationId xmlns:a16="http://schemas.microsoft.com/office/drawing/2014/main" id="{32981F8E-20DD-4E67-AC76-BD62DA2D9961}"/>
              </a:ext>
            </a:extLst>
          </p:cNvPr>
          <p:cNvGraphicFramePr>
            <a:graphicFrameLocks noChangeAspect="1"/>
          </p:cNvGraphicFramePr>
          <p:nvPr>
            <p:extLst>
              <p:ext uri="{D42A27DB-BD31-4B8C-83A1-F6EECF244321}">
                <p14:modId xmlns:p14="http://schemas.microsoft.com/office/powerpoint/2010/main" val="3924778547"/>
              </p:ext>
            </p:extLst>
          </p:nvPr>
        </p:nvGraphicFramePr>
        <p:xfrm>
          <a:off x="1141410" y="1234203"/>
          <a:ext cx="4143375" cy="2981325"/>
        </p:xfrm>
        <a:graphic>
          <a:graphicData uri="http://schemas.openxmlformats.org/presentationml/2006/ole">
            <mc:AlternateContent xmlns:mc="http://schemas.openxmlformats.org/markup-compatibility/2006">
              <mc:Choice xmlns:v="urn:schemas-microsoft-com:vml" Requires="v">
                <p:oleObj spid="_x0000_s7195" name="Worksheet" r:id="rId3" imgW="4143299" imgH="2981340" progId="Excel.Sheet.12">
                  <p:embed/>
                </p:oleObj>
              </mc:Choice>
              <mc:Fallback>
                <p:oleObj name="Worksheet" r:id="rId3" imgW="4143299" imgH="2981340" progId="Excel.Sheet.12">
                  <p:embed/>
                  <p:pic>
                    <p:nvPicPr>
                      <p:cNvPr id="0" name=""/>
                      <p:cNvPicPr/>
                      <p:nvPr/>
                    </p:nvPicPr>
                    <p:blipFill>
                      <a:blip r:embed="rId4"/>
                      <a:stretch>
                        <a:fillRect/>
                      </a:stretch>
                    </p:blipFill>
                    <p:spPr>
                      <a:xfrm>
                        <a:off x="1141410" y="1234203"/>
                        <a:ext cx="4143375" cy="298132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BC293BD-DC75-4F69-86BC-8EBAD53B5500}"/>
              </a:ext>
            </a:extLst>
          </p:cNvPr>
          <p:cNvSpPr txBox="1"/>
          <p:nvPr/>
        </p:nvSpPr>
        <p:spPr>
          <a:xfrm>
            <a:off x="6652470" y="3753112"/>
            <a:ext cx="4471332" cy="2585323"/>
          </a:xfrm>
          <a:prstGeom prst="rect">
            <a:avLst/>
          </a:prstGeom>
          <a:noFill/>
        </p:spPr>
        <p:txBody>
          <a:bodyPr wrap="square" rtlCol="0">
            <a:spAutoFit/>
          </a:bodyPr>
          <a:lstStyle/>
          <a:p>
            <a:r>
              <a:rPr lang="en-US" dirty="0"/>
              <a:t>THE FORMULAS ABOVE SHOW THE DIFFERENT SALES LEVELS NEEDED AT OUR CURRENT GROSS PERCENTAGE IN ORDER TO REACH A BREAKEVEN POINT AND A 20% NET PROFIT BASED ON OUR CURRENT AMOUNT OF EXPENSES.  FURTHER EXPENSE REDUCTIONS COULD FURTHER DECREASE THESE DIFFERENCES FROM OUR CURRENT PRODUCTION LEVEL.</a:t>
            </a:r>
          </a:p>
        </p:txBody>
      </p:sp>
    </p:spTree>
    <p:extLst>
      <p:ext uri="{BB962C8B-B14F-4D97-AF65-F5344CB8AC3E}">
        <p14:creationId xmlns:p14="http://schemas.microsoft.com/office/powerpoint/2010/main" val="277681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9690222-B07B-4257-AF50-E1791AA874CB}"/>
              </a:ext>
            </a:extLst>
          </p:cNvPr>
          <p:cNvSpPr>
            <a:spLocks noGrp="1"/>
          </p:cNvSpPr>
          <p:nvPr>
            <p:ph type="body" idx="1"/>
          </p:nvPr>
        </p:nvSpPr>
        <p:spPr>
          <a:xfrm>
            <a:off x="1032353" y="723901"/>
            <a:ext cx="3196899" cy="685800"/>
          </a:xfrm>
        </p:spPr>
        <p:txBody>
          <a:bodyPr/>
          <a:lstStyle/>
          <a:p>
            <a:pPr algn="ctr"/>
            <a:r>
              <a:rPr lang="en-US" dirty="0"/>
              <a:t>PAY PLANS</a:t>
            </a:r>
          </a:p>
        </p:txBody>
      </p:sp>
      <p:sp>
        <p:nvSpPr>
          <p:cNvPr id="9" name="Text Placeholder 8">
            <a:extLst>
              <a:ext uri="{FF2B5EF4-FFF2-40B4-BE49-F238E27FC236}">
                <a16:creationId xmlns:a16="http://schemas.microsoft.com/office/drawing/2014/main" id="{E621FDD7-874B-4601-AC70-4FB63A06AB96}"/>
              </a:ext>
            </a:extLst>
          </p:cNvPr>
          <p:cNvSpPr>
            <a:spLocks noGrp="1"/>
          </p:cNvSpPr>
          <p:nvPr>
            <p:ph type="body" sz="half" idx="15"/>
          </p:nvPr>
        </p:nvSpPr>
        <p:spPr>
          <a:xfrm>
            <a:off x="1151027" y="1624293"/>
            <a:ext cx="3195830" cy="1882305"/>
          </a:xfrm>
        </p:spPr>
        <p:txBody>
          <a:bodyPr>
            <a:normAutofit fontScale="92500" lnSpcReduction="10000"/>
          </a:bodyPr>
          <a:lstStyle/>
          <a:p>
            <a:r>
              <a:rPr lang="en-US" dirty="0"/>
              <a:t>OUR ORGANIZATION CURRENTLY CONSISTS OF 3 NEW CAR FRANCHISE DEALERSHIPS.  OUR PAY PLANS ARE STRUCTURED SIMILARLY THROUGHOUT ALL THREE STORES.  THAT MAKES CHANGES DIFFICULT TO PROCESS AND WITH OUR REASONABLE COST OF LABOR, IT MAY NOT BE NECESSARY AT THIS POINT IN TIME.  </a:t>
            </a:r>
          </a:p>
        </p:txBody>
      </p:sp>
      <p:sp>
        <p:nvSpPr>
          <p:cNvPr id="7" name="Text Placeholder 6">
            <a:extLst>
              <a:ext uri="{FF2B5EF4-FFF2-40B4-BE49-F238E27FC236}">
                <a16:creationId xmlns:a16="http://schemas.microsoft.com/office/drawing/2014/main" id="{3DE24E14-86D8-4DAD-B53C-B21BF08BB005}"/>
              </a:ext>
            </a:extLst>
          </p:cNvPr>
          <p:cNvSpPr>
            <a:spLocks noGrp="1"/>
          </p:cNvSpPr>
          <p:nvPr>
            <p:ph type="body" sz="quarter" idx="3"/>
          </p:nvPr>
        </p:nvSpPr>
        <p:spPr>
          <a:xfrm>
            <a:off x="4503807" y="720729"/>
            <a:ext cx="3184385" cy="685800"/>
          </a:xfrm>
        </p:spPr>
        <p:txBody>
          <a:bodyPr/>
          <a:lstStyle/>
          <a:p>
            <a:pPr algn="ctr"/>
            <a:r>
              <a:rPr lang="en-US" dirty="0"/>
              <a:t>PERFORMANCE PROGRAMS</a:t>
            </a:r>
          </a:p>
        </p:txBody>
      </p:sp>
      <p:sp>
        <p:nvSpPr>
          <p:cNvPr id="10" name="Text Placeholder 9">
            <a:extLst>
              <a:ext uri="{FF2B5EF4-FFF2-40B4-BE49-F238E27FC236}">
                <a16:creationId xmlns:a16="http://schemas.microsoft.com/office/drawing/2014/main" id="{CB9B7C63-921A-47FF-B36B-D9D80C8A75F7}"/>
              </a:ext>
            </a:extLst>
          </p:cNvPr>
          <p:cNvSpPr>
            <a:spLocks noGrp="1"/>
          </p:cNvSpPr>
          <p:nvPr>
            <p:ph type="body" sz="half" idx="16"/>
          </p:nvPr>
        </p:nvSpPr>
        <p:spPr>
          <a:xfrm>
            <a:off x="4504213" y="1624292"/>
            <a:ext cx="3195830" cy="4170079"/>
          </a:xfrm>
        </p:spPr>
        <p:txBody>
          <a:bodyPr>
            <a:normAutofit fontScale="85000" lnSpcReduction="10000"/>
          </a:bodyPr>
          <a:lstStyle/>
          <a:p>
            <a:r>
              <a:rPr lang="en-US" dirty="0"/>
              <a:t>SIMILARLY TO THE GOOGLE DOC ON SLIDE #7, I HAVE A SALES OBJECTIVES TEMPLATE THAT ALL THREE DEPARTMENTS UPDATE EACH DAY SHOWING SALES, GROSS, TRACKING ETC.  THIS HELPS ALL DEPARTMENT MANAGERS TO STAY CONNECTED TO ONE ANOTHER AND UNDERSTAND WHERE EACH OTHER IS IN RELATION TO OUR MONTHLY GOALS SET OUT AT THE BEGINNING OF OUR YEAR.  </a:t>
            </a:r>
          </a:p>
          <a:p>
            <a:r>
              <a:rPr lang="en-US" dirty="0"/>
              <a:t>IN REFERENCE TO PRODUCTIVITY &amp; PERFORMANCE WE HAVE RECENTLY ADDED A SPIFF PROGRAM FOR OUR FLAT RATE TECHS TO ENHANCE THEIR FOCUS ON PROFICIENCY.  THE GIFT CARDS THEY COMPETE FOR ARE FROM BUSINESSES AND VENDORS THEY UTILIZE, HOPEFULLY CREATING A FUN AND COMPETITIVE ENVIRONMENT BASED ON THEIR ABILITY TO PRODUCE BETTER PROFICIENCY #’S THAN THEIR TEAMMATES.  </a:t>
            </a:r>
          </a:p>
        </p:txBody>
      </p:sp>
      <p:sp>
        <p:nvSpPr>
          <p:cNvPr id="8" name="Text Placeholder 7">
            <a:extLst>
              <a:ext uri="{FF2B5EF4-FFF2-40B4-BE49-F238E27FC236}">
                <a16:creationId xmlns:a16="http://schemas.microsoft.com/office/drawing/2014/main" id="{5BA2D7F2-1C96-4414-B690-744070F01E50}"/>
              </a:ext>
            </a:extLst>
          </p:cNvPr>
          <p:cNvSpPr>
            <a:spLocks noGrp="1"/>
          </p:cNvSpPr>
          <p:nvPr>
            <p:ph type="body" sz="quarter" idx="13"/>
          </p:nvPr>
        </p:nvSpPr>
        <p:spPr>
          <a:xfrm>
            <a:off x="7852442" y="720729"/>
            <a:ext cx="3194968" cy="685800"/>
          </a:xfrm>
        </p:spPr>
        <p:txBody>
          <a:bodyPr/>
          <a:lstStyle/>
          <a:p>
            <a:pPr algn="ctr"/>
            <a:r>
              <a:rPr lang="en-US" dirty="0"/>
              <a:t>CURRENT TRAINING LEVELS</a:t>
            </a:r>
          </a:p>
        </p:txBody>
      </p:sp>
      <p:graphicFrame>
        <p:nvGraphicFramePr>
          <p:cNvPr id="13" name="Table 12">
            <a:extLst>
              <a:ext uri="{FF2B5EF4-FFF2-40B4-BE49-F238E27FC236}">
                <a16:creationId xmlns:a16="http://schemas.microsoft.com/office/drawing/2014/main" id="{1F8FF1D3-3BEB-46A5-8E90-F2AF2D5A06BF}"/>
              </a:ext>
            </a:extLst>
          </p:cNvPr>
          <p:cNvGraphicFramePr>
            <a:graphicFrameLocks noGrp="1"/>
          </p:cNvGraphicFramePr>
          <p:nvPr>
            <p:extLst>
              <p:ext uri="{D42A27DB-BD31-4B8C-83A1-F6EECF244321}">
                <p14:modId xmlns:p14="http://schemas.microsoft.com/office/powerpoint/2010/main" val="2637942791"/>
              </p:ext>
            </p:extLst>
          </p:nvPr>
        </p:nvGraphicFramePr>
        <p:xfrm>
          <a:off x="7852442" y="1624292"/>
          <a:ext cx="3623699" cy="3998324"/>
        </p:xfrm>
        <a:graphic>
          <a:graphicData uri="http://schemas.openxmlformats.org/drawingml/2006/table">
            <a:tbl>
              <a:tblPr/>
              <a:tblGrid>
                <a:gridCol w="704683">
                  <a:extLst>
                    <a:ext uri="{9D8B030D-6E8A-4147-A177-3AD203B41FA5}">
                      <a16:colId xmlns:a16="http://schemas.microsoft.com/office/drawing/2014/main" val="4263560834"/>
                    </a:ext>
                  </a:extLst>
                </a:gridCol>
                <a:gridCol w="704683">
                  <a:extLst>
                    <a:ext uri="{9D8B030D-6E8A-4147-A177-3AD203B41FA5}">
                      <a16:colId xmlns:a16="http://schemas.microsoft.com/office/drawing/2014/main" val="218351538"/>
                    </a:ext>
                  </a:extLst>
                </a:gridCol>
                <a:gridCol w="704683">
                  <a:extLst>
                    <a:ext uri="{9D8B030D-6E8A-4147-A177-3AD203B41FA5}">
                      <a16:colId xmlns:a16="http://schemas.microsoft.com/office/drawing/2014/main" val="898218563"/>
                    </a:ext>
                  </a:extLst>
                </a:gridCol>
                <a:gridCol w="704683">
                  <a:extLst>
                    <a:ext uri="{9D8B030D-6E8A-4147-A177-3AD203B41FA5}">
                      <a16:colId xmlns:a16="http://schemas.microsoft.com/office/drawing/2014/main" val="3828384922"/>
                    </a:ext>
                  </a:extLst>
                </a:gridCol>
                <a:gridCol w="804967">
                  <a:extLst>
                    <a:ext uri="{9D8B030D-6E8A-4147-A177-3AD203B41FA5}">
                      <a16:colId xmlns:a16="http://schemas.microsoft.com/office/drawing/2014/main" val="2109593999"/>
                    </a:ext>
                  </a:extLst>
                </a:gridCol>
              </a:tblGrid>
              <a:tr h="307030">
                <a:tc>
                  <a:txBody>
                    <a:bodyPr/>
                    <a:lstStyle/>
                    <a:p>
                      <a:endParaRPr lang="en-US" sz="1200" dirty="0">
                        <a:solidFill>
                          <a:schemeClr val="bg1"/>
                        </a:solidFill>
                      </a:endParaRPr>
                    </a:p>
                  </a:txBody>
                  <a:tcPr marL="65782" marR="65782" marT="65782" marB="65782" anchor="ctr">
                    <a:lnL>
                      <a:noFill/>
                    </a:lnL>
                    <a:lnR>
                      <a:noFill/>
                    </a:lnR>
                    <a:lnT>
                      <a:noFill/>
                    </a:lnT>
                    <a:lnB>
                      <a:noFill/>
                    </a:lnB>
                  </a:tcPr>
                </a:tc>
                <a:tc>
                  <a:txBody>
                    <a:bodyPr/>
                    <a:lstStyle/>
                    <a:p>
                      <a:endParaRPr lang="en-US" sz="1200" dirty="0">
                        <a:solidFill>
                          <a:schemeClr val="bg1"/>
                        </a:solidFill>
                      </a:endParaRPr>
                    </a:p>
                  </a:txBody>
                  <a:tcPr marL="63151" marR="63151" marT="31575" marB="31575">
                    <a:lnL>
                      <a:noFill/>
                    </a:lnL>
                  </a:tcPr>
                </a:tc>
                <a:tc>
                  <a:txBody>
                    <a:bodyPr/>
                    <a:lstStyle/>
                    <a:p>
                      <a:endParaRPr lang="en-US" sz="1200" dirty="0">
                        <a:solidFill>
                          <a:schemeClr val="bg1"/>
                        </a:solidFill>
                      </a:endParaRPr>
                    </a:p>
                  </a:txBody>
                  <a:tcPr marL="63151" marR="63151" marT="31575" marB="31575"/>
                </a:tc>
                <a:tc>
                  <a:txBody>
                    <a:bodyPr/>
                    <a:lstStyle/>
                    <a:p>
                      <a:endParaRPr lang="en-US" sz="1200" dirty="0">
                        <a:solidFill>
                          <a:schemeClr val="bg1"/>
                        </a:solidFill>
                      </a:endParaRPr>
                    </a:p>
                  </a:txBody>
                  <a:tcPr marL="63151" marR="63151" marT="31575" marB="31575"/>
                </a:tc>
                <a:tc>
                  <a:txBody>
                    <a:bodyPr/>
                    <a:lstStyle/>
                    <a:p>
                      <a:endParaRPr lang="en-US" sz="1200" dirty="0">
                        <a:solidFill>
                          <a:schemeClr val="bg1"/>
                        </a:solidFill>
                      </a:endParaRPr>
                    </a:p>
                  </a:txBody>
                  <a:tcPr marL="63151" marR="63151" marT="31575" marB="31575"/>
                </a:tc>
                <a:extLst>
                  <a:ext uri="{0D108BD9-81ED-4DB2-BD59-A6C34878D82A}">
                    <a16:rowId xmlns:a16="http://schemas.microsoft.com/office/drawing/2014/main" val="1539605436"/>
                  </a:ext>
                </a:extLst>
              </a:tr>
              <a:tr h="954502">
                <a:tc>
                  <a:txBody>
                    <a:bodyPr/>
                    <a:lstStyle/>
                    <a:p>
                      <a:r>
                        <a:rPr lang="en-US" sz="1200"/>
                        <a:t>Month</a:t>
                      </a:r>
                    </a:p>
                  </a:txBody>
                  <a:tcPr marL="63151" marR="63151" marT="31575" marB="31575" anchor="ctr">
                    <a:lnL>
                      <a:noFill/>
                    </a:lnL>
                    <a:lnR>
                      <a:noFill/>
                    </a:lnR>
                    <a:lnT>
                      <a:noFill/>
                    </a:lnT>
                    <a:lnB w="9525" cap="flat" cmpd="sng" algn="ctr">
                      <a:solidFill>
                        <a:srgbClr val="000000"/>
                      </a:solidFill>
                      <a:prstDash val="solid"/>
                      <a:round/>
                      <a:headEnd type="none" w="med" len="med"/>
                      <a:tailEnd type="none" w="med" len="med"/>
                    </a:lnB>
                  </a:tcPr>
                </a:tc>
                <a:tc>
                  <a:txBody>
                    <a:bodyPr/>
                    <a:lstStyle/>
                    <a:p>
                      <a:r>
                        <a:rPr lang="en-US" sz="1200"/>
                        <a:t>Number of fully trained technicians</a:t>
                      </a:r>
                    </a:p>
                  </a:txBody>
                  <a:tcPr marL="63151" marR="63151" marT="31575" marB="31575" anchor="ctr">
                    <a:lnL>
                      <a:noFill/>
                    </a:lnL>
                    <a:lnR>
                      <a:noFill/>
                    </a:lnR>
                    <a:lnB w="9525" cap="flat" cmpd="sng" algn="ctr">
                      <a:solidFill>
                        <a:srgbClr val="000000"/>
                      </a:solidFill>
                      <a:prstDash val="solid"/>
                      <a:round/>
                      <a:headEnd type="none" w="med" len="med"/>
                      <a:tailEnd type="none" w="med" len="med"/>
                    </a:lnB>
                  </a:tcPr>
                </a:tc>
                <a:tc>
                  <a:txBody>
                    <a:bodyPr/>
                    <a:lstStyle/>
                    <a:p>
                      <a:r>
                        <a:rPr lang="en-US" sz="1200"/>
                        <a:t>Number of credits needed</a:t>
                      </a:r>
                    </a:p>
                  </a:txBody>
                  <a:tcPr marL="63151" marR="63151" marT="31575" marB="31575" anchor="ctr">
                    <a:lnL>
                      <a:noFill/>
                    </a:lnL>
                    <a:lnR>
                      <a:noFill/>
                    </a:lnR>
                    <a:lnB w="9525" cap="flat" cmpd="sng" algn="ctr">
                      <a:solidFill>
                        <a:srgbClr val="000000"/>
                      </a:solidFill>
                      <a:prstDash val="solid"/>
                      <a:round/>
                      <a:headEnd type="none" w="med" len="med"/>
                      <a:tailEnd type="none" w="med" len="med"/>
                    </a:lnB>
                  </a:tcPr>
                </a:tc>
                <a:tc>
                  <a:txBody>
                    <a:bodyPr/>
                    <a:lstStyle/>
                    <a:p>
                      <a:r>
                        <a:rPr lang="en-US" sz="1200" dirty="0"/>
                        <a:t>Number of credits taken</a:t>
                      </a:r>
                    </a:p>
                  </a:txBody>
                  <a:tcPr marL="63151" marR="63151" marT="31575" marB="31575" anchor="ctr">
                    <a:lnL>
                      <a:noFill/>
                    </a:lnL>
                    <a:lnR>
                      <a:noFill/>
                    </a:lnR>
                    <a:lnB w="9525" cap="flat" cmpd="sng" algn="ctr">
                      <a:solidFill>
                        <a:srgbClr val="000000"/>
                      </a:solidFill>
                      <a:prstDash val="solid"/>
                      <a:round/>
                      <a:headEnd type="none" w="med" len="med"/>
                      <a:tailEnd type="none" w="med" len="med"/>
                    </a:lnB>
                  </a:tcPr>
                </a:tc>
                <a:tc>
                  <a:txBody>
                    <a:bodyPr/>
                    <a:lstStyle/>
                    <a:p>
                      <a:r>
                        <a:rPr lang="en-US" sz="1200" dirty="0"/>
                        <a:t>Percent attainment</a:t>
                      </a:r>
                    </a:p>
                  </a:txBody>
                  <a:tcPr marL="63151" marR="63151" marT="31575" marB="31575" anchor="ctr">
                    <a:lnL>
                      <a:noFill/>
                    </a:lnL>
                    <a:lnR>
                      <a:noFill/>
                    </a:lnR>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4841519"/>
                  </a:ext>
                </a:extLst>
              </a:tr>
              <a:tr h="240229">
                <a:tc>
                  <a:txBody>
                    <a:bodyPr/>
                    <a:lstStyle/>
                    <a:p>
                      <a:r>
                        <a:rPr lang="en-US" sz="1200"/>
                        <a:t>Jan</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2</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188</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effectLst/>
                        </a:rPr>
                        <a:t>229</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CB"/>
                    </a:solidFill>
                  </a:tcPr>
                </a:tc>
                <a:tc>
                  <a:txBody>
                    <a:bodyPr/>
                    <a:lstStyle/>
                    <a:p>
                      <a:r>
                        <a:rPr lang="en-US" sz="1200"/>
                        <a:t>122.07%</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774467"/>
                  </a:ext>
                </a:extLst>
              </a:tr>
              <a:tr h="240229">
                <a:tc>
                  <a:txBody>
                    <a:bodyPr/>
                    <a:lstStyle/>
                    <a:p>
                      <a:r>
                        <a:rPr lang="en-US" sz="1200"/>
                        <a:t>Feb</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2</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188</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effectLst/>
                        </a:rPr>
                        <a:t>229</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CB"/>
                    </a:solidFill>
                  </a:tcPr>
                </a:tc>
                <a:tc>
                  <a:txBody>
                    <a:bodyPr/>
                    <a:lstStyle/>
                    <a:p>
                      <a:r>
                        <a:rPr lang="en-US" sz="1200"/>
                        <a:t>122.07%</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821335"/>
                  </a:ext>
                </a:extLst>
              </a:tr>
              <a:tr h="240229">
                <a:tc>
                  <a:txBody>
                    <a:bodyPr/>
                    <a:lstStyle/>
                    <a:p>
                      <a:r>
                        <a:rPr lang="en-US" sz="1200"/>
                        <a:t>Mar</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2</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188</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effectLst/>
                        </a:rPr>
                        <a:t>229</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CB"/>
                    </a:solidFill>
                  </a:tcPr>
                </a:tc>
                <a:tc>
                  <a:txBody>
                    <a:bodyPr/>
                    <a:lstStyle/>
                    <a:p>
                      <a:r>
                        <a:rPr lang="en-US" sz="1200"/>
                        <a:t>122.07%</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567619"/>
                  </a:ext>
                </a:extLst>
              </a:tr>
              <a:tr h="240229">
                <a:tc>
                  <a:txBody>
                    <a:bodyPr/>
                    <a:lstStyle/>
                    <a:p>
                      <a:r>
                        <a:rPr lang="en-US" sz="1200"/>
                        <a:t>Apr</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2</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196</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effectLst/>
                        </a:rPr>
                        <a:t>235</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CB"/>
                    </a:solidFill>
                  </a:tcPr>
                </a:tc>
                <a:tc>
                  <a:txBody>
                    <a:bodyPr/>
                    <a:lstStyle/>
                    <a:p>
                      <a:r>
                        <a:rPr lang="en-US" sz="1200"/>
                        <a:t>119.78%</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523595"/>
                  </a:ext>
                </a:extLst>
              </a:tr>
              <a:tr h="240229">
                <a:tc>
                  <a:txBody>
                    <a:bodyPr/>
                    <a:lstStyle/>
                    <a:p>
                      <a:r>
                        <a:rPr lang="en-US" sz="1200"/>
                        <a:t>May</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2</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196</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effectLst/>
                        </a:rPr>
                        <a:t>235</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CB"/>
                    </a:solidFill>
                  </a:tcPr>
                </a:tc>
                <a:tc>
                  <a:txBody>
                    <a:bodyPr/>
                    <a:lstStyle/>
                    <a:p>
                      <a:r>
                        <a:rPr lang="en-US" sz="1200"/>
                        <a:t>119.78%</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904812"/>
                  </a:ext>
                </a:extLst>
              </a:tr>
              <a:tr h="240229">
                <a:tc>
                  <a:txBody>
                    <a:bodyPr/>
                    <a:lstStyle/>
                    <a:p>
                      <a:r>
                        <a:rPr lang="en-US" sz="1200"/>
                        <a:t>Jun</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2</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196</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effectLst/>
                        </a:rPr>
                        <a:t>235</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CB"/>
                    </a:solidFill>
                  </a:tcPr>
                </a:tc>
                <a:tc>
                  <a:txBody>
                    <a:bodyPr/>
                    <a:lstStyle/>
                    <a:p>
                      <a:r>
                        <a:rPr lang="en-US" sz="1200"/>
                        <a:t>119.78%</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0638923"/>
                  </a:ext>
                </a:extLst>
              </a:tr>
              <a:tr h="240229">
                <a:tc>
                  <a:txBody>
                    <a:bodyPr/>
                    <a:lstStyle/>
                    <a:p>
                      <a:r>
                        <a:rPr lang="en-US" sz="1200"/>
                        <a:t>Jul</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2</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196</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effectLst/>
                        </a:rPr>
                        <a:t>235</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CB"/>
                    </a:solidFill>
                  </a:tcPr>
                </a:tc>
                <a:tc>
                  <a:txBody>
                    <a:bodyPr/>
                    <a:lstStyle/>
                    <a:p>
                      <a:r>
                        <a:rPr lang="en-US" sz="1200"/>
                        <a:t>119.78%</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8368504"/>
                  </a:ext>
                </a:extLst>
              </a:tr>
              <a:tr h="240229">
                <a:tc>
                  <a:txBody>
                    <a:bodyPr/>
                    <a:lstStyle/>
                    <a:p>
                      <a:r>
                        <a:rPr lang="en-US" sz="1200"/>
                        <a:t>Aug</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2</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196</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effectLst/>
                        </a:rPr>
                        <a:t>235</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CB"/>
                    </a:solidFill>
                  </a:tcPr>
                </a:tc>
                <a:tc>
                  <a:txBody>
                    <a:bodyPr/>
                    <a:lstStyle/>
                    <a:p>
                      <a:r>
                        <a:rPr lang="en-US" sz="1200"/>
                        <a:t>119.78%</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8551084"/>
                  </a:ext>
                </a:extLst>
              </a:tr>
              <a:tr h="240229">
                <a:tc>
                  <a:txBody>
                    <a:bodyPr/>
                    <a:lstStyle/>
                    <a:p>
                      <a:r>
                        <a:rPr lang="en-US" sz="1200"/>
                        <a:t>Sep</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2</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196</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effectLst/>
                        </a:rPr>
                        <a:t>235</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CB"/>
                    </a:solidFill>
                  </a:tcPr>
                </a:tc>
                <a:tc>
                  <a:txBody>
                    <a:bodyPr/>
                    <a:lstStyle/>
                    <a:p>
                      <a:r>
                        <a:rPr lang="en-US" sz="1200"/>
                        <a:t>119.78%</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338112"/>
                  </a:ext>
                </a:extLst>
              </a:tr>
              <a:tr h="240229">
                <a:tc>
                  <a:txBody>
                    <a:bodyPr/>
                    <a:lstStyle/>
                    <a:p>
                      <a:r>
                        <a:rPr lang="en-US" sz="1200"/>
                        <a:t>Oct</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3</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181</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effectLst/>
                        </a:rPr>
                        <a:t>235</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CB"/>
                    </a:solidFill>
                  </a:tcPr>
                </a:tc>
                <a:tc>
                  <a:txBody>
                    <a:bodyPr/>
                    <a:lstStyle/>
                    <a:p>
                      <a:r>
                        <a:rPr lang="en-US" sz="1200"/>
                        <a:t>129.58%</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671991"/>
                  </a:ext>
                </a:extLst>
              </a:tr>
              <a:tr h="240229">
                <a:tc>
                  <a:txBody>
                    <a:bodyPr/>
                    <a:lstStyle/>
                    <a:p>
                      <a:r>
                        <a:rPr lang="en-US" sz="1200"/>
                        <a:t>Nov</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3</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t>181</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r>
                        <a:rPr lang="en-US" sz="1200">
                          <a:effectLst/>
                        </a:rPr>
                        <a:t>235</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CB"/>
                    </a:solidFill>
                  </a:tcPr>
                </a:tc>
                <a:tc>
                  <a:txBody>
                    <a:bodyPr/>
                    <a:lstStyle/>
                    <a:p>
                      <a:r>
                        <a:rPr lang="en-US" sz="1200" dirty="0"/>
                        <a:t>129.58%</a:t>
                      </a:r>
                    </a:p>
                  </a:txBody>
                  <a:tcPr marL="63151" marR="63151" marT="31575" marB="3157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7424500"/>
                  </a:ext>
                </a:extLst>
              </a:tr>
            </a:tbl>
          </a:graphicData>
        </a:graphic>
      </p:graphicFrame>
      <p:sp>
        <p:nvSpPr>
          <p:cNvPr id="14" name="TextBox 13">
            <a:extLst>
              <a:ext uri="{FF2B5EF4-FFF2-40B4-BE49-F238E27FC236}">
                <a16:creationId xmlns:a16="http://schemas.microsoft.com/office/drawing/2014/main" id="{D9D17F1A-40F1-434C-8B29-9D39EC68AF8D}"/>
              </a:ext>
            </a:extLst>
          </p:cNvPr>
          <p:cNvSpPr txBox="1"/>
          <p:nvPr/>
        </p:nvSpPr>
        <p:spPr>
          <a:xfrm>
            <a:off x="1033422" y="3561799"/>
            <a:ext cx="3195830" cy="461665"/>
          </a:xfrm>
          <a:prstGeom prst="rect">
            <a:avLst/>
          </a:prstGeom>
          <a:noFill/>
        </p:spPr>
        <p:txBody>
          <a:bodyPr wrap="square" rtlCol="0">
            <a:spAutoFit/>
          </a:bodyPr>
          <a:lstStyle/>
          <a:p>
            <a:pPr algn="ctr"/>
            <a:r>
              <a:rPr lang="en-US" sz="2400" dirty="0"/>
              <a:t>TOOL ROOM    </a:t>
            </a:r>
          </a:p>
        </p:txBody>
      </p:sp>
      <p:sp>
        <p:nvSpPr>
          <p:cNvPr id="15" name="TextBox 14">
            <a:extLst>
              <a:ext uri="{FF2B5EF4-FFF2-40B4-BE49-F238E27FC236}">
                <a16:creationId xmlns:a16="http://schemas.microsoft.com/office/drawing/2014/main" id="{901A802F-81E2-455D-9FCF-ACB69179B94F}"/>
              </a:ext>
            </a:extLst>
          </p:cNvPr>
          <p:cNvSpPr txBox="1"/>
          <p:nvPr/>
        </p:nvSpPr>
        <p:spPr>
          <a:xfrm>
            <a:off x="1151027" y="4023464"/>
            <a:ext cx="3230624" cy="1754326"/>
          </a:xfrm>
          <a:prstGeom prst="rect">
            <a:avLst/>
          </a:prstGeom>
          <a:noFill/>
        </p:spPr>
        <p:txBody>
          <a:bodyPr wrap="square" rtlCol="0">
            <a:spAutoFit/>
          </a:bodyPr>
          <a:lstStyle/>
          <a:p>
            <a:r>
              <a:rPr lang="en-US" sz="1200" dirty="0"/>
              <a:t>OUR TOOL ROOM IS CURRENTLY NOT A PROBLEM, BUT CAN CERTAINLY BE IMPROVED.  I SURVEYED THE TECHNICIANS AND THEY DON’T BELIEVE IT HINDERS THEIR PRODUCTION AT THIS TIME.  HOWEVER, SUBARU IS GOING TO MANDATE ALL DEALERS TO PURCHASE THEIR ORGANIZATIONAL SHELVING SYSTEM IN THE NEAR FUTURE WHICH WILL FURTHER OUR TOOL ROOM’S EASE OF USE. </a:t>
            </a:r>
          </a:p>
        </p:txBody>
      </p:sp>
    </p:spTree>
    <p:extLst>
      <p:ext uri="{BB962C8B-B14F-4D97-AF65-F5344CB8AC3E}">
        <p14:creationId xmlns:p14="http://schemas.microsoft.com/office/powerpoint/2010/main" val="1370160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A0EB4-F9B4-4DFC-A4B5-6183CD19820E}"/>
              </a:ext>
            </a:extLst>
          </p:cNvPr>
          <p:cNvSpPr>
            <a:spLocks noGrp="1"/>
          </p:cNvSpPr>
          <p:nvPr>
            <p:ph type="title"/>
          </p:nvPr>
        </p:nvSpPr>
        <p:spPr>
          <a:xfrm>
            <a:off x="1141413" y="325075"/>
            <a:ext cx="9905998" cy="939673"/>
          </a:xfrm>
        </p:spPr>
        <p:txBody>
          <a:bodyPr/>
          <a:lstStyle/>
          <a:p>
            <a:r>
              <a:rPr lang="en-US" dirty="0"/>
              <a:t>100 REPAIR ORDER ANALYSIS: SUMMARY</a:t>
            </a:r>
          </a:p>
        </p:txBody>
      </p:sp>
      <p:graphicFrame>
        <p:nvGraphicFramePr>
          <p:cNvPr id="4" name="Object 3">
            <a:extLst>
              <a:ext uri="{FF2B5EF4-FFF2-40B4-BE49-F238E27FC236}">
                <a16:creationId xmlns:a16="http://schemas.microsoft.com/office/drawing/2014/main" id="{796D2516-361B-4E8C-BAAE-CDA02CA10A1F}"/>
              </a:ext>
            </a:extLst>
          </p:cNvPr>
          <p:cNvGraphicFramePr>
            <a:graphicFrameLocks noChangeAspect="1"/>
          </p:cNvGraphicFramePr>
          <p:nvPr>
            <p:extLst>
              <p:ext uri="{D42A27DB-BD31-4B8C-83A1-F6EECF244321}">
                <p14:modId xmlns:p14="http://schemas.microsoft.com/office/powerpoint/2010/main" val="1212283951"/>
              </p:ext>
            </p:extLst>
          </p:nvPr>
        </p:nvGraphicFramePr>
        <p:xfrm>
          <a:off x="2686545" y="1349414"/>
          <a:ext cx="6481763" cy="5418137"/>
        </p:xfrm>
        <a:graphic>
          <a:graphicData uri="http://schemas.openxmlformats.org/presentationml/2006/ole">
            <mc:AlternateContent xmlns:mc="http://schemas.openxmlformats.org/markup-compatibility/2006">
              <mc:Choice xmlns:v="urn:schemas-microsoft-com:vml" Requires="v">
                <p:oleObj spid="_x0000_s9231" name="Macro-Enabled Worksheet" r:id="rId3" imgW="9924954" imgH="8296290" progId="Excel.SheetMacroEnabled.12">
                  <p:embed/>
                </p:oleObj>
              </mc:Choice>
              <mc:Fallback>
                <p:oleObj name="Macro-Enabled Worksheet" r:id="rId3" imgW="9924954" imgH="8296290" progId="Excel.SheetMacroEnabled.12">
                  <p:embed/>
                  <p:pic>
                    <p:nvPicPr>
                      <p:cNvPr id="0" name=""/>
                      <p:cNvPicPr/>
                      <p:nvPr/>
                    </p:nvPicPr>
                    <p:blipFill>
                      <a:blip r:embed="rId4"/>
                      <a:stretch>
                        <a:fillRect/>
                      </a:stretch>
                    </p:blipFill>
                    <p:spPr>
                      <a:xfrm>
                        <a:off x="2686545" y="1349414"/>
                        <a:ext cx="6481763" cy="5418137"/>
                      </a:xfrm>
                      <a:prstGeom prst="rect">
                        <a:avLst/>
                      </a:prstGeom>
                    </p:spPr>
                  </p:pic>
                </p:oleObj>
              </mc:Fallback>
            </mc:AlternateContent>
          </a:graphicData>
        </a:graphic>
      </p:graphicFrame>
    </p:spTree>
    <p:extLst>
      <p:ext uri="{BB962C8B-B14F-4D97-AF65-F5344CB8AC3E}">
        <p14:creationId xmlns:p14="http://schemas.microsoft.com/office/powerpoint/2010/main" val="3424516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48BD-E3DE-4C0A-B3B0-C3E5B3848EE1}"/>
              </a:ext>
            </a:extLst>
          </p:cNvPr>
          <p:cNvSpPr>
            <a:spLocks noGrp="1"/>
          </p:cNvSpPr>
          <p:nvPr>
            <p:ph type="title"/>
          </p:nvPr>
        </p:nvSpPr>
        <p:spPr>
          <a:xfrm>
            <a:off x="1141411" y="619127"/>
            <a:ext cx="9906000" cy="823912"/>
          </a:xfrm>
        </p:spPr>
        <p:txBody>
          <a:bodyPr/>
          <a:lstStyle/>
          <a:p>
            <a:r>
              <a:rPr lang="en-US" dirty="0"/>
              <a:t>SWOT ANALYSIS</a:t>
            </a:r>
          </a:p>
        </p:txBody>
      </p:sp>
      <p:sp>
        <p:nvSpPr>
          <p:cNvPr id="3" name="Text Placeholder 2">
            <a:extLst>
              <a:ext uri="{FF2B5EF4-FFF2-40B4-BE49-F238E27FC236}">
                <a16:creationId xmlns:a16="http://schemas.microsoft.com/office/drawing/2014/main" id="{3B51F22A-8C7C-4025-9A86-6CAAD3D9A29C}"/>
              </a:ext>
            </a:extLst>
          </p:cNvPr>
          <p:cNvSpPr>
            <a:spLocks noGrp="1"/>
          </p:cNvSpPr>
          <p:nvPr>
            <p:ph type="body" idx="1"/>
          </p:nvPr>
        </p:nvSpPr>
        <p:spPr>
          <a:xfrm>
            <a:off x="1141410" y="1586755"/>
            <a:ext cx="4649783" cy="823912"/>
          </a:xfrm>
        </p:spPr>
        <p:txBody>
          <a:bodyPr/>
          <a:lstStyle/>
          <a:p>
            <a:r>
              <a:rPr lang="en-US" b="1" u="sng" dirty="0">
                <a:solidFill>
                  <a:schemeClr val="tx2">
                    <a:lumMod val="75000"/>
                  </a:schemeClr>
                </a:solidFill>
              </a:rPr>
              <a:t>STRENGTHS</a:t>
            </a:r>
            <a:r>
              <a:rPr lang="en-US" dirty="0"/>
              <a:t>	</a:t>
            </a:r>
          </a:p>
        </p:txBody>
      </p:sp>
      <p:sp>
        <p:nvSpPr>
          <p:cNvPr id="4" name="Content Placeholder 3">
            <a:extLst>
              <a:ext uri="{FF2B5EF4-FFF2-40B4-BE49-F238E27FC236}">
                <a16:creationId xmlns:a16="http://schemas.microsoft.com/office/drawing/2014/main" id="{55BE0873-8A14-4020-B183-BDD2EA602FA0}"/>
              </a:ext>
            </a:extLst>
          </p:cNvPr>
          <p:cNvSpPr>
            <a:spLocks noGrp="1"/>
          </p:cNvSpPr>
          <p:nvPr>
            <p:ph sz="half" idx="2"/>
          </p:nvPr>
        </p:nvSpPr>
        <p:spPr>
          <a:xfrm>
            <a:off x="1141410" y="2554383"/>
            <a:ext cx="4878391" cy="3236815"/>
          </a:xfrm>
        </p:spPr>
        <p:txBody>
          <a:bodyPr>
            <a:normAutofit fontScale="70000" lnSpcReduction="20000"/>
          </a:bodyPr>
          <a:lstStyle/>
          <a:p>
            <a:r>
              <a:rPr lang="en-US" dirty="0"/>
              <a:t>TEAMWORK</a:t>
            </a:r>
          </a:p>
          <a:p>
            <a:r>
              <a:rPr lang="en-US" dirty="0"/>
              <a:t>‘FAMILY’ ATMOSPHERE</a:t>
            </a:r>
          </a:p>
          <a:p>
            <a:r>
              <a:rPr lang="en-US" dirty="0"/>
              <a:t>HIGHLY TRAINED TECHNICIANS</a:t>
            </a:r>
          </a:p>
          <a:p>
            <a:r>
              <a:rPr lang="en-US" dirty="0"/>
              <a:t>EAGER, POSITIVE ATTITUDES</a:t>
            </a:r>
          </a:p>
          <a:p>
            <a:r>
              <a:rPr lang="en-US" dirty="0"/>
              <a:t>GREAT C.S.I.</a:t>
            </a:r>
          </a:p>
          <a:p>
            <a:r>
              <a:rPr lang="en-US" dirty="0"/>
              <a:t>AWESOME FACILITY</a:t>
            </a:r>
          </a:p>
          <a:p>
            <a:r>
              <a:rPr lang="en-US" dirty="0"/>
              <a:t>OWNERSHIP SUPPORT</a:t>
            </a:r>
          </a:p>
          <a:p>
            <a:r>
              <a:rPr lang="en-US" dirty="0"/>
              <a:t>GOOD RELATIONSHIP WITH SALES DEPT</a:t>
            </a:r>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C098C3CC-7DD9-4118-B983-23E02387FEB8}"/>
              </a:ext>
            </a:extLst>
          </p:cNvPr>
          <p:cNvSpPr>
            <a:spLocks noGrp="1"/>
          </p:cNvSpPr>
          <p:nvPr>
            <p:ph type="body" sz="quarter" idx="3"/>
          </p:nvPr>
        </p:nvSpPr>
        <p:spPr>
          <a:xfrm>
            <a:off x="6286504" y="1586755"/>
            <a:ext cx="4646602" cy="823912"/>
          </a:xfrm>
        </p:spPr>
        <p:txBody>
          <a:bodyPr/>
          <a:lstStyle/>
          <a:p>
            <a:r>
              <a:rPr lang="en-US" b="1" u="sng" dirty="0">
                <a:solidFill>
                  <a:schemeClr val="tx2">
                    <a:lumMod val="75000"/>
                  </a:schemeClr>
                </a:solidFill>
              </a:rPr>
              <a:t>WEAKNESSES</a:t>
            </a:r>
          </a:p>
        </p:txBody>
      </p:sp>
      <p:sp>
        <p:nvSpPr>
          <p:cNvPr id="6" name="Content Placeholder 5">
            <a:extLst>
              <a:ext uri="{FF2B5EF4-FFF2-40B4-BE49-F238E27FC236}">
                <a16:creationId xmlns:a16="http://schemas.microsoft.com/office/drawing/2014/main" id="{C9952B7F-57EE-49B8-9F36-9F0620997A65}"/>
              </a:ext>
            </a:extLst>
          </p:cNvPr>
          <p:cNvSpPr>
            <a:spLocks noGrp="1"/>
          </p:cNvSpPr>
          <p:nvPr>
            <p:ph sz="quarter" idx="4"/>
          </p:nvPr>
        </p:nvSpPr>
        <p:spPr>
          <a:xfrm>
            <a:off x="6172200" y="2554383"/>
            <a:ext cx="4875210" cy="3236815"/>
          </a:xfrm>
        </p:spPr>
        <p:txBody>
          <a:bodyPr>
            <a:normAutofit fontScale="70000" lnSpcReduction="20000"/>
          </a:bodyPr>
          <a:lstStyle/>
          <a:p>
            <a:r>
              <a:rPr lang="en-US" dirty="0"/>
              <a:t>LACK OF COMMUNICATION</a:t>
            </a:r>
          </a:p>
          <a:p>
            <a:r>
              <a:rPr lang="en-US" dirty="0"/>
              <a:t>DISPATCHING</a:t>
            </a:r>
          </a:p>
          <a:p>
            <a:r>
              <a:rPr lang="en-US" dirty="0"/>
              <a:t>TENSION BETWEEN ADVISORS</a:t>
            </a:r>
          </a:p>
          <a:p>
            <a:r>
              <a:rPr lang="en-US" dirty="0"/>
              <a:t>FTFR &amp; PARTS ORDERING ACCURACY</a:t>
            </a:r>
          </a:p>
          <a:p>
            <a:r>
              <a:rPr lang="en-US" dirty="0"/>
              <a:t>SERVICE MARKETING</a:t>
            </a:r>
          </a:p>
          <a:p>
            <a:r>
              <a:rPr lang="en-US" dirty="0"/>
              <a:t>SALES TO SERVICE INTRODUCTION</a:t>
            </a:r>
          </a:p>
          <a:p>
            <a:endParaRPr lang="en-US" dirty="0"/>
          </a:p>
          <a:p>
            <a:endParaRPr lang="en-US" dirty="0"/>
          </a:p>
        </p:txBody>
      </p:sp>
    </p:spTree>
    <p:extLst>
      <p:ext uri="{BB962C8B-B14F-4D97-AF65-F5344CB8AC3E}">
        <p14:creationId xmlns:p14="http://schemas.microsoft.com/office/powerpoint/2010/main" val="2147106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AB10A-0AE0-4DD0-B149-37689B2AA109}"/>
              </a:ext>
            </a:extLst>
          </p:cNvPr>
          <p:cNvSpPr>
            <a:spLocks noGrp="1"/>
          </p:cNvSpPr>
          <p:nvPr>
            <p:ph type="title"/>
          </p:nvPr>
        </p:nvSpPr>
        <p:spPr>
          <a:xfrm>
            <a:off x="1141411" y="619127"/>
            <a:ext cx="9906000" cy="823912"/>
          </a:xfrm>
        </p:spPr>
        <p:txBody>
          <a:bodyPr/>
          <a:lstStyle/>
          <a:p>
            <a:r>
              <a:rPr lang="en-US" dirty="0"/>
              <a:t>SWOT ANALYSIS CONTINUED…</a:t>
            </a:r>
          </a:p>
        </p:txBody>
      </p:sp>
      <p:sp>
        <p:nvSpPr>
          <p:cNvPr id="3" name="Text Placeholder 2">
            <a:extLst>
              <a:ext uri="{FF2B5EF4-FFF2-40B4-BE49-F238E27FC236}">
                <a16:creationId xmlns:a16="http://schemas.microsoft.com/office/drawing/2014/main" id="{2628C439-74A4-4F03-8BD0-7D50E8F6FD28}"/>
              </a:ext>
            </a:extLst>
          </p:cNvPr>
          <p:cNvSpPr>
            <a:spLocks noGrp="1"/>
          </p:cNvSpPr>
          <p:nvPr>
            <p:ph type="body" idx="1"/>
          </p:nvPr>
        </p:nvSpPr>
        <p:spPr>
          <a:xfrm>
            <a:off x="1141410" y="1536421"/>
            <a:ext cx="4649783" cy="823912"/>
          </a:xfrm>
        </p:spPr>
        <p:txBody>
          <a:bodyPr/>
          <a:lstStyle/>
          <a:p>
            <a:r>
              <a:rPr lang="en-US" b="1" u="sng" dirty="0">
                <a:solidFill>
                  <a:schemeClr val="tx2">
                    <a:lumMod val="75000"/>
                  </a:schemeClr>
                </a:solidFill>
              </a:rPr>
              <a:t>OPPORTUNITIES</a:t>
            </a:r>
          </a:p>
        </p:txBody>
      </p:sp>
      <p:sp>
        <p:nvSpPr>
          <p:cNvPr id="4" name="Content Placeholder 3">
            <a:extLst>
              <a:ext uri="{FF2B5EF4-FFF2-40B4-BE49-F238E27FC236}">
                <a16:creationId xmlns:a16="http://schemas.microsoft.com/office/drawing/2014/main" id="{36771F5C-CA4E-49E7-8DB6-552425120E7C}"/>
              </a:ext>
            </a:extLst>
          </p:cNvPr>
          <p:cNvSpPr>
            <a:spLocks noGrp="1"/>
          </p:cNvSpPr>
          <p:nvPr>
            <p:ph sz="half" idx="2"/>
          </p:nvPr>
        </p:nvSpPr>
        <p:spPr>
          <a:xfrm>
            <a:off x="1141410" y="2453715"/>
            <a:ext cx="4878391" cy="3337483"/>
          </a:xfrm>
        </p:spPr>
        <p:txBody>
          <a:bodyPr>
            <a:normAutofit fontScale="85000" lnSpcReduction="10000"/>
          </a:bodyPr>
          <a:lstStyle/>
          <a:p>
            <a:r>
              <a:rPr lang="en-US" dirty="0"/>
              <a:t>GROWTH IN PROFICIENCY</a:t>
            </a:r>
          </a:p>
          <a:p>
            <a:r>
              <a:rPr lang="en-US" dirty="0"/>
              <a:t>ROOM FOR OVERALL GROWTH</a:t>
            </a:r>
          </a:p>
          <a:p>
            <a:r>
              <a:rPr lang="en-US" dirty="0"/>
              <a:t>BRAND GROWTH &amp; POPULARITY</a:t>
            </a:r>
          </a:p>
          <a:p>
            <a:r>
              <a:rPr lang="en-US" dirty="0"/>
              <a:t>LOCAL ECONOMY &amp; GROWTH</a:t>
            </a:r>
          </a:p>
          <a:p>
            <a:r>
              <a:rPr lang="en-US" dirty="0"/>
              <a:t>MANUFACTURER RECALL OPPORTUNITIES FOR UPSELL</a:t>
            </a:r>
          </a:p>
          <a:p>
            <a:r>
              <a:rPr lang="en-US" dirty="0"/>
              <a:t>INDEPENDENT SHOPS CLOSING LOCALLY</a:t>
            </a:r>
          </a:p>
          <a:p>
            <a:pPr marL="0" indent="0">
              <a:buNone/>
            </a:pPr>
            <a:endParaRPr lang="en-US" dirty="0"/>
          </a:p>
          <a:p>
            <a:endParaRPr lang="en-US" dirty="0"/>
          </a:p>
        </p:txBody>
      </p:sp>
      <p:sp>
        <p:nvSpPr>
          <p:cNvPr id="5" name="Text Placeholder 4">
            <a:extLst>
              <a:ext uri="{FF2B5EF4-FFF2-40B4-BE49-F238E27FC236}">
                <a16:creationId xmlns:a16="http://schemas.microsoft.com/office/drawing/2014/main" id="{527CCE01-14C0-48E1-9F46-390BC99A7C45}"/>
              </a:ext>
            </a:extLst>
          </p:cNvPr>
          <p:cNvSpPr>
            <a:spLocks noGrp="1"/>
          </p:cNvSpPr>
          <p:nvPr>
            <p:ph type="body" sz="quarter" idx="3"/>
          </p:nvPr>
        </p:nvSpPr>
        <p:spPr>
          <a:xfrm>
            <a:off x="6172200" y="1536421"/>
            <a:ext cx="4875210" cy="823912"/>
          </a:xfrm>
        </p:spPr>
        <p:txBody>
          <a:bodyPr/>
          <a:lstStyle/>
          <a:p>
            <a:r>
              <a:rPr lang="en-US" b="1" u="sng" dirty="0">
                <a:solidFill>
                  <a:schemeClr val="tx2">
                    <a:lumMod val="75000"/>
                  </a:schemeClr>
                </a:solidFill>
              </a:rPr>
              <a:t>THREATS</a:t>
            </a:r>
          </a:p>
        </p:txBody>
      </p:sp>
      <p:sp>
        <p:nvSpPr>
          <p:cNvPr id="6" name="Content Placeholder 5">
            <a:extLst>
              <a:ext uri="{FF2B5EF4-FFF2-40B4-BE49-F238E27FC236}">
                <a16:creationId xmlns:a16="http://schemas.microsoft.com/office/drawing/2014/main" id="{F3587935-EE66-44CA-AD5B-0CDACD878631}"/>
              </a:ext>
            </a:extLst>
          </p:cNvPr>
          <p:cNvSpPr>
            <a:spLocks noGrp="1"/>
          </p:cNvSpPr>
          <p:nvPr>
            <p:ph sz="quarter" idx="4"/>
          </p:nvPr>
        </p:nvSpPr>
        <p:spPr>
          <a:xfrm>
            <a:off x="6172200" y="2453715"/>
            <a:ext cx="4875210" cy="3337483"/>
          </a:xfrm>
        </p:spPr>
        <p:txBody>
          <a:bodyPr>
            <a:normAutofit fontScale="85000" lnSpcReduction="10000"/>
          </a:bodyPr>
          <a:lstStyle/>
          <a:p>
            <a:r>
              <a:rPr lang="en-US" dirty="0"/>
              <a:t>LOTS OF COMPETITION, 6 NEW FACILITIES COMPLETED IN LAST 2 YEARS, FRANCHISED DEALERS</a:t>
            </a:r>
          </a:p>
          <a:p>
            <a:r>
              <a:rPr lang="en-US" dirty="0"/>
              <a:t>COMEBACKS</a:t>
            </a:r>
          </a:p>
          <a:p>
            <a:r>
              <a:rPr lang="en-US" dirty="0"/>
              <a:t>OTHER MANUFACTURERS PUSH FOR LESS CUSTOMER PAY MAINTENANCE</a:t>
            </a:r>
          </a:p>
          <a:p>
            <a:r>
              <a:rPr lang="en-US" dirty="0"/>
              <a:t>FICKLE ECONOMY</a:t>
            </a:r>
          </a:p>
          <a:p>
            <a:r>
              <a:rPr lang="en-US" dirty="0"/>
              <a:t>COMPLACENCY</a:t>
            </a:r>
          </a:p>
          <a:p>
            <a:pPr marL="0" indent="0">
              <a:buNone/>
            </a:pPr>
            <a:endParaRPr lang="en-US" dirty="0"/>
          </a:p>
          <a:p>
            <a:endParaRPr lang="en-US" dirty="0"/>
          </a:p>
        </p:txBody>
      </p:sp>
    </p:spTree>
    <p:extLst>
      <p:ext uri="{BB962C8B-B14F-4D97-AF65-F5344CB8AC3E}">
        <p14:creationId xmlns:p14="http://schemas.microsoft.com/office/powerpoint/2010/main" val="1319464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056C-8FB6-4A3C-893A-BF26606EB1CF}"/>
              </a:ext>
            </a:extLst>
          </p:cNvPr>
          <p:cNvSpPr>
            <a:spLocks noGrp="1"/>
          </p:cNvSpPr>
          <p:nvPr>
            <p:ph type="title"/>
          </p:nvPr>
        </p:nvSpPr>
        <p:spPr>
          <a:xfrm>
            <a:off x="1141411" y="619127"/>
            <a:ext cx="9906000" cy="924448"/>
          </a:xfrm>
        </p:spPr>
        <p:txBody>
          <a:bodyPr/>
          <a:lstStyle/>
          <a:p>
            <a:r>
              <a:rPr lang="en-US" dirty="0"/>
              <a:t>SWOT ANALYSIS CONTINUED….</a:t>
            </a:r>
          </a:p>
        </p:txBody>
      </p:sp>
      <p:sp>
        <p:nvSpPr>
          <p:cNvPr id="3" name="Text Placeholder 2">
            <a:extLst>
              <a:ext uri="{FF2B5EF4-FFF2-40B4-BE49-F238E27FC236}">
                <a16:creationId xmlns:a16="http://schemas.microsoft.com/office/drawing/2014/main" id="{AFBDBD4C-2FD1-4148-91FB-F024447154D9}"/>
              </a:ext>
            </a:extLst>
          </p:cNvPr>
          <p:cNvSpPr>
            <a:spLocks noGrp="1"/>
          </p:cNvSpPr>
          <p:nvPr>
            <p:ph type="body" idx="1"/>
          </p:nvPr>
        </p:nvSpPr>
        <p:spPr>
          <a:xfrm>
            <a:off x="1141410" y="1543575"/>
            <a:ext cx="4649783" cy="823912"/>
          </a:xfrm>
        </p:spPr>
        <p:txBody>
          <a:bodyPr/>
          <a:lstStyle/>
          <a:p>
            <a:r>
              <a:rPr lang="en-US" b="1" u="sng" dirty="0">
                <a:solidFill>
                  <a:schemeClr val="tx2">
                    <a:lumMod val="75000"/>
                  </a:schemeClr>
                </a:solidFill>
              </a:rPr>
              <a:t>OBJECTIVES</a:t>
            </a:r>
          </a:p>
        </p:txBody>
      </p:sp>
      <p:sp>
        <p:nvSpPr>
          <p:cNvPr id="4" name="Content Placeholder 3">
            <a:extLst>
              <a:ext uri="{FF2B5EF4-FFF2-40B4-BE49-F238E27FC236}">
                <a16:creationId xmlns:a16="http://schemas.microsoft.com/office/drawing/2014/main" id="{C3F4A6D5-A9FE-424F-A05C-A6A3E7223C63}"/>
              </a:ext>
            </a:extLst>
          </p:cNvPr>
          <p:cNvSpPr>
            <a:spLocks noGrp="1"/>
          </p:cNvSpPr>
          <p:nvPr>
            <p:ph sz="half" idx="2"/>
          </p:nvPr>
        </p:nvSpPr>
        <p:spPr>
          <a:xfrm>
            <a:off x="1141410" y="2468023"/>
            <a:ext cx="4878391" cy="3323175"/>
          </a:xfrm>
        </p:spPr>
        <p:txBody>
          <a:bodyPr>
            <a:normAutofit fontScale="70000" lnSpcReduction="20000"/>
          </a:bodyPr>
          <a:lstStyle/>
          <a:p>
            <a:r>
              <a:rPr lang="en-US" dirty="0"/>
              <a:t>IMPROVE OVERALL PROFICIENCY</a:t>
            </a:r>
          </a:p>
          <a:p>
            <a:r>
              <a:rPr lang="en-US" dirty="0"/>
              <a:t>IMPROVE OVERALL EXPENSE CONTROL</a:t>
            </a:r>
          </a:p>
          <a:p>
            <a:r>
              <a:rPr lang="en-US" dirty="0"/>
              <a:t>INCREASE SERVICE GROSS PROFIT POTENTIAL</a:t>
            </a:r>
          </a:p>
          <a:p>
            <a:r>
              <a:rPr lang="en-US" dirty="0"/>
              <a:t>IMPROVE SERVICE ADVERTISING TO CAPITALIZE ON MAINTENANCE SERVICES AND TOP OF MIND AWARENESS</a:t>
            </a:r>
          </a:p>
          <a:p>
            <a:r>
              <a:rPr lang="en-US" dirty="0"/>
              <a:t>INCREASE WRITER OPPORTUNITES FOR UPSELL THROUGH MULTI POINT INSPECTIONS</a:t>
            </a:r>
          </a:p>
          <a:p>
            <a:r>
              <a:rPr lang="en-US" dirty="0"/>
              <a:t>IMPROVE SHOP LOADING</a:t>
            </a:r>
          </a:p>
          <a:p>
            <a:endParaRPr lang="en-US" dirty="0"/>
          </a:p>
          <a:p>
            <a:endParaRPr lang="en-US" dirty="0"/>
          </a:p>
        </p:txBody>
      </p:sp>
      <p:sp>
        <p:nvSpPr>
          <p:cNvPr id="5" name="Text Placeholder 4">
            <a:extLst>
              <a:ext uri="{FF2B5EF4-FFF2-40B4-BE49-F238E27FC236}">
                <a16:creationId xmlns:a16="http://schemas.microsoft.com/office/drawing/2014/main" id="{751B1994-624A-494E-A4CA-5790A8546DB4}"/>
              </a:ext>
            </a:extLst>
          </p:cNvPr>
          <p:cNvSpPr>
            <a:spLocks noGrp="1"/>
          </p:cNvSpPr>
          <p:nvPr>
            <p:ph type="body" sz="quarter" idx="3"/>
          </p:nvPr>
        </p:nvSpPr>
        <p:spPr>
          <a:xfrm>
            <a:off x="6286504" y="1543575"/>
            <a:ext cx="4646602" cy="823912"/>
          </a:xfrm>
        </p:spPr>
        <p:txBody>
          <a:bodyPr/>
          <a:lstStyle/>
          <a:p>
            <a:r>
              <a:rPr lang="en-US" b="1" u="sng" dirty="0">
                <a:solidFill>
                  <a:schemeClr val="tx2">
                    <a:lumMod val="75000"/>
                  </a:schemeClr>
                </a:solidFill>
              </a:rPr>
              <a:t>STRATEGIES</a:t>
            </a:r>
          </a:p>
        </p:txBody>
      </p:sp>
      <p:sp>
        <p:nvSpPr>
          <p:cNvPr id="6" name="Content Placeholder 5">
            <a:extLst>
              <a:ext uri="{FF2B5EF4-FFF2-40B4-BE49-F238E27FC236}">
                <a16:creationId xmlns:a16="http://schemas.microsoft.com/office/drawing/2014/main" id="{83F7A6B8-E074-447C-ACBB-4B675BB41E04}"/>
              </a:ext>
            </a:extLst>
          </p:cNvPr>
          <p:cNvSpPr>
            <a:spLocks noGrp="1"/>
          </p:cNvSpPr>
          <p:nvPr>
            <p:ph sz="quarter" idx="4"/>
          </p:nvPr>
        </p:nvSpPr>
        <p:spPr>
          <a:xfrm>
            <a:off x="6172200" y="2468023"/>
            <a:ext cx="4875210" cy="3323175"/>
          </a:xfrm>
        </p:spPr>
        <p:txBody>
          <a:bodyPr>
            <a:normAutofit fontScale="70000" lnSpcReduction="20000"/>
          </a:bodyPr>
          <a:lstStyle/>
          <a:p>
            <a:r>
              <a:rPr lang="en-US" dirty="0"/>
              <a:t>CREATE FRIENDLY/COMPTETIVE ATMOSPHERE REVOLVING AROUND FRT PROFICIENCY</a:t>
            </a:r>
          </a:p>
          <a:p>
            <a:r>
              <a:rPr lang="en-US" dirty="0"/>
              <a:t>ANALYZE OVERTIME &amp; OFFSETTING UNAPPLIED LABOR AMOUNTS</a:t>
            </a:r>
          </a:p>
          <a:p>
            <a:r>
              <a:rPr lang="en-US" dirty="0"/>
              <a:t>INCREASE LABOR RATES WHERE APPLICABLE</a:t>
            </a:r>
          </a:p>
          <a:p>
            <a:r>
              <a:rPr lang="en-US" dirty="0"/>
              <a:t>UTILIZE FACTORY $$ FULLY FOR SERVICE ADVERTISING</a:t>
            </a:r>
          </a:p>
          <a:p>
            <a:r>
              <a:rPr lang="en-US" dirty="0"/>
              <a:t>GET MORE CUSTOMERS THROUGH THE DOOR</a:t>
            </a:r>
          </a:p>
          <a:p>
            <a:r>
              <a:rPr lang="en-US" dirty="0"/>
              <a:t>REFINE PROCESS FOR DISPATCH/WORK FLOW</a:t>
            </a:r>
          </a:p>
        </p:txBody>
      </p:sp>
    </p:spTree>
    <p:extLst>
      <p:ext uri="{BB962C8B-B14F-4D97-AF65-F5344CB8AC3E}">
        <p14:creationId xmlns:p14="http://schemas.microsoft.com/office/powerpoint/2010/main" val="331143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768CF-9E51-4028-BE44-3588636A5266}"/>
              </a:ext>
            </a:extLst>
          </p:cNvPr>
          <p:cNvSpPr>
            <a:spLocks noGrp="1"/>
          </p:cNvSpPr>
          <p:nvPr>
            <p:ph type="title"/>
          </p:nvPr>
        </p:nvSpPr>
        <p:spPr>
          <a:xfrm>
            <a:off x="1141411" y="619126"/>
            <a:ext cx="9906000" cy="823913"/>
          </a:xfrm>
        </p:spPr>
        <p:txBody>
          <a:bodyPr/>
          <a:lstStyle/>
          <a:p>
            <a:r>
              <a:rPr lang="en-US" dirty="0"/>
              <a:t>SWOT ANALYSIS CONTINUED….</a:t>
            </a:r>
          </a:p>
        </p:txBody>
      </p:sp>
      <p:sp>
        <p:nvSpPr>
          <p:cNvPr id="3" name="Text Placeholder 2">
            <a:extLst>
              <a:ext uri="{FF2B5EF4-FFF2-40B4-BE49-F238E27FC236}">
                <a16:creationId xmlns:a16="http://schemas.microsoft.com/office/drawing/2014/main" id="{0520C56E-35FF-4CAA-9FBC-0F8C63839AF9}"/>
              </a:ext>
            </a:extLst>
          </p:cNvPr>
          <p:cNvSpPr>
            <a:spLocks noGrp="1"/>
          </p:cNvSpPr>
          <p:nvPr>
            <p:ph type="body" idx="1"/>
          </p:nvPr>
        </p:nvSpPr>
        <p:spPr>
          <a:xfrm>
            <a:off x="1141410" y="1360253"/>
            <a:ext cx="4649783" cy="823912"/>
          </a:xfrm>
        </p:spPr>
        <p:txBody>
          <a:bodyPr/>
          <a:lstStyle/>
          <a:p>
            <a:r>
              <a:rPr lang="en-US" b="1" u="sng" dirty="0">
                <a:solidFill>
                  <a:schemeClr val="tx2">
                    <a:lumMod val="75000"/>
                  </a:schemeClr>
                </a:solidFill>
              </a:rPr>
              <a:t>TACTICS</a:t>
            </a:r>
          </a:p>
        </p:txBody>
      </p:sp>
      <p:sp>
        <p:nvSpPr>
          <p:cNvPr id="4" name="Content Placeholder 3">
            <a:extLst>
              <a:ext uri="{FF2B5EF4-FFF2-40B4-BE49-F238E27FC236}">
                <a16:creationId xmlns:a16="http://schemas.microsoft.com/office/drawing/2014/main" id="{5841939B-9949-43A2-B02E-21AA73561DF0}"/>
              </a:ext>
            </a:extLst>
          </p:cNvPr>
          <p:cNvSpPr>
            <a:spLocks noGrp="1"/>
          </p:cNvSpPr>
          <p:nvPr>
            <p:ph sz="half" idx="2"/>
          </p:nvPr>
        </p:nvSpPr>
        <p:spPr>
          <a:xfrm>
            <a:off x="1141410" y="2315361"/>
            <a:ext cx="4878391" cy="3475837"/>
          </a:xfrm>
        </p:spPr>
        <p:txBody>
          <a:bodyPr>
            <a:normAutofit fontScale="32500" lnSpcReduction="20000"/>
          </a:bodyPr>
          <a:lstStyle/>
          <a:p>
            <a:r>
              <a:rPr lang="en-US" dirty="0"/>
              <a:t>CHART YTD PROFECIENCY BY TECHNICIAN &amp; INCENTIVIZE IMPROVEMENT BY GIFT CARD</a:t>
            </a:r>
          </a:p>
          <a:p>
            <a:r>
              <a:rPr lang="en-US" dirty="0"/>
              <a:t>ANALYZE UNAPPLIED LABOR FROM STATEMENT WITH OFFICE MANAGER.  </a:t>
            </a:r>
          </a:p>
          <a:p>
            <a:r>
              <a:rPr lang="en-US" dirty="0"/>
              <a:t>ANALYZE OVERTIME &amp; NON-PRODUCING EMPLOYEE EXPENSE.  SEND EMPLOYEES HOME WHEN IDLE.</a:t>
            </a:r>
          </a:p>
          <a:p>
            <a:r>
              <a:rPr lang="en-US" dirty="0"/>
              <a:t>CHANGE QUICK LUBE POLICY TO NO APPT NECESSARY.  LOOK AT ADVERTISING NEW POLICY.  THIS SHOULD GIVE WRITERS MORE OPPORTINITIES FOR UPSELL ALONG WITH INCREASING PRODUCTIVITY OF NON FRT, THUS REDUCING UNAPPLIED LABOR</a:t>
            </a:r>
          </a:p>
          <a:p>
            <a:r>
              <a:rPr lang="en-US" dirty="0"/>
              <a:t>MOVE CUSTOMER PAY LABOR FROM $95/ HOUR TO $98/HOUR</a:t>
            </a:r>
          </a:p>
          <a:p>
            <a:r>
              <a:rPr lang="en-US" dirty="0"/>
              <a:t>INCREASE LOF LABOR FROM $12.50 TO $14.00</a:t>
            </a:r>
          </a:p>
          <a:p>
            <a:r>
              <a:rPr lang="en-US" dirty="0"/>
              <a:t>INCREASE ROTATION LABOR FROM $14.00  TO $16.00</a:t>
            </a:r>
          </a:p>
          <a:p>
            <a:r>
              <a:rPr lang="en-US" dirty="0"/>
              <a:t>INCREASE BRAKE FLUID FLUSH FROM $95.00 TO $115.00</a:t>
            </a:r>
          </a:p>
          <a:p>
            <a:pPr lvl="1"/>
            <a:r>
              <a:rPr lang="en-US" dirty="0"/>
              <a:t>ALL TO BE COMMENSURATE WITH THE MARKET BASED ON NON-DEALER SURVEY</a:t>
            </a:r>
          </a:p>
          <a:p>
            <a:r>
              <a:rPr lang="en-US" dirty="0"/>
              <a:t>REVERSE PROCESS OF LOF WITH 2</a:t>
            </a:r>
            <a:r>
              <a:rPr lang="en-US" baseline="30000" dirty="0"/>
              <a:t>ND</a:t>
            </a:r>
            <a:r>
              <a:rPr lang="en-US" dirty="0"/>
              <a:t> LINE ITEM CONCERN TO SCHEDULE WITH FRT FIRST TO ADDRESS CONCERN THEN FINISH WITH LOF</a:t>
            </a:r>
          </a:p>
          <a:p>
            <a:pPr lvl="1"/>
            <a:r>
              <a:rPr lang="en-US" dirty="0"/>
              <a:t>THIS SHOULD MINIMIZE QUICK LUBE INCORRECTLY DISPATCHING ITEMS TO SHOP WITHOUT SA INPUT AND WITLL IMPROVE SHOP LOADING</a:t>
            </a:r>
          </a:p>
          <a:p>
            <a:endParaRPr lang="en-US" dirty="0"/>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2C4194EC-C402-40FF-B15E-B232FFE010B2}"/>
              </a:ext>
            </a:extLst>
          </p:cNvPr>
          <p:cNvSpPr>
            <a:spLocks noGrp="1"/>
          </p:cNvSpPr>
          <p:nvPr>
            <p:ph type="body" sz="quarter" idx="3"/>
          </p:nvPr>
        </p:nvSpPr>
        <p:spPr>
          <a:xfrm>
            <a:off x="6172200" y="1360253"/>
            <a:ext cx="4646602" cy="823912"/>
          </a:xfrm>
        </p:spPr>
        <p:txBody>
          <a:bodyPr/>
          <a:lstStyle/>
          <a:p>
            <a:r>
              <a:rPr lang="en-US" b="1" u="sng" dirty="0">
                <a:solidFill>
                  <a:schemeClr val="tx2">
                    <a:lumMod val="75000"/>
                  </a:schemeClr>
                </a:solidFill>
              </a:rPr>
              <a:t>ACTION PLAN</a:t>
            </a:r>
          </a:p>
        </p:txBody>
      </p:sp>
      <p:sp>
        <p:nvSpPr>
          <p:cNvPr id="6" name="Content Placeholder 5">
            <a:extLst>
              <a:ext uri="{FF2B5EF4-FFF2-40B4-BE49-F238E27FC236}">
                <a16:creationId xmlns:a16="http://schemas.microsoft.com/office/drawing/2014/main" id="{57ABB5D4-E9D1-4A2A-B21B-448B0E335C0A}"/>
              </a:ext>
            </a:extLst>
          </p:cNvPr>
          <p:cNvSpPr>
            <a:spLocks noGrp="1"/>
          </p:cNvSpPr>
          <p:nvPr>
            <p:ph sz="quarter" idx="4"/>
          </p:nvPr>
        </p:nvSpPr>
        <p:spPr>
          <a:xfrm>
            <a:off x="6172200" y="2315361"/>
            <a:ext cx="4875210" cy="3475837"/>
          </a:xfrm>
        </p:spPr>
        <p:txBody>
          <a:bodyPr>
            <a:normAutofit fontScale="32500" lnSpcReduction="20000"/>
          </a:bodyPr>
          <a:lstStyle/>
          <a:p>
            <a:r>
              <a:rPr lang="en-US" sz="3700" b="1" u="sng" dirty="0">
                <a:solidFill>
                  <a:schemeClr val="bg1"/>
                </a:solidFill>
              </a:rPr>
              <a:t>TASK</a:t>
            </a:r>
            <a:r>
              <a:rPr lang="en-US" dirty="0"/>
              <a:t>		                </a:t>
            </a:r>
            <a:r>
              <a:rPr lang="en-US" sz="3700" u="sng" dirty="0">
                <a:solidFill>
                  <a:schemeClr val="bg1"/>
                </a:solidFill>
              </a:rPr>
              <a:t>BY</a:t>
            </a:r>
            <a:r>
              <a:rPr lang="en-US" dirty="0"/>
              <a:t>		                  </a:t>
            </a:r>
            <a:r>
              <a:rPr lang="en-US" sz="3700" b="1" u="sng" dirty="0">
                <a:solidFill>
                  <a:schemeClr val="bg1"/>
                </a:solidFill>
              </a:rPr>
              <a:t>DATE</a:t>
            </a:r>
          </a:p>
          <a:p>
            <a:r>
              <a:rPr lang="en-US" dirty="0"/>
              <a:t>ANALYZE UNAPPLIED LABOR EXP W/ OFFC MGR	GSM/SVC MGR	                    9/15/17</a:t>
            </a:r>
          </a:p>
          <a:p>
            <a:r>
              <a:rPr lang="en-US" dirty="0"/>
              <a:t>INCREASE CUST PAY LABOR RATE		SVC MGR	                    10/1/17</a:t>
            </a:r>
          </a:p>
          <a:p>
            <a:r>
              <a:rPr lang="en-US" dirty="0"/>
              <a:t>INCREASE COMPETETIVE/MAINTENANCE SVCS	SVC MGR	                     10/1/17</a:t>
            </a:r>
          </a:p>
          <a:p>
            <a:r>
              <a:rPr lang="en-US" dirty="0"/>
              <a:t>CREATE PROFICIENCY CHART FOR SHOP	GSM	                   10/1/17</a:t>
            </a:r>
          </a:p>
          <a:p>
            <a:r>
              <a:rPr lang="en-US" dirty="0"/>
              <a:t>INSTITUTE PROFICIENCY COMPETITION FOR FRT	SVC MGR	                    11/1/17</a:t>
            </a:r>
          </a:p>
          <a:p>
            <a:r>
              <a:rPr lang="en-US" dirty="0"/>
              <a:t>SHIFT TO NO APPT NECESSARY LOF &amp; START ADVERTISING	SVC MGR	                     12/1/17</a:t>
            </a:r>
          </a:p>
          <a:p>
            <a:r>
              <a:rPr lang="en-US" dirty="0"/>
              <a:t>CREATE MARKETING PLAN FOR 2018 FOR SERVICE	GSM/SVC MGR	                    12/15/17</a:t>
            </a:r>
          </a:p>
          <a:p>
            <a:r>
              <a:rPr lang="en-US" dirty="0"/>
              <a:t>COMPLETE NON DEALER SURVEY		SVC MGR	        EVERY 6 MONTHS</a:t>
            </a:r>
          </a:p>
          <a:p>
            <a:r>
              <a:rPr lang="en-US" dirty="0"/>
              <a:t>CONTINUE TO HONE STATEMENT REPORTING	GSM/SVC MGR/OFFICE MGR     ONGOING</a:t>
            </a:r>
          </a:p>
          <a:p>
            <a:endParaRPr lang="en-US" dirty="0"/>
          </a:p>
          <a:p>
            <a:endParaRPr lang="en-US" dirty="0"/>
          </a:p>
          <a:p>
            <a:endParaRPr lang="en-US" dirty="0"/>
          </a:p>
        </p:txBody>
      </p:sp>
    </p:spTree>
    <p:extLst>
      <p:ext uri="{BB962C8B-B14F-4D97-AF65-F5344CB8AC3E}">
        <p14:creationId xmlns:p14="http://schemas.microsoft.com/office/powerpoint/2010/main" val="1909816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3F620-11CA-4E82-81BD-BB0E6E79FA8E}"/>
              </a:ext>
            </a:extLst>
          </p:cNvPr>
          <p:cNvSpPr>
            <a:spLocks noGrp="1"/>
          </p:cNvSpPr>
          <p:nvPr>
            <p:ph type="title"/>
          </p:nvPr>
        </p:nvSpPr>
        <p:spPr>
          <a:xfrm>
            <a:off x="1141411" y="619127"/>
            <a:ext cx="9906000" cy="748280"/>
          </a:xfrm>
        </p:spPr>
        <p:txBody>
          <a:bodyPr/>
          <a:lstStyle/>
          <a:p>
            <a:r>
              <a:rPr lang="en-US" dirty="0"/>
              <a:t>SWOT ANALYSIS CONTINUED….</a:t>
            </a:r>
          </a:p>
        </p:txBody>
      </p:sp>
      <p:sp>
        <p:nvSpPr>
          <p:cNvPr id="3" name="Text Placeholder 2">
            <a:extLst>
              <a:ext uri="{FF2B5EF4-FFF2-40B4-BE49-F238E27FC236}">
                <a16:creationId xmlns:a16="http://schemas.microsoft.com/office/drawing/2014/main" id="{37537FC9-DE03-4D31-B447-117E3BB9868E}"/>
              </a:ext>
            </a:extLst>
          </p:cNvPr>
          <p:cNvSpPr>
            <a:spLocks noGrp="1"/>
          </p:cNvSpPr>
          <p:nvPr>
            <p:ph type="body" idx="1"/>
          </p:nvPr>
        </p:nvSpPr>
        <p:spPr>
          <a:xfrm>
            <a:off x="1255713" y="1169629"/>
            <a:ext cx="9677392" cy="663154"/>
          </a:xfrm>
        </p:spPr>
        <p:txBody>
          <a:bodyPr>
            <a:normAutofit/>
          </a:bodyPr>
          <a:lstStyle/>
          <a:p>
            <a:pPr algn="ctr"/>
            <a:r>
              <a:rPr lang="en-US" sz="2800" b="1" u="sng" dirty="0">
                <a:solidFill>
                  <a:schemeClr val="tx2">
                    <a:lumMod val="75000"/>
                  </a:schemeClr>
                </a:solidFill>
              </a:rPr>
              <a:t>SYNOPSIS</a:t>
            </a:r>
          </a:p>
        </p:txBody>
      </p:sp>
      <p:sp>
        <p:nvSpPr>
          <p:cNvPr id="4" name="Content Placeholder 3">
            <a:extLst>
              <a:ext uri="{FF2B5EF4-FFF2-40B4-BE49-F238E27FC236}">
                <a16:creationId xmlns:a16="http://schemas.microsoft.com/office/drawing/2014/main" id="{CC66859F-2EF4-46A3-9AD0-2F47D2C968F7}"/>
              </a:ext>
            </a:extLst>
          </p:cNvPr>
          <p:cNvSpPr>
            <a:spLocks noGrp="1"/>
          </p:cNvSpPr>
          <p:nvPr>
            <p:ph sz="half" idx="2"/>
          </p:nvPr>
        </p:nvSpPr>
        <p:spPr>
          <a:xfrm>
            <a:off x="1027106" y="1917909"/>
            <a:ext cx="9905999" cy="4124959"/>
          </a:xfrm>
        </p:spPr>
        <p:txBody>
          <a:bodyPr>
            <a:normAutofit fontScale="62500" lnSpcReduction="20000"/>
          </a:bodyPr>
          <a:lstStyle/>
          <a:p>
            <a:pPr marL="0" indent="0">
              <a:buNone/>
            </a:pPr>
            <a:r>
              <a:rPr lang="en-US" dirty="0"/>
              <a:t>	Reading through the 4-squares turned in from all of the service department employees for the SWOT analysis, it was fun to see that everyone agreed that we have a great team and a positive environment.  That is the culture we have tried to create from day one.  However, as with any business, it is only fun for the long-term if we are productive and profitable.  </a:t>
            </a:r>
          </a:p>
          <a:p>
            <a:pPr marL="0" indent="0">
              <a:buNone/>
            </a:pPr>
            <a:r>
              <a:rPr lang="en-US" dirty="0"/>
              <a:t>	As mentioned throughout this analysis, our main objective was to evaluate and improve our shop proficiency.  By evaluating our areas of weakness in that area and improving those who are not pulling their weight we can bring up the overall profitability, functionality, and absorption of the service department.  </a:t>
            </a:r>
          </a:p>
          <a:p>
            <a:pPr marL="0" indent="0">
              <a:buNone/>
            </a:pPr>
            <a:r>
              <a:rPr lang="en-US" dirty="0"/>
              <a:t>	The encouraging part is that we have great people that want to improve and are not afraid to make changes and challenge those who might be complacent at times.  Understanding that a business can never stay the same, it is either improving or worsening- we must be proactive in finding ways to get better and increase our bottom line.  We have been together long enough now, and accustomed to the new facility, that we can take the handcuffs off and fill up the schedule.  Getting more people in front of our great advisors and in the hands of our awesome technicians will pay off right away, I have no doubt.  </a:t>
            </a:r>
          </a:p>
          <a:p>
            <a:pPr marL="0" indent="0">
              <a:buNone/>
            </a:pPr>
            <a:r>
              <a:rPr lang="en-US" dirty="0"/>
              <a:t>	We have been given a great opportunity by our ownership.  They have provided us with every advantage we could ask for and it is time for us to repay them for that faith and investment.  I believe that these changes are the beginning of that return, and we will all see the fruits of these efforts very soon. </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124459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077D0-C6A7-42D2-A8D4-4329298F4F0A}"/>
              </a:ext>
            </a:extLst>
          </p:cNvPr>
          <p:cNvSpPr>
            <a:spLocks noGrp="1"/>
          </p:cNvSpPr>
          <p:nvPr>
            <p:ph type="title"/>
          </p:nvPr>
        </p:nvSpPr>
        <p:spPr>
          <a:xfrm>
            <a:off x="1141413" y="618518"/>
            <a:ext cx="4672158" cy="690165"/>
          </a:xfrm>
        </p:spPr>
        <p:txBody>
          <a:bodyPr>
            <a:normAutofit fontScale="90000"/>
          </a:bodyPr>
          <a:lstStyle/>
          <a:p>
            <a:r>
              <a:rPr lang="en-US" dirty="0"/>
              <a:t>ADVERTISING/MARKETING</a:t>
            </a:r>
          </a:p>
        </p:txBody>
      </p:sp>
      <p:sp>
        <p:nvSpPr>
          <p:cNvPr id="3" name="Content Placeholder 2">
            <a:extLst>
              <a:ext uri="{FF2B5EF4-FFF2-40B4-BE49-F238E27FC236}">
                <a16:creationId xmlns:a16="http://schemas.microsoft.com/office/drawing/2014/main" id="{EABAD8A8-2ED1-43E6-ABD4-7062739F8223}"/>
              </a:ext>
            </a:extLst>
          </p:cNvPr>
          <p:cNvSpPr>
            <a:spLocks noGrp="1"/>
          </p:cNvSpPr>
          <p:nvPr>
            <p:ph idx="1"/>
          </p:nvPr>
        </p:nvSpPr>
        <p:spPr>
          <a:xfrm>
            <a:off x="1141412" y="1644242"/>
            <a:ext cx="9905999" cy="4146959"/>
          </a:xfrm>
        </p:spPr>
        <p:txBody>
          <a:bodyPr>
            <a:normAutofit/>
          </a:bodyPr>
          <a:lstStyle/>
          <a:p>
            <a:pPr lvl="1"/>
            <a:r>
              <a:rPr lang="en-US" sz="1400" dirty="0"/>
              <a:t>FROM A SERVICE SPECIFIC ADVERTISING AND MARKETING PERSPECTIVE, WE DEFINITELY HAVE ROOM TO GROW.  WE ARE NOW ALMOST A YEAR AND A HALF INTO OUR BRAND-NEW FACILITY AND BEGINNING TO UNDERSTAND OUR LEVELS AND LIMITS.  IN COMPLETING OUR NON-DEALER SURVEY PRIOR TO CLASS WE FOUND OUT THAT MUCH OF OUR COMPETETIVE AND MAINTENANCE SERVICES WERE AMONG THE CHEAPEST IN TOWN.  UPON OUR RETURN WE IMMEDIATELY RAISED THE PRICES SEVERAL OF OUR SERVICES TO BE COMMENSURATE WITH WHAT WAS GOING ON AROUND US.  FOR EXAMPLE, OUR LABOR CHARGE ON OIL CHANGES WENT FROM $12.50 TO $14.00, OUR TIRE ROTATION LABOR CHARGE WENT FROM $14.00 TO 16.00, AND OUR BRAKE FLUSH WENT FROM $95.00 TO $115.00.  SMALL INCREMENTAL CHANGES THAT NEED TO BE EXAMINED REGULARLY BY VIRTUE OF COMPETIVE SURVEYS OF OUR COMPETITION.  </a:t>
            </a:r>
          </a:p>
          <a:p>
            <a:pPr lvl="1"/>
            <a:endParaRPr lang="en-US" sz="1400" dirty="0"/>
          </a:p>
          <a:p>
            <a:pPr lvl="1"/>
            <a:endParaRPr lang="en-US" sz="1400" dirty="0"/>
          </a:p>
        </p:txBody>
      </p:sp>
      <p:graphicFrame>
        <p:nvGraphicFramePr>
          <p:cNvPr id="4" name="Table 3">
            <a:extLst>
              <a:ext uri="{FF2B5EF4-FFF2-40B4-BE49-F238E27FC236}">
                <a16:creationId xmlns:a16="http://schemas.microsoft.com/office/drawing/2014/main" id="{19284A56-E330-4CEC-A1F5-BA15351AB6D7}"/>
              </a:ext>
            </a:extLst>
          </p:cNvPr>
          <p:cNvGraphicFramePr>
            <a:graphicFrameLocks noGrp="1"/>
          </p:cNvGraphicFramePr>
          <p:nvPr>
            <p:extLst>
              <p:ext uri="{D42A27DB-BD31-4B8C-83A1-F6EECF244321}">
                <p14:modId xmlns:p14="http://schemas.microsoft.com/office/powerpoint/2010/main" val="2324651187"/>
              </p:ext>
            </p:extLst>
          </p:nvPr>
        </p:nvGraphicFramePr>
        <p:xfrm>
          <a:off x="1040235" y="3781753"/>
          <a:ext cx="10939241" cy="2158807"/>
        </p:xfrm>
        <a:graphic>
          <a:graphicData uri="http://schemas.openxmlformats.org/drawingml/2006/table">
            <a:tbl>
              <a:tblPr/>
              <a:tblGrid>
                <a:gridCol w="6924089">
                  <a:extLst>
                    <a:ext uri="{9D8B030D-6E8A-4147-A177-3AD203B41FA5}">
                      <a16:colId xmlns:a16="http://schemas.microsoft.com/office/drawing/2014/main" val="3120589077"/>
                    </a:ext>
                  </a:extLst>
                </a:gridCol>
                <a:gridCol w="999691">
                  <a:extLst>
                    <a:ext uri="{9D8B030D-6E8A-4147-A177-3AD203B41FA5}">
                      <a16:colId xmlns:a16="http://schemas.microsoft.com/office/drawing/2014/main" val="879391212"/>
                    </a:ext>
                  </a:extLst>
                </a:gridCol>
                <a:gridCol w="876778">
                  <a:extLst>
                    <a:ext uri="{9D8B030D-6E8A-4147-A177-3AD203B41FA5}">
                      <a16:colId xmlns:a16="http://schemas.microsoft.com/office/drawing/2014/main" val="1040010483"/>
                    </a:ext>
                  </a:extLst>
                </a:gridCol>
                <a:gridCol w="680119">
                  <a:extLst>
                    <a:ext uri="{9D8B030D-6E8A-4147-A177-3AD203B41FA5}">
                      <a16:colId xmlns:a16="http://schemas.microsoft.com/office/drawing/2014/main" val="1363871830"/>
                    </a:ext>
                  </a:extLst>
                </a:gridCol>
                <a:gridCol w="581787">
                  <a:extLst>
                    <a:ext uri="{9D8B030D-6E8A-4147-A177-3AD203B41FA5}">
                      <a16:colId xmlns:a16="http://schemas.microsoft.com/office/drawing/2014/main" val="3393335176"/>
                    </a:ext>
                  </a:extLst>
                </a:gridCol>
                <a:gridCol w="876777">
                  <a:extLst>
                    <a:ext uri="{9D8B030D-6E8A-4147-A177-3AD203B41FA5}">
                      <a16:colId xmlns:a16="http://schemas.microsoft.com/office/drawing/2014/main" val="4241400436"/>
                    </a:ext>
                  </a:extLst>
                </a:gridCol>
              </a:tblGrid>
              <a:tr h="174369">
                <a:tc>
                  <a:txBody>
                    <a:bodyPr/>
                    <a:lstStyle/>
                    <a:p>
                      <a:r>
                        <a:rPr lang="en-US" sz="1000" dirty="0"/>
                        <a:t>PARTS</a:t>
                      </a:r>
                    </a:p>
                  </a:txBody>
                  <a:tcPr marL="20449" marR="20449" marT="20449" marB="20449">
                    <a:lnL>
                      <a:noFill/>
                    </a:lnL>
                    <a:lnR>
                      <a:noFill/>
                    </a:lnR>
                    <a:lnT>
                      <a:noFill/>
                    </a:lnT>
                    <a:lnB>
                      <a:noFill/>
                    </a:lnB>
                    <a:solidFill>
                      <a:srgbClr val="FFFFFF"/>
                    </a:solidFill>
                  </a:tcPr>
                </a:tc>
                <a:tc>
                  <a:txBody>
                    <a:bodyPr/>
                    <a:lstStyle/>
                    <a:p>
                      <a:endParaRPr lang="en-US" sz="1000"/>
                    </a:p>
                  </a:txBody>
                  <a:tcPr marL="49077" marR="49077" marT="24538" marB="24538">
                    <a:lnL>
                      <a:noFill/>
                    </a:lnL>
                  </a:tcPr>
                </a:tc>
                <a:tc>
                  <a:txBody>
                    <a:bodyPr/>
                    <a:lstStyle/>
                    <a:p>
                      <a:endParaRPr lang="en-US" sz="1000" dirty="0"/>
                    </a:p>
                  </a:txBody>
                  <a:tcPr marL="49077" marR="49077" marT="24538" marB="24538"/>
                </a:tc>
                <a:tc>
                  <a:txBody>
                    <a:bodyPr/>
                    <a:lstStyle/>
                    <a:p>
                      <a:endParaRPr lang="en-US" sz="1000"/>
                    </a:p>
                  </a:txBody>
                  <a:tcPr marL="49077" marR="49077" marT="24538" marB="24538"/>
                </a:tc>
                <a:tc>
                  <a:txBody>
                    <a:bodyPr/>
                    <a:lstStyle/>
                    <a:p>
                      <a:endParaRPr lang="en-US" sz="1000"/>
                    </a:p>
                  </a:txBody>
                  <a:tcPr marL="49077" marR="49077" marT="24538" marB="24538"/>
                </a:tc>
                <a:tc>
                  <a:txBody>
                    <a:bodyPr/>
                    <a:lstStyle/>
                    <a:p>
                      <a:endParaRPr lang="en-US" sz="1000"/>
                    </a:p>
                  </a:txBody>
                  <a:tcPr marL="49077" marR="49077" marT="24538" marB="24538"/>
                </a:tc>
                <a:extLst>
                  <a:ext uri="{0D108BD9-81ED-4DB2-BD59-A6C34878D82A}">
                    <a16:rowId xmlns:a16="http://schemas.microsoft.com/office/drawing/2014/main" val="3794326742"/>
                  </a:ext>
                </a:extLst>
              </a:tr>
              <a:tr h="174369">
                <a:tc>
                  <a:txBody>
                    <a:bodyPr/>
                    <a:lstStyle/>
                    <a:p>
                      <a:r>
                        <a:rPr lang="en-US" sz="1000" dirty="0">
                          <a:solidFill>
                            <a:schemeClr val="bg1"/>
                          </a:solidFill>
                        </a:rPr>
                        <a:t>Parts</a:t>
                      </a:r>
                      <a:r>
                        <a:rPr lang="en-US" sz="1000" dirty="0"/>
                        <a:t> </a:t>
                      </a:r>
                      <a:r>
                        <a:rPr lang="en-US" sz="1000" dirty="0">
                          <a:solidFill>
                            <a:schemeClr val="bg1"/>
                          </a:solidFill>
                        </a:rPr>
                        <a:t>and</a:t>
                      </a:r>
                      <a:r>
                        <a:rPr lang="en-US" sz="1000" dirty="0"/>
                        <a:t> </a:t>
                      </a:r>
                      <a:r>
                        <a:rPr lang="en-US" sz="1000" dirty="0">
                          <a:solidFill>
                            <a:schemeClr val="bg1"/>
                          </a:solidFill>
                        </a:rPr>
                        <a:t>Service</a:t>
                      </a:r>
                      <a:r>
                        <a:rPr lang="en-US" sz="1000" dirty="0"/>
                        <a:t> </a:t>
                      </a:r>
                      <a:r>
                        <a:rPr lang="en-US" sz="1000" dirty="0">
                          <a:solidFill>
                            <a:schemeClr val="bg1"/>
                          </a:solidFill>
                        </a:rPr>
                        <a:t>Fund</a:t>
                      </a:r>
                      <a:r>
                        <a:rPr lang="en-US" sz="1000" dirty="0"/>
                        <a:t> Current Balance</a:t>
                      </a:r>
                    </a:p>
                  </a:txBody>
                  <a:tcPr marL="20449" marR="20449" marT="20449" marB="20449">
                    <a:lnL>
                      <a:noFill/>
                    </a:lnL>
                    <a:lnR>
                      <a:noFill/>
                    </a:lnR>
                    <a:lnT>
                      <a:noFill/>
                    </a:lnT>
                    <a:lnB>
                      <a:noFill/>
                    </a:lnB>
                    <a:solidFill>
                      <a:srgbClr val="FFFFFF"/>
                    </a:solidFill>
                  </a:tcPr>
                </a:tc>
                <a:tc>
                  <a:txBody>
                    <a:bodyPr/>
                    <a:lstStyle/>
                    <a:p>
                      <a:endParaRPr lang="en-US" sz="1000"/>
                    </a:p>
                  </a:txBody>
                  <a:tcPr marL="49077" marR="49077" marT="24538" marB="24538">
                    <a:lnL>
                      <a:noFill/>
                    </a:lnL>
                  </a:tcPr>
                </a:tc>
                <a:tc>
                  <a:txBody>
                    <a:bodyPr/>
                    <a:lstStyle/>
                    <a:p>
                      <a:endParaRPr lang="en-US" sz="1000"/>
                    </a:p>
                  </a:txBody>
                  <a:tcPr marL="49077" marR="49077" marT="24538" marB="24538"/>
                </a:tc>
                <a:tc>
                  <a:txBody>
                    <a:bodyPr/>
                    <a:lstStyle/>
                    <a:p>
                      <a:endParaRPr lang="en-US" sz="1000"/>
                    </a:p>
                  </a:txBody>
                  <a:tcPr marL="49077" marR="49077" marT="24538" marB="24538"/>
                </a:tc>
                <a:tc>
                  <a:txBody>
                    <a:bodyPr/>
                    <a:lstStyle/>
                    <a:p>
                      <a:endParaRPr lang="en-US" sz="1000"/>
                    </a:p>
                  </a:txBody>
                  <a:tcPr marL="49077" marR="49077" marT="24538" marB="24538"/>
                </a:tc>
                <a:tc>
                  <a:txBody>
                    <a:bodyPr/>
                    <a:lstStyle/>
                    <a:p>
                      <a:endParaRPr lang="en-US" sz="1000"/>
                    </a:p>
                  </a:txBody>
                  <a:tcPr marL="49077" marR="49077" marT="24538" marB="24538"/>
                </a:tc>
                <a:extLst>
                  <a:ext uri="{0D108BD9-81ED-4DB2-BD59-A6C34878D82A}">
                    <a16:rowId xmlns:a16="http://schemas.microsoft.com/office/drawing/2014/main" val="3316755588"/>
                  </a:ext>
                </a:extLst>
              </a:tr>
              <a:tr h="424490">
                <a:tc>
                  <a:txBody>
                    <a:bodyPr/>
                    <a:lstStyle/>
                    <a:p>
                      <a:r>
                        <a:rPr lang="en-US" sz="1000"/>
                        <a:t>Accrual Period</a:t>
                      </a:r>
                    </a:p>
                  </a:txBody>
                  <a:tcPr marL="20449" marR="20449" marT="20449" marB="20449">
                    <a:lnL>
                      <a:noFill/>
                    </a:lnL>
                    <a:lnR>
                      <a:noFill/>
                    </a:lnR>
                    <a:lnT>
                      <a:noFill/>
                    </a:lnT>
                    <a:lnB>
                      <a:noFill/>
                    </a:lnB>
                    <a:solidFill>
                      <a:srgbClr val="003366"/>
                    </a:solidFill>
                  </a:tcPr>
                </a:tc>
                <a:tc>
                  <a:txBody>
                    <a:bodyPr/>
                    <a:lstStyle/>
                    <a:p>
                      <a:r>
                        <a:rPr lang="en-US" sz="1000"/>
                        <a:t>Effective Date</a:t>
                      </a:r>
                    </a:p>
                  </a:txBody>
                  <a:tcPr marL="20449" marR="20449" marT="20449" marB="20449">
                    <a:lnL>
                      <a:noFill/>
                    </a:lnL>
                    <a:lnR>
                      <a:noFill/>
                    </a:lnR>
                    <a:lnB>
                      <a:noFill/>
                    </a:lnB>
                    <a:solidFill>
                      <a:srgbClr val="003366"/>
                    </a:solidFill>
                  </a:tcPr>
                </a:tc>
                <a:tc>
                  <a:txBody>
                    <a:bodyPr/>
                    <a:lstStyle/>
                    <a:p>
                      <a:r>
                        <a:rPr lang="en-US" sz="1000"/>
                        <a:t>Expiration Date</a:t>
                      </a:r>
                    </a:p>
                  </a:txBody>
                  <a:tcPr marL="20449" marR="20449" marT="20449" marB="20449">
                    <a:lnL>
                      <a:noFill/>
                    </a:lnL>
                    <a:lnR>
                      <a:noFill/>
                    </a:lnR>
                    <a:lnB>
                      <a:noFill/>
                    </a:lnB>
                    <a:solidFill>
                      <a:srgbClr val="003366"/>
                    </a:solidFill>
                  </a:tcPr>
                </a:tc>
                <a:tc>
                  <a:txBody>
                    <a:bodyPr/>
                    <a:lstStyle/>
                    <a:p>
                      <a:pPr algn="r"/>
                      <a:r>
                        <a:rPr lang="en-US" sz="1000"/>
                        <a:t>Accruals</a:t>
                      </a:r>
                    </a:p>
                  </a:txBody>
                  <a:tcPr marL="20449" marR="20449" marT="20449" marB="20449">
                    <a:lnL>
                      <a:noFill/>
                    </a:lnL>
                    <a:lnR>
                      <a:noFill/>
                    </a:lnR>
                    <a:lnB>
                      <a:noFill/>
                    </a:lnB>
                    <a:solidFill>
                      <a:srgbClr val="003366"/>
                    </a:solidFill>
                  </a:tcPr>
                </a:tc>
                <a:tc>
                  <a:txBody>
                    <a:bodyPr/>
                    <a:lstStyle/>
                    <a:p>
                      <a:pPr algn="r"/>
                      <a:r>
                        <a:rPr lang="en-US" sz="1000"/>
                        <a:t>Approved/Paid</a:t>
                      </a:r>
                    </a:p>
                  </a:txBody>
                  <a:tcPr marL="20449" marR="20449" marT="20449" marB="20449">
                    <a:lnL>
                      <a:noFill/>
                    </a:lnL>
                    <a:lnR>
                      <a:noFill/>
                    </a:lnR>
                    <a:lnB>
                      <a:noFill/>
                    </a:lnB>
                    <a:solidFill>
                      <a:srgbClr val="003366"/>
                    </a:solidFill>
                  </a:tcPr>
                </a:tc>
                <a:tc>
                  <a:txBody>
                    <a:bodyPr/>
                    <a:lstStyle/>
                    <a:p>
                      <a:pPr algn="r"/>
                      <a:r>
                        <a:rPr lang="en-US" sz="1000"/>
                        <a:t>Balance</a:t>
                      </a:r>
                    </a:p>
                  </a:txBody>
                  <a:tcPr marL="20449" marR="20449" marT="20449" marB="20449">
                    <a:lnL>
                      <a:noFill/>
                    </a:lnL>
                    <a:lnR>
                      <a:noFill/>
                    </a:lnR>
                    <a:lnB>
                      <a:noFill/>
                    </a:lnB>
                    <a:solidFill>
                      <a:srgbClr val="003366"/>
                    </a:solidFill>
                  </a:tcPr>
                </a:tc>
                <a:extLst>
                  <a:ext uri="{0D108BD9-81ED-4DB2-BD59-A6C34878D82A}">
                    <a16:rowId xmlns:a16="http://schemas.microsoft.com/office/drawing/2014/main" val="1902743795"/>
                  </a:ext>
                </a:extLst>
              </a:tr>
              <a:tr h="344059">
                <a:tc>
                  <a:txBody>
                    <a:bodyPr/>
                    <a:lstStyle/>
                    <a:p>
                      <a:r>
                        <a:rPr lang="en-US" sz="1000"/>
                        <a:t>September 2017</a:t>
                      </a:r>
                    </a:p>
                  </a:txBody>
                  <a:tcPr marL="20449" marR="20449" marT="20449" marB="20449">
                    <a:lnL>
                      <a:noFill/>
                    </a:lnL>
                    <a:lnR>
                      <a:noFill/>
                    </a:lnR>
                    <a:lnT>
                      <a:noFill/>
                    </a:lnT>
                    <a:lnB>
                      <a:noFill/>
                    </a:lnB>
                    <a:solidFill>
                      <a:srgbClr val="33FF33"/>
                    </a:solidFill>
                  </a:tcPr>
                </a:tc>
                <a:tc>
                  <a:txBody>
                    <a:bodyPr/>
                    <a:lstStyle/>
                    <a:p>
                      <a:r>
                        <a:rPr lang="en-US" sz="1000"/>
                        <a:t>08/01/2017</a:t>
                      </a:r>
                    </a:p>
                  </a:txBody>
                  <a:tcPr marL="20449" marR="20449" marT="20449" marB="20449">
                    <a:lnL>
                      <a:noFill/>
                    </a:lnL>
                    <a:lnR>
                      <a:noFill/>
                    </a:lnR>
                    <a:lnT>
                      <a:noFill/>
                    </a:lnT>
                    <a:lnB>
                      <a:noFill/>
                    </a:lnB>
                    <a:solidFill>
                      <a:srgbClr val="33FF33"/>
                    </a:solidFill>
                  </a:tcPr>
                </a:tc>
                <a:tc>
                  <a:txBody>
                    <a:bodyPr/>
                    <a:lstStyle/>
                    <a:p>
                      <a:r>
                        <a:rPr lang="en-US" sz="1000"/>
                        <a:t>11/30/2017</a:t>
                      </a:r>
                    </a:p>
                  </a:txBody>
                  <a:tcPr marL="20449" marR="20449" marT="20449" marB="20449">
                    <a:lnL>
                      <a:noFill/>
                    </a:lnL>
                    <a:lnR>
                      <a:noFill/>
                    </a:lnR>
                    <a:lnT>
                      <a:noFill/>
                    </a:lnT>
                    <a:lnB>
                      <a:noFill/>
                    </a:lnB>
                    <a:solidFill>
                      <a:srgbClr val="33FF33"/>
                    </a:solidFill>
                  </a:tcPr>
                </a:tc>
                <a:tc>
                  <a:txBody>
                    <a:bodyPr/>
                    <a:lstStyle/>
                    <a:p>
                      <a:pPr algn="r"/>
                      <a:r>
                        <a:rPr lang="en-US" sz="1000"/>
                        <a:t>$975.00</a:t>
                      </a:r>
                    </a:p>
                  </a:txBody>
                  <a:tcPr marL="20449" marR="20449" marT="20449" marB="20449">
                    <a:lnL>
                      <a:noFill/>
                    </a:lnL>
                    <a:lnR>
                      <a:noFill/>
                    </a:lnR>
                    <a:lnT>
                      <a:noFill/>
                    </a:lnT>
                    <a:lnB>
                      <a:noFill/>
                    </a:lnB>
                    <a:solidFill>
                      <a:srgbClr val="33FF33"/>
                    </a:solidFill>
                  </a:tcPr>
                </a:tc>
                <a:tc>
                  <a:txBody>
                    <a:bodyPr/>
                    <a:lstStyle/>
                    <a:p>
                      <a:pPr algn="r"/>
                      <a:r>
                        <a:rPr lang="en-US" sz="1000"/>
                        <a:t>$0.00</a:t>
                      </a:r>
                    </a:p>
                  </a:txBody>
                  <a:tcPr marL="20449" marR="20449" marT="20449" marB="20449">
                    <a:lnL>
                      <a:noFill/>
                    </a:lnL>
                    <a:lnR>
                      <a:noFill/>
                    </a:lnR>
                    <a:lnT>
                      <a:noFill/>
                    </a:lnT>
                    <a:lnB>
                      <a:noFill/>
                    </a:lnB>
                    <a:solidFill>
                      <a:srgbClr val="33FF33"/>
                    </a:solidFill>
                  </a:tcPr>
                </a:tc>
                <a:tc>
                  <a:txBody>
                    <a:bodyPr/>
                    <a:lstStyle/>
                    <a:p>
                      <a:pPr algn="r"/>
                      <a:r>
                        <a:rPr lang="en-US" sz="1000"/>
                        <a:t>$975.00</a:t>
                      </a:r>
                    </a:p>
                  </a:txBody>
                  <a:tcPr marL="20449" marR="20449" marT="20449" marB="20449">
                    <a:lnL>
                      <a:noFill/>
                    </a:lnL>
                    <a:lnR>
                      <a:noFill/>
                    </a:lnR>
                    <a:lnT>
                      <a:noFill/>
                    </a:lnT>
                    <a:lnB>
                      <a:noFill/>
                    </a:lnB>
                    <a:solidFill>
                      <a:srgbClr val="33FF33"/>
                    </a:solidFill>
                  </a:tcPr>
                </a:tc>
                <a:extLst>
                  <a:ext uri="{0D108BD9-81ED-4DB2-BD59-A6C34878D82A}">
                    <a16:rowId xmlns:a16="http://schemas.microsoft.com/office/drawing/2014/main" val="3924339698"/>
                  </a:ext>
                </a:extLst>
              </a:tr>
              <a:tr h="344059">
                <a:tc>
                  <a:txBody>
                    <a:bodyPr/>
                    <a:lstStyle/>
                    <a:p>
                      <a:r>
                        <a:rPr lang="en-US" sz="1000" dirty="0"/>
                        <a:t>October 2017</a:t>
                      </a:r>
                    </a:p>
                  </a:txBody>
                  <a:tcPr marL="20449" marR="20449" marT="20449" marB="20449">
                    <a:lnL>
                      <a:noFill/>
                    </a:lnL>
                    <a:lnR>
                      <a:noFill/>
                    </a:lnR>
                    <a:lnT>
                      <a:noFill/>
                    </a:lnT>
                    <a:lnB>
                      <a:noFill/>
                    </a:lnB>
                    <a:solidFill>
                      <a:srgbClr val="33FF33"/>
                    </a:solidFill>
                  </a:tcPr>
                </a:tc>
                <a:tc>
                  <a:txBody>
                    <a:bodyPr/>
                    <a:lstStyle/>
                    <a:p>
                      <a:r>
                        <a:rPr lang="en-US" sz="1000"/>
                        <a:t>09/01/2017</a:t>
                      </a:r>
                    </a:p>
                  </a:txBody>
                  <a:tcPr marL="20449" marR="20449" marT="20449" marB="20449">
                    <a:lnL>
                      <a:noFill/>
                    </a:lnL>
                    <a:lnR>
                      <a:noFill/>
                    </a:lnR>
                    <a:lnT>
                      <a:noFill/>
                    </a:lnT>
                    <a:lnB>
                      <a:noFill/>
                    </a:lnB>
                    <a:solidFill>
                      <a:srgbClr val="33FF33"/>
                    </a:solidFill>
                  </a:tcPr>
                </a:tc>
                <a:tc>
                  <a:txBody>
                    <a:bodyPr/>
                    <a:lstStyle/>
                    <a:p>
                      <a:r>
                        <a:rPr lang="en-US" sz="1000"/>
                        <a:t>12/31/2017</a:t>
                      </a:r>
                    </a:p>
                  </a:txBody>
                  <a:tcPr marL="20449" marR="20449" marT="20449" marB="20449">
                    <a:lnL>
                      <a:noFill/>
                    </a:lnL>
                    <a:lnR>
                      <a:noFill/>
                    </a:lnR>
                    <a:lnT>
                      <a:noFill/>
                    </a:lnT>
                    <a:lnB>
                      <a:noFill/>
                    </a:lnB>
                    <a:solidFill>
                      <a:srgbClr val="33FF33"/>
                    </a:solidFill>
                  </a:tcPr>
                </a:tc>
                <a:tc>
                  <a:txBody>
                    <a:bodyPr/>
                    <a:lstStyle/>
                    <a:p>
                      <a:pPr algn="r"/>
                      <a:r>
                        <a:rPr lang="en-US" sz="1000"/>
                        <a:t>$1,250.00</a:t>
                      </a:r>
                    </a:p>
                  </a:txBody>
                  <a:tcPr marL="20449" marR="20449" marT="20449" marB="20449">
                    <a:lnL>
                      <a:noFill/>
                    </a:lnL>
                    <a:lnR>
                      <a:noFill/>
                    </a:lnR>
                    <a:lnT>
                      <a:noFill/>
                    </a:lnT>
                    <a:lnB>
                      <a:noFill/>
                    </a:lnB>
                    <a:solidFill>
                      <a:srgbClr val="33FF33"/>
                    </a:solidFill>
                  </a:tcPr>
                </a:tc>
                <a:tc>
                  <a:txBody>
                    <a:bodyPr/>
                    <a:lstStyle/>
                    <a:p>
                      <a:pPr algn="r"/>
                      <a:r>
                        <a:rPr lang="en-US" sz="1000"/>
                        <a:t>$0.00</a:t>
                      </a:r>
                    </a:p>
                  </a:txBody>
                  <a:tcPr marL="20449" marR="20449" marT="20449" marB="20449">
                    <a:lnL>
                      <a:noFill/>
                    </a:lnL>
                    <a:lnR>
                      <a:noFill/>
                    </a:lnR>
                    <a:lnT>
                      <a:noFill/>
                    </a:lnT>
                    <a:lnB>
                      <a:noFill/>
                    </a:lnB>
                    <a:solidFill>
                      <a:srgbClr val="33FF33"/>
                    </a:solidFill>
                  </a:tcPr>
                </a:tc>
                <a:tc>
                  <a:txBody>
                    <a:bodyPr/>
                    <a:lstStyle/>
                    <a:p>
                      <a:pPr algn="r"/>
                      <a:r>
                        <a:rPr lang="en-US" sz="1000"/>
                        <a:t>$1,250.00</a:t>
                      </a:r>
                    </a:p>
                  </a:txBody>
                  <a:tcPr marL="20449" marR="20449" marT="20449" marB="20449">
                    <a:lnL>
                      <a:noFill/>
                    </a:lnL>
                    <a:lnR>
                      <a:noFill/>
                    </a:lnR>
                    <a:lnT>
                      <a:noFill/>
                    </a:lnT>
                    <a:lnB>
                      <a:noFill/>
                    </a:lnB>
                    <a:solidFill>
                      <a:srgbClr val="33FF33"/>
                    </a:solidFill>
                  </a:tcPr>
                </a:tc>
                <a:extLst>
                  <a:ext uri="{0D108BD9-81ED-4DB2-BD59-A6C34878D82A}">
                    <a16:rowId xmlns:a16="http://schemas.microsoft.com/office/drawing/2014/main" val="4089173563"/>
                  </a:ext>
                </a:extLst>
              </a:tr>
              <a:tr h="344059">
                <a:tc>
                  <a:txBody>
                    <a:bodyPr/>
                    <a:lstStyle/>
                    <a:p>
                      <a:r>
                        <a:rPr lang="en-US" sz="1000"/>
                        <a:t>November 2017</a:t>
                      </a:r>
                    </a:p>
                  </a:txBody>
                  <a:tcPr marL="20449" marR="20449" marT="20449" marB="20449">
                    <a:lnL>
                      <a:noFill/>
                    </a:lnL>
                    <a:lnR>
                      <a:noFill/>
                    </a:lnR>
                    <a:lnT>
                      <a:noFill/>
                    </a:lnT>
                    <a:lnB>
                      <a:noFill/>
                    </a:lnB>
                    <a:solidFill>
                      <a:srgbClr val="33FF33"/>
                    </a:solidFill>
                  </a:tcPr>
                </a:tc>
                <a:tc>
                  <a:txBody>
                    <a:bodyPr/>
                    <a:lstStyle/>
                    <a:p>
                      <a:r>
                        <a:rPr lang="en-US" sz="1000"/>
                        <a:t>10/01/2017</a:t>
                      </a:r>
                    </a:p>
                  </a:txBody>
                  <a:tcPr marL="20449" marR="20449" marT="20449" marB="20449">
                    <a:lnL>
                      <a:noFill/>
                    </a:lnL>
                    <a:lnR>
                      <a:noFill/>
                    </a:lnR>
                    <a:lnT>
                      <a:noFill/>
                    </a:lnT>
                    <a:lnB>
                      <a:noFill/>
                    </a:lnB>
                    <a:solidFill>
                      <a:srgbClr val="33FF33"/>
                    </a:solidFill>
                  </a:tcPr>
                </a:tc>
                <a:tc>
                  <a:txBody>
                    <a:bodyPr/>
                    <a:lstStyle/>
                    <a:p>
                      <a:r>
                        <a:rPr lang="en-US" sz="1000"/>
                        <a:t>01/31/2018</a:t>
                      </a:r>
                    </a:p>
                  </a:txBody>
                  <a:tcPr marL="20449" marR="20449" marT="20449" marB="20449">
                    <a:lnL>
                      <a:noFill/>
                    </a:lnL>
                    <a:lnR>
                      <a:noFill/>
                    </a:lnR>
                    <a:lnT>
                      <a:noFill/>
                    </a:lnT>
                    <a:lnB>
                      <a:noFill/>
                    </a:lnB>
                    <a:solidFill>
                      <a:srgbClr val="33FF33"/>
                    </a:solidFill>
                  </a:tcPr>
                </a:tc>
                <a:tc>
                  <a:txBody>
                    <a:bodyPr/>
                    <a:lstStyle/>
                    <a:p>
                      <a:pPr algn="r"/>
                      <a:r>
                        <a:rPr lang="en-US" sz="1000"/>
                        <a:t>$725.00</a:t>
                      </a:r>
                    </a:p>
                  </a:txBody>
                  <a:tcPr marL="20449" marR="20449" marT="20449" marB="20449">
                    <a:lnL>
                      <a:noFill/>
                    </a:lnL>
                    <a:lnR>
                      <a:noFill/>
                    </a:lnR>
                    <a:lnT>
                      <a:noFill/>
                    </a:lnT>
                    <a:lnB>
                      <a:noFill/>
                    </a:lnB>
                    <a:solidFill>
                      <a:srgbClr val="33FF33"/>
                    </a:solidFill>
                  </a:tcPr>
                </a:tc>
                <a:tc>
                  <a:txBody>
                    <a:bodyPr/>
                    <a:lstStyle/>
                    <a:p>
                      <a:pPr algn="r"/>
                      <a:r>
                        <a:rPr lang="en-US" sz="1000"/>
                        <a:t>$0.00</a:t>
                      </a:r>
                    </a:p>
                  </a:txBody>
                  <a:tcPr marL="20449" marR="20449" marT="20449" marB="20449">
                    <a:lnL>
                      <a:noFill/>
                    </a:lnL>
                    <a:lnR>
                      <a:noFill/>
                    </a:lnR>
                    <a:lnT>
                      <a:noFill/>
                    </a:lnT>
                    <a:lnB>
                      <a:noFill/>
                    </a:lnB>
                    <a:solidFill>
                      <a:srgbClr val="33FF33"/>
                    </a:solidFill>
                  </a:tcPr>
                </a:tc>
                <a:tc>
                  <a:txBody>
                    <a:bodyPr/>
                    <a:lstStyle/>
                    <a:p>
                      <a:pPr algn="r"/>
                      <a:r>
                        <a:rPr lang="en-US" sz="1000"/>
                        <a:t>$725.00</a:t>
                      </a:r>
                    </a:p>
                  </a:txBody>
                  <a:tcPr marL="20449" marR="20449" marT="20449" marB="20449">
                    <a:lnL>
                      <a:noFill/>
                    </a:lnL>
                    <a:lnR>
                      <a:noFill/>
                    </a:lnR>
                    <a:lnT>
                      <a:noFill/>
                    </a:lnT>
                    <a:lnB>
                      <a:noFill/>
                    </a:lnB>
                    <a:solidFill>
                      <a:srgbClr val="33FF33"/>
                    </a:solidFill>
                  </a:tcPr>
                </a:tc>
                <a:extLst>
                  <a:ext uri="{0D108BD9-81ED-4DB2-BD59-A6C34878D82A}">
                    <a16:rowId xmlns:a16="http://schemas.microsoft.com/office/drawing/2014/main" val="34258818"/>
                  </a:ext>
                </a:extLst>
              </a:tr>
              <a:tr h="299188">
                <a:tc gridSpan="3">
                  <a:txBody>
                    <a:bodyPr/>
                    <a:lstStyle/>
                    <a:p>
                      <a:pPr algn="r"/>
                      <a:r>
                        <a:rPr lang="en-US" sz="1000" dirty="0">
                          <a:solidFill>
                            <a:schemeClr val="bg1"/>
                          </a:solidFill>
                        </a:rPr>
                        <a:t>Total</a:t>
                      </a:r>
                      <a:r>
                        <a:rPr lang="en-US" sz="1000" dirty="0"/>
                        <a:t> </a:t>
                      </a:r>
                      <a:r>
                        <a:rPr lang="en-US" sz="1000" dirty="0">
                          <a:solidFill>
                            <a:schemeClr val="bg1"/>
                          </a:solidFill>
                        </a:rPr>
                        <a:t>Current</a:t>
                      </a:r>
                      <a:r>
                        <a:rPr lang="en-US" sz="1000" dirty="0"/>
                        <a:t> </a:t>
                      </a:r>
                      <a:r>
                        <a:rPr lang="en-US" sz="1000" dirty="0">
                          <a:solidFill>
                            <a:schemeClr val="bg1"/>
                          </a:solidFill>
                        </a:rPr>
                        <a:t>Balance</a:t>
                      </a:r>
                      <a:r>
                        <a:rPr lang="en-US" sz="1000" dirty="0"/>
                        <a:t> </a:t>
                      </a:r>
                    </a:p>
                  </a:txBody>
                  <a:tcPr marL="20449" marR="20449" marT="20449" marB="20449">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r"/>
                      <a:r>
                        <a:rPr lang="en-US" sz="1000" dirty="0"/>
                        <a:t>$</a:t>
                      </a:r>
                      <a:r>
                        <a:rPr lang="en-US" sz="1000" dirty="0">
                          <a:solidFill>
                            <a:schemeClr val="bg1"/>
                          </a:solidFill>
                        </a:rPr>
                        <a:t>2,950.00</a:t>
                      </a:r>
                    </a:p>
                  </a:txBody>
                  <a:tcPr marL="20449" marR="20449" marT="20449" marB="20449">
                    <a:lnL>
                      <a:noFill/>
                    </a:lnL>
                    <a:lnR>
                      <a:noFill/>
                    </a:lnR>
                    <a:lnT>
                      <a:noFill/>
                    </a:lnT>
                    <a:lnB>
                      <a:noFill/>
                    </a:lnB>
                    <a:solidFill>
                      <a:srgbClr val="FFFFFF"/>
                    </a:solidFill>
                  </a:tcPr>
                </a:tc>
                <a:tc>
                  <a:txBody>
                    <a:bodyPr/>
                    <a:lstStyle/>
                    <a:p>
                      <a:pPr algn="r"/>
                      <a:r>
                        <a:rPr lang="en-US" sz="1000" dirty="0"/>
                        <a:t>$</a:t>
                      </a:r>
                      <a:r>
                        <a:rPr lang="en-US" sz="1000" dirty="0">
                          <a:solidFill>
                            <a:schemeClr val="bg1"/>
                          </a:solidFill>
                        </a:rPr>
                        <a:t>0.00</a:t>
                      </a:r>
                    </a:p>
                  </a:txBody>
                  <a:tcPr marL="20449" marR="20449" marT="20449" marB="20449">
                    <a:lnL>
                      <a:noFill/>
                    </a:lnL>
                    <a:lnR>
                      <a:noFill/>
                    </a:lnR>
                    <a:lnT>
                      <a:noFill/>
                    </a:lnT>
                    <a:lnB>
                      <a:noFill/>
                    </a:lnB>
                    <a:solidFill>
                      <a:srgbClr val="FFFFFF"/>
                    </a:solidFill>
                  </a:tcPr>
                </a:tc>
                <a:tc>
                  <a:txBody>
                    <a:bodyPr/>
                    <a:lstStyle/>
                    <a:p>
                      <a:pPr algn="r"/>
                      <a:r>
                        <a:rPr lang="en-US" sz="1000" dirty="0"/>
                        <a:t>$</a:t>
                      </a:r>
                      <a:r>
                        <a:rPr lang="en-US" sz="1000" dirty="0">
                          <a:solidFill>
                            <a:schemeClr val="bg1"/>
                          </a:solidFill>
                        </a:rPr>
                        <a:t>2,950.00</a:t>
                      </a:r>
                    </a:p>
                  </a:txBody>
                  <a:tcPr marL="20449" marR="20449" marT="20449" marB="20449">
                    <a:lnL>
                      <a:noFill/>
                    </a:lnL>
                    <a:lnR>
                      <a:noFill/>
                    </a:lnR>
                    <a:lnT>
                      <a:noFill/>
                    </a:lnT>
                    <a:lnB>
                      <a:noFill/>
                    </a:lnB>
                    <a:solidFill>
                      <a:srgbClr val="FFFFFF"/>
                    </a:solidFill>
                  </a:tcPr>
                </a:tc>
                <a:extLst>
                  <a:ext uri="{0D108BD9-81ED-4DB2-BD59-A6C34878D82A}">
                    <a16:rowId xmlns:a16="http://schemas.microsoft.com/office/drawing/2014/main" val="3967542062"/>
                  </a:ext>
                </a:extLst>
              </a:tr>
            </a:tbl>
          </a:graphicData>
        </a:graphic>
      </p:graphicFrame>
    </p:spTree>
    <p:extLst>
      <p:ext uri="{BB962C8B-B14F-4D97-AF65-F5344CB8AC3E}">
        <p14:creationId xmlns:p14="http://schemas.microsoft.com/office/powerpoint/2010/main" val="120637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5859-BF24-4460-BDE5-37AA78A175BF}"/>
              </a:ext>
            </a:extLst>
          </p:cNvPr>
          <p:cNvSpPr>
            <a:spLocks noGrp="1"/>
          </p:cNvSpPr>
          <p:nvPr>
            <p:ph type="title"/>
          </p:nvPr>
        </p:nvSpPr>
        <p:spPr>
          <a:xfrm>
            <a:off x="1141413" y="618518"/>
            <a:ext cx="9905998" cy="732110"/>
          </a:xfrm>
        </p:spPr>
        <p:txBody>
          <a:bodyPr>
            <a:normAutofit/>
          </a:bodyPr>
          <a:lstStyle/>
          <a:p>
            <a:r>
              <a:rPr lang="en-US" sz="3200" dirty="0"/>
              <a:t>ADVERTISING AND MARKETING CONTINUED….</a:t>
            </a:r>
          </a:p>
        </p:txBody>
      </p:sp>
      <p:graphicFrame>
        <p:nvGraphicFramePr>
          <p:cNvPr id="4" name="Content Placeholder 3">
            <a:extLst>
              <a:ext uri="{FF2B5EF4-FFF2-40B4-BE49-F238E27FC236}">
                <a16:creationId xmlns:a16="http://schemas.microsoft.com/office/drawing/2014/main" id="{4B5CFD29-DAA9-45D9-8482-C2BD1E7EFB73}"/>
              </a:ext>
            </a:extLst>
          </p:cNvPr>
          <p:cNvGraphicFramePr>
            <a:graphicFrameLocks noGrp="1"/>
          </p:cNvGraphicFramePr>
          <p:nvPr>
            <p:ph idx="1"/>
            <p:extLst>
              <p:ext uri="{D42A27DB-BD31-4B8C-83A1-F6EECF244321}">
                <p14:modId xmlns:p14="http://schemas.microsoft.com/office/powerpoint/2010/main" val="1178559835"/>
              </p:ext>
            </p:extLst>
          </p:nvPr>
        </p:nvGraphicFramePr>
        <p:xfrm>
          <a:off x="889233" y="1155470"/>
          <a:ext cx="10805018" cy="1821556"/>
        </p:xfrm>
        <a:graphic>
          <a:graphicData uri="http://schemas.openxmlformats.org/drawingml/2006/table">
            <a:tbl>
              <a:tblPr/>
              <a:tblGrid>
                <a:gridCol w="6974120">
                  <a:extLst>
                    <a:ext uri="{9D8B030D-6E8A-4147-A177-3AD203B41FA5}">
                      <a16:colId xmlns:a16="http://schemas.microsoft.com/office/drawing/2014/main" val="4041563913"/>
                    </a:ext>
                  </a:extLst>
                </a:gridCol>
                <a:gridCol w="764462">
                  <a:extLst>
                    <a:ext uri="{9D8B030D-6E8A-4147-A177-3AD203B41FA5}">
                      <a16:colId xmlns:a16="http://schemas.microsoft.com/office/drawing/2014/main" val="2316772650"/>
                    </a:ext>
                  </a:extLst>
                </a:gridCol>
                <a:gridCol w="884716">
                  <a:extLst>
                    <a:ext uri="{9D8B030D-6E8A-4147-A177-3AD203B41FA5}">
                      <a16:colId xmlns:a16="http://schemas.microsoft.com/office/drawing/2014/main" val="1569755852"/>
                    </a:ext>
                  </a:extLst>
                </a:gridCol>
                <a:gridCol w="858946">
                  <a:extLst>
                    <a:ext uri="{9D8B030D-6E8A-4147-A177-3AD203B41FA5}">
                      <a16:colId xmlns:a16="http://schemas.microsoft.com/office/drawing/2014/main" val="804963648"/>
                    </a:ext>
                  </a:extLst>
                </a:gridCol>
                <a:gridCol w="515367">
                  <a:extLst>
                    <a:ext uri="{9D8B030D-6E8A-4147-A177-3AD203B41FA5}">
                      <a16:colId xmlns:a16="http://schemas.microsoft.com/office/drawing/2014/main" val="1870729632"/>
                    </a:ext>
                  </a:extLst>
                </a:gridCol>
                <a:gridCol w="807407">
                  <a:extLst>
                    <a:ext uri="{9D8B030D-6E8A-4147-A177-3AD203B41FA5}">
                      <a16:colId xmlns:a16="http://schemas.microsoft.com/office/drawing/2014/main" val="1915829540"/>
                    </a:ext>
                  </a:extLst>
                </a:gridCol>
              </a:tblGrid>
              <a:tr h="119915">
                <a:tc>
                  <a:txBody>
                    <a:bodyPr/>
                    <a:lstStyle/>
                    <a:p>
                      <a:endParaRPr lang="en-US" sz="900" dirty="0">
                        <a:solidFill>
                          <a:schemeClr val="bg1"/>
                        </a:solidFill>
                      </a:endParaRPr>
                    </a:p>
                  </a:txBody>
                  <a:tcPr marL="18808" marR="18808" marT="18808" marB="18808">
                    <a:lnL>
                      <a:noFill/>
                    </a:lnL>
                    <a:lnR>
                      <a:noFill/>
                    </a:lnR>
                    <a:lnT>
                      <a:noFill/>
                    </a:lnT>
                    <a:lnB>
                      <a:noFill/>
                    </a:lnB>
                    <a:solidFill>
                      <a:srgbClr val="FFFFFF"/>
                    </a:solidFill>
                  </a:tcPr>
                </a:tc>
                <a:tc>
                  <a:txBody>
                    <a:bodyPr/>
                    <a:lstStyle/>
                    <a:p>
                      <a:endParaRPr lang="en-US" sz="900"/>
                    </a:p>
                  </a:txBody>
                  <a:tcPr marL="45139" marR="45139" marT="22570" marB="22570">
                    <a:lnL>
                      <a:noFill/>
                    </a:lnL>
                  </a:tcPr>
                </a:tc>
                <a:tc>
                  <a:txBody>
                    <a:bodyPr/>
                    <a:lstStyle/>
                    <a:p>
                      <a:endParaRPr lang="en-US" sz="900"/>
                    </a:p>
                  </a:txBody>
                  <a:tcPr marL="45139" marR="45139" marT="22570" marB="22570"/>
                </a:tc>
                <a:tc>
                  <a:txBody>
                    <a:bodyPr/>
                    <a:lstStyle/>
                    <a:p>
                      <a:endParaRPr lang="en-US" sz="900"/>
                    </a:p>
                  </a:txBody>
                  <a:tcPr marL="45139" marR="45139" marT="22570" marB="22570"/>
                </a:tc>
                <a:tc>
                  <a:txBody>
                    <a:bodyPr/>
                    <a:lstStyle/>
                    <a:p>
                      <a:endParaRPr lang="en-US" sz="900"/>
                    </a:p>
                  </a:txBody>
                  <a:tcPr marL="45139" marR="45139" marT="22570" marB="22570"/>
                </a:tc>
                <a:tc>
                  <a:txBody>
                    <a:bodyPr/>
                    <a:lstStyle/>
                    <a:p>
                      <a:endParaRPr lang="en-US" sz="900"/>
                    </a:p>
                  </a:txBody>
                  <a:tcPr marL="45139" marR="45139" marT="22570" marB="22570"/>
                </a:tc>
                <a:extLst>
                  <a:ext uri="{0D108BD9-81ED-4DB2-BD59-A6C34878D82A}">
                    <a16:rowId xmlns:a16="http://schemas.microsoft.com/office/drawing/2014/main" val="1660530382"/>
                  </a:ext>
                </a:extLst>
              </a:tr>
              <a:tr h="119915">
                <a:tc>
                  <a:txBody>
                    <a:bodyPr/>
                    <a:lstStyle/>
                    <a:p>
                      <a:r>
                        <a:rPr lang="en-US" sz="900" dirty="0">
                          <a:solidFill>
                            <a:schemeClr val="bg1"/>
                          </a:solidFill>
                        </a:rPr>
                        <a:t>Flex Fund Current Balance</a:t>
                      </a:r>
                    </a:p>
                  </a:txBody>
                  <a:tcPr marL="18808" marR="18808" marT="18808" marB="18808">
                    <a:lnL>
                      <a:noFill/>
                    </a:lnL>
                    <a:lnR>
                      <a:noFill/>
                    </a:lnR>
                    <a:lnT>
                      <a:noFill/>
                    </a:lnT>
                    <a:lnB>
                      <a:noFill/>
                    </a:lnB>
                    <a:solidFill>
                      <a:srgbClr val="FFFFFF"/>
                    </a:solidFill>
                  </a:tcPr>
                </a:tc>
                <a:tc>
                  <a:txBody>
                    <a:bodyPr/>
                    <a:lstStyle/>
                    <a:p>
                      <a:endParaRPr lang="en-US" sz="900"/>
                    </a:p>
                  </a:txBody>
                  <a:tcPr marL="45139" marR="45139" marT="22570" marB="22570">
                    <a:lnL>
                      <a:noFill/>
                    </a:lnL>
                  </a:tcPr>
                </a:tc>
                <a:tc>
                  <a:txBody>
                    <a:bodyPr/>
                    <a:lstStyle/>
                    <a:p>
                      <a:endParaRPr lang="en-US" sz="900"/>
                    </a:p>
                  </a:txBody>
                  <a:tcPr marL="45139" marR="45139" marT="22570" marB="22570"/>
                </a:tc>
                <a:tc>
                  <a:txBody>
                    <a:bodyPr/>
                    <a:lstStyle/>
                    <a:p>
                      <a:endParaRPr lang="en-US" sz="900"/>
                    </a:p>
                  </a:txBody>
                  <a:tcPr marL="45139" marR="45139" marT="22570" marB="22570"/>
                </a:tc>
                <a:tc>
                  <a:txBody>
                    <a:bodyPr/>
                    <a:lstStyle/>
                    <a:p>
                      <a:endParaRPr lang="en-US" sz="900"/>
                    </a:p>
                  </a:txBody>
                  <a:tcPr marL="45139" marR="45139" marT="22570" marB="22570"/>
                </a:tc>
                <a:tc>
                  <a:txBody>
                    <a:bodyPr/>
                    <a:lstStyle/>
                    <a:p>
                      <a:endParaRPr lang="en-US" sz="900"/>
                    </a:p>
                  </a:txBody>
                  <a:tcPr marL="45139" marR="45139" marT="22570" marB="22570"/>
                </a:tc>
                <a:extLst>
                  <a:ext uri="{0D108BD9-81ED-4DB2-BD59-A6C34878D82A}">
                    <a16:rowId xmlns:a16="http://schemas.microsoft.com/office/drawing/2014/main" val="2530424794"/>
                  </a:ext>
                </a:extLst>
              </a:tr>
              <a:tr h="359509">
                <a:tc>
                  <a:txBody>
                    <a:bodyPr/>
                    <a:lstStyle/>
                    <a:p>
                      <a:r>
                        <a:rPr lang="en-US" sz="900" dirty="0"/>
                        <a:t>Accrual Period</a:t>
                      </a:r>
                    </a:p>
                  </a:txBody>
                  <a:tcPr marL="18808" marR="18808" marT="18808" marB="18808">
                    <a:lnL>
                      <a:noFill/>
                    </a:lnL>
                    <a:lnR>
                      <a:noFill/>
                    </a:lnR>
                    <a:lnT>
                      <a:noFill/>
                    </a:lnT>
                    <a:lnB>
                      <a:noFill/>
                    </a:lnB>
                    <a:solidFill>
                      <a:srgbClr val="003366"/>
                    </a:solidFill>
                  </a:tcPr>
                </a:tc>
                <a:tc>
                  <a:txBody>
                    <a:bodyPr/>
                    <a:lstStyle/>
                    <a:p>
                      <a:r>
                        <a:rPr lang="en-US" sz="900"/>
                        <a:t>Effective Date</a:t>
                      </a:r>
                    </a:p>
                  </a:txBody>
                  <a:tcPr marL="18808" marR="18808" marT="18808" marB="18808">
                    <a:lnL>
                      <a:noFill/>
                    </a:lnL>
                    <a:lnR>
                      <a:noFill/>
                    </a:lnR>
                    <a:lnB>
                      <a:noFill/>
                    </a:lnB>
                    <a:solidFill>
                      <a:srgbClr val="003366"/>
                    </a:solidFill>
                  </a:tcPr>
                </a:tc>
                <a:tc>
                  <a:txBody>
                    <a:bodyPr/>
                    <a:lstStyle/>
                    <a:p>
                      <a:r>
                        <a:rPr lang="en-US" sz="900"/>
                        <a:t>Expiration Date</a:t>
                      </a:r>
                    </a:p>
                  </a:txBody>
                  <a:tcPr marL="18808" marR="18808" marT="18808" marB="18808">
                    <a:lnL>
                      <a:noFill/>
                    </a:lnL>
                    <a:lnR>
                      <a:noFill/>
                    </a:lnR>
                    <a:lnB>
                      <a:noFill/>
                    </a:lnB>
                    <a:solidFill>
                      <a:srgbClr val="003366"/>
                    </a:solidFill>
                  </a:tcPr>
                </a:tc>
                <a:tc>
                  <a:txBody>
                    <a:bodyPr/>
                    <a:lstStyle/>
                    <a:p>
                      <a:pPr algn="r"/>
                      <a:r>
                        <a:rPr lang="en-US" sz="900"/>
                        <a:t>Accruals</a:t>
                      </a:r>
                    </a:p>
                  </a:txBody>
                  <a:tcPr marL="18808" marR="18808" marT="18808" marB="18808">
                    <a:lnL>
                      <a:noFill/>
                    </a:lnL>
                    <a:lnR>
                      <a:noFill/>
                    </a:lnR>
                    <a:lnB>
                      <a:noFill/>
                    </a:lnB>
                    <a:solidFill>
                      <a:srgbClr val="003366"/>
                    </a:solidFill>
                  </a:tcPr>
                </a:tc>
                <a:tc>
                  <a:txBody>
                    <a:bodyPr/>
                    <a:lstStyle/>
                    <a:p>
                      <a:pPr algn="r"/>
                      <a:r>
                        <a:rPr lang="en-US" sz="900"/>
                        <a:t>Approved/Paid</a:t>
                      </a:r>
                    </a:p>
                  </a:txBody>
                  <a:tcPr marL="18808" marR="18808" marT="18808" marB="18808">
                    <a:lnL>
                      <a:noFill/>
                    </a:lnL>
                    <a:lnR>
                      <a:noFill/>
                    </a:lnR>
                    <a:lnB>
                      <a:noFill/>
                    </a:lnB>
                    <a:solidFill>
                      <a:srgbClr val="003366"/>
                    </a:solidFill>
                  </a:tcPr>
                </a:tc>
                <a:tc>
                  <a:txBody>
                    <a:bodyPr/>
                    <a:lstStyle/>
                    <a:p>
                      <a:pPr algn="r"/>
                      <a:r>
                        <a:rPr lang="en-US" sz="900"/>
                        <a:t>Balance</a:t>
                      </a:r>
                    </a:p>
                  </a:txBody>
                  <a:tcPr marL="18808" marR="18808" marT="18808" marB="18808">
                    <a:lnL>
                      <a:noFill/>
                    </a:lnL>
                    <a:lnR>
                      <a:noFill/>
                    </a:lnR>
                    <a:lnB>
                      <a:noFill/>
                    </a:lnB>
                    <a:solidFill>
                      <a:srgbClr val="003366"/>
                    </a:solidFill>
                  </a:tcPr>
                </a:tc>
                <a:extLst>
                  <a:ext uri="{0D108BD9-81ED-4DB2-BD59-A6C34878D82A}">
                    <a16:rowId xmlns:a16="http://schemas.microsoft.com/office/drawing/2014/main" val="1514001958"/>
                  </a:ext>
                </a:extLst>
              </a:tr>
              <a:tr h="291391">
                <a:tc>
                  <a:txBody>
                    <a:bodyPr/>
                    <a:lstStyle/>
                    <a:p>
                      <a:r>
                        <a:rPr lang="en-US" sz="900"/>
                        <a:t>September 2017</a:t>
                      </a:r>
                    </a:p>
                  </a:txBody>
                  <a:tcPr marL="18808" marR="18808" marT="18808" marB="18808">
                    <a:lnL>
                      <a:noFill/>
                    </a:lnL>
                    <a:lnR>
                      <a:noFill/>
                    </a:lnR>
                    <a:lnT>
                      <a:noFill/>
                    </a:lnT>
                    <a:lnB>
                      <a:noFill/>
                    </a:lnB>
                    <a:solidFill>
                      <a:srgbClr val="33FF33"/>
                    </a:solidFill>
                  </a:tcPr>
                </a:tc>
                <a:tc>
                  <a:txBody>
                    <a:bodyPr/>
                    <a:lstStyle/>
                    <a:p>
                      <a:r>
                        <a:rPr lang="en-US" sz="900"/>
                        <a:t>08/01/2017</a:t>
                      </a:r>
                    </a:p>
                  </a:txBody>
                  <a:tcPr marL="18808" marR="18808" marT="18808" marB="18808">
                    <a:lnL>
                      <a:noFill/>
                    </a:lnL>
                    <a:lnR>
                      <a:noFill/>
                    </a:lnR>
                    <a:lnT>
                      <a:noFill/>
                    </a:lnT>
                    <a:lnB>
                      <a:noFill/>
                    </a:lnB>
                    <a:solidFill>
                      <a:srgbClr val="33FF33"/>
                    </a:solidFill>
                  </a:tcPr>
                </a:tc>
                <a:tc>
                  <a:txBody>
                    <a:bodyPr/>
                    <a:lstStyle/>
                    <a:p>
                      <a:r>
                        <a:rPr lang="en-US" sz="900"/>
                        <a:t>11/30/2017</a:t>
                      </a:r>
                    </a:p>
                  </a:txBody>
                  <a:tcPr marL="18808" marR="18808" marT="18808" marB="18808">
                    <a:lnL>
                      <a:noFill/>
                    </a:lnL>
                    <a:lnR>
                      <a:noFill/>
                    </a:lnR>
                    <a:lnT>
                      <a:noFill/>
                    </a:lnT>
                    <a:lnB>
                      <a:noFill/>
                    </a:lnB>
                    <a:solidFill>
                      <a:srgbClr val="33FF33"/>
                    </a:solidFill>
                  </a:tcPr>
                </a:tc>
                <a:tc>
                  <a:txBody>
                    <a:bodyPr/>
                    <a:lstStyle/>
                    <a:p>
                      <a:pPr algn="r"/>
                      <a:r>
                        <a:rPr lang="en-US" sz="900"/>
                        <a:t>$2,925.00</a:t>
                      </a:r>
                    </a:p>
                  </a:txBody>
                  <a:tcPr marL="18808" marR="18808" marT="18808" marB="18808">
                    <a:lnL>
                      <a:noFill/>
                    </a:lnL>
                    <a:lnR>
                      <a:noFill/>
                    </a:lnR>
                    <a:lnT>
                      <a:noFill/>
                    </a:lnT>
                    <a:lnB>
                      <a:noFill/>
                    </a:lnB>
                    <a:solidFill>
                      <a:srgbClr val="33FF33"/>
                    </a:solidFill>
                  </a:tcPr>
                </a:tc>
                <a:tc>
                  <a:txBody>
                    <a:bodyPr/>
                    <a:lstStyle/>
                    <a:p>
                      <a:pPr algn="r"/>
                      <a:r>
                        <a:rPr lang="en-US" sz="900"/>
                        <a:t>$0.00</a:t>
                      </a:r>
                    </a:p>
                  </a:txBody>
                  <a:tcPr marL="18808" marR="18808" marT="18808" marB="18808">
                    <a:lnL>
                      <a:noFill/>
                    </a:lnL>
                    <a:lnR>
                      <a:noFill/>
                    </a:lnR>
                    <a:lnT>
                      <a:noFill/>
                    </a:lnT>
                    <a:lnB>
                      <a:noFill/>
                    </a:lnB>
                    <a:solidFill>
                      <a:srgbClr val="33FF33"/>
                    </a:solidFill>
                  </a:tcPr>
                </a:tc>
                <a:tc>
                  <a:txBody>
                    <a:bodyPr/>
                    <a:lstStyle/>
                    <a:p>
                      <a:pPr algn="r"/>
                      <a:r>
                        <a:rPr lang="en-US" sz="900"/>
                        <a:t>$2,925.00</a:t>
                      </a:r>
                    </a:p>
                  </a:txBody>
                  <a:tcPr marL="18808" marR="18808" marT="18808" marB="18808">
                    <a:lnL>
                      <a:noFill/>
                    </a:lnL>
                    <a:lnR>
                      <a:noFill/>
                    </a:lnR>
                    <a:lnT>
                      <a:noFill/>
                    </a:lnT>
                    <a:lnB>
                      <a:noFill/>
                    </a:lnB>
                    <a:solidFill>
                      <a:srgbClr val="33FF33"/>
                    </a:solidFill>
                  </a:tcPr>
                </a:tc>
                <a:extLst>
                  <a:ext uri="{0D108BD9-81ED-4DB2-BD59-A6C34878D82A}">
                    <a16:rowId xmlns:a16="http://schemas.microsoft.com/office/drawing/2014/main" val="2573701983"/>
                  </a:ext>
                </a:extLst>
              </a:tr>
              <a:tr h="291391">
                <a:tc>
                  <a:txBody>
                    <a:bodyPr/>
                    <a:lstStyle/>
                    <a:p>
                      <a:r>
                        <a:rPr lang="en-US" sz="900"/>
                        <a:t>October 2017</a:t>
                      </a:r>
                    </a:p>
                  </a:txBody>
                  <a:tcPr marL="18808" marR="18808" marT="18808" marB="18808">
                    <a:lnL>
                      <a:noFill/>
                    </a:lnL>
                    <a:lnR>
                      <a:noFill/>
                    </a:lnR>
                    <a:lnT>
                      <a:noFill/>
                    </a:lnT>
                    <a:lnB>
                      <a:noFill/>
                    </a:lnB>
                    <a:solidFill>
                      <a:srgbClr val="33FF33"/>
                    </a:solidFill>
                  </a:tcPr>
                </a:tc>
                <a:tc>
                  <a:txBody>
                    <a:bodyPr/>
                    <a:lstStyle/>
                    <a:p>
                      <a:r>
                        <a:rPr lang="en-US" sz="900"/>
                        <a:t>09/01/2017</a:t>
                      </a:r>
                    </a:p>
                  </a:txBody>
                  <a:tcPr marL="18808" marR="18808" marT="18808" marB="18808">
                    <a:lnL>
                      <a:noFill/>
                    </a:lnL>
                    <a:lnR>
                      <a:noFill/>
                    </a:lnR>
                    <a:lnT>
                      <a:noFill/>
                    </a:lnT>
                    <a:lnB>
                      <a:noFill/>
                    </a:lnB>
                    <a:solidFill>
                      <a:srgbClr val="33FF33"/>
                    </a:solidFill>
                  </a:tcPr>
                </a:tc>
                <a:tc>
                  <a:txBody>
                    <a:bodyPr/>
                    <a:lstStyle/>
                    <a:p>
                      <a:r>
                        <a:rPr lang="en-US" sz="900"/>
                        <a:t>12/31/2017</a:t>
                      </a:r>
                    </a:p>
                  </a:txBody>
                  <a:tcPr marL="18808" marR="18808" marT="18808" marB="18808">
                    <a:lnL>
                      <a:noFill/>
                    </a:lnL>
                    <a:lnR>
                      <a:noFill/>
                    </a:lnR>
                    <a:lnT>
                      <a:noFill/>
                    </a:lnT>
                    <a:lnB>
                      <a:noFill/>
                    </a:lnB>
                    <a:solidFill>
                      <a:srgbClr val="33FF33"/>
                    </a:solidFill>
                  </a:tcPr>
                </a:tc>
                <a:tc>
                  <a:txBody>
                    <a:bodyPr/>
                    <a:lstStyle/>
                    <a:p>
                      <a:pPr algn="r"/>
                      <a:r>
                        <a:rPr lang="en-US" sz="900"/>
                        <a:t>$3,750.00</a:t>
                      </a:r>
                    </a:p>
                  </a:txBody>
                  <a:tcPr marL="18808" marR="18808" marT="18808" marB="18808">
                    <a:lnL>
                      <a:noFill/>
                    </a:lnL>
                    <a:lnR>
                      <a:noFill/>
                    </a:lnR>
                    <a:lnT>
                      <a:noFill/>
                    </a:lnT>
                    <a:lnB>
                      <a:noFill/>
                    </a:lnB>
                    <a:solidFill>
                      <a:srgbClr val="33FF33"/>
                    </a:solidFill>
                  </a:tcPr>
                </a:tc>
                <a:tc>
                  <a:txBody>
                    <a:bodyPr/>
                    <a:lstStyle/>
                    <a:p>
                      <a:pPr algn="r"/>
                      <a:r>
                        <a:rPr lang="en-US" sz="900"/>
                        <a:t>$0.00</a:t>
                      </a:r>
                    </a:p>
                  </a:txBody>
                  <a:tcPr marL="18808" marR="18808" marT="18808" marB="18808">
                    <a:lnL>
                      <a:noFill/>
                    </a:lnL>
                    <a:lnR>
                      <a:noFill/>
                    </a:lnR>
                    <a:lnT>
                      <a:noFill/>
                    </a:lnT>
                    <a:lnB>
                      <a:noFill/>
                    </a:lnB>
                    <a:solidFill>
                      <a:srgbClr val="33FF33"/>
                    </a:solidFill>
                  </a:tcPr>
                </a:tc>
                <a:tc>
                  <a:txBody>
                    <a:bodyPr/>
                    <a:lstStyle/>
                    <a:p>
                      <a:pPr algn="r"/>
                      <a:r>
                        <a:rPr lang="en-US" sz="900"/>
                        <a:t>$3,750.00</a:t>
                      </a:r>
                    </a:p>
                  </a:txBody>
                  <a:tcPr marL="18808" marR="18808" marT="18808" marB="18808">
                    <a:lnL>
                      <a:noFill/>
                    </a:lnL>
                    <a:lnR>
                      <a:noFill/>
                    </a:lnR>
                    <a:lnT>
                      <a:noFill/>
                    </a:lnT>
                    <a:lnB>
                      <a:noFill/>
                    </a:lnB>
                    <a:solidFill>
                      <a:srgbClr val="33FF33"/>
                    </a:solidFill>
                  </a:tcPr>
                </a:tc>
                <a:extLst>
                  <a:ext uri="{0D108BD9-81ED-4DB2-BD59-A6C34878D82A}">
                    <a16:rowId xmlns:a16="http://schemas.microsoft.com/office/drawing/2014/main" val="74439895"/>
                  </a:ext>
                </a:extLst>
              </a:tr>
              <a:tr h="291391">
                <a:tc>
                  <a:txBody>
                    <a:bodyPr/>
                    <a:lstStyle/>
                    <a:p>
                      <a:r>
                        <a:rPr lang="en-US" sz="900"/>
                        <a:t>November 2017</a:t>
                      </a:r>
                    </a:p>
                  </a:txBody>
                  <a:tcPr marL="18808" marR="18808" marT="18808" marB="18808">
                    <a:lnL>
                      <a:noFill/>
                    </a:lnL>
                    <a:lnR>
                      <a:noFill/>
                    </a:lnR>
                    <a:lnT>
                      <a:noFill/>
                    </a:lnT>
                    <a:lnB>
                      <a:noFill/>
                    </a:lnB>
                    <a:solidFill>
                      <a:srgbClr val="33FF33"/>
                    </a:solidFill>
                  </a:tcPr>
                </a:tc>
                <a:tc>
                  <a:txBody>
                    <a:bodyPr/>
                    <a:lstStyle/>
                    <a:p>
                      <a:r>
                        <a:rPr lang="en-US" sz="900"/>
                        <a:t>10/01/2017</a:t>
                      </a:r>
                    </a:p>
                  </a:txBody>
                  <a:tcPr marL="18808" marR="18808" marT="18808" marB="18808">
                    <a:lnL>
                      <a:noFill/>
                    </a:lnL>
                    <a:lnR>
                      <a:noFill/>
                    </a:lnR>
                    <a:lnT>
                      <a:noFill/>
                    </a:lnT>
                    <a:lnB>
                      <a:noFill/>
                    </a:lnB>
                    <a:solidFill>
                      <a:srgbClr val="33FF33"/>
                    </a:solidFill>
                  </a:tcPr>
                </a:tc>
                <a:tc>
                  <a:txBody>
                    <a:bodyPr/>
                    <a:lstStyle/>
                    <a:p>
                      <a:r>
                        <a:rPr lang="en-US" sz="900"/>
                        <a:t>01/31/2018</a:t>
                      </a:r>
                    </a:p>
                  </a:txBody>
                  <a:tcPr marL="18808" marR="18808" marT="18808" marB="18808">
                    <a:lnL>
                      <a:noFill/>
                    </a:lnL>
                    <a:lnR>
                      <a:noFill/>
                    </a:lnR>
                    <a:lnT>
                      <a:noFill/>
                    </a:lnT>
                    <a:lnB>
                      <a:noFill/>
                    </a:lnB>
                    <a:solidFill>
                      <a:srgbClr val="33FF33"/>
                    </a:solidFill>
                  </a:tcPr>
                </a:tc>
                <a:tc>
                  <a:txBody>
                    <a:bodyPr/>
                    <a:lstStyle/>
                    <a:p>
                      <a:pPr algn="r"/>
                      <a:r>
                        <a:rPr lang="en-US" sz="900"/>
                        <a:t>$2,175.00</a:t>
                      </a:r>
                    </a:p>
                  </a:txBody>
                  <a:tcPr marL="18808" marR="18808" marT="18808" marB="18808">
                    <a:lnL>
                      <a:noFill/>
                    </a:lnL>
                    <a:lnR>
                      <a:noFill/>
                    </a:lnR>
                    <a:lnT>
                      <a:noFill/>
                    </a:lnT>
                    <a:lnB>
                      <a:noFill/>
                    </a:lnB>
                    <a:solidFill>
                      <a:srgbClr val="33FF33"/>
                    </a:solidFill>
                  </a:tcPr>
                </a:tc>
                <a:tc>
                  <a:txBody>
                    <a:bodyPr/>
                    <a:lstStyle/>
                    <a:p>
                      <a:pPr algn="r"/>
                      <a:r>
                        <a:rPr lang="en-US" sz="900"/>
                        <a:t>$0.00</a:t>
                      </a:r>
                    </a:p>
                  </a:txBody>
                  <a:tcPr marL="18808" marR="18808" marT="18808" marB="18808">
                    <a:lnL>
                      <a:noFill/>
                    </a:lnL>
                    <a:lnR>
                      <a:noFill/>
                    </a:lnR>
                    <a:lnT>
                      <a:noFill/>
                    </a:lnT>
                    <a:lnB>
                      <a:noFill/>
                    </a:lnB>
                    <a:solidFill>
                      <a:srgbClr val="33FF33"/>
                    </a:solidFill>
                  </a:tcPr>
                </a:tc>
                <a:tc>
                  <a:txBody>
                    <a:bodyPr/>
                    <a:lstStyle/>
                    <a:p>
                      <a:pPr algn="r"/>
                      <a:r>
                        <a:rPr lang="en-US" sz="900"/>
                        <a:t>$2,175.00</a:t>
                      </a:r>
                    </a:p>
                  </a:txBody>
                  <a:tcPr marL="18808" marR="18808" marT="18808" marB="18808">
                    <a:lnL>
                      <a:noFill/>
                    </a:lnL>
                    <a:lnR>
                      <a:noFill/>
                    </a:lnR>
                    <a:lnT>
                      <a:noFill/>
                    </a:lnT>
                    <a:lnB>
                      <a:noFill/>
                    </a:lnB>
                    <a:solidFill>
                      <a:srgbClr val="33FF33"/>
                    </a:solidFill>
                  </a:tcPr>
                </a:tc>
                <a:extLst>
                  <a:ext uri="{0D108BD9-81ED-4DB2-BD59-A6C34878D82A}">
                    <a16:rowId xmlns:a16="http://schemas.microsoft.com/office/drawing/2014/main" val="826928447"/>
                  </a:ext>
                </a:extLst>
              </a:tr>
              <a:tr h="223274">
                <a:tc gridSpan="3">
                  <a:txBody>
                    <a:bodyPr/>
                    <a:lstStyle/>
                    <a:p>
                      <a:pPr algn="r"/>
                      <a:r>
                        <a:rPr lang="en-US" sz="900" dirty="0">
                          <a:solidFill>
                            <a:schemeClr val="bg1"/>
                          </a:solidFill>
                        </a:rPr>
                        <a:t>Total Current Balance </a:t>
                      </a:r>
                    </a:p>
                  </a:txBody>
                  <a:tcPr marL="18808" marR="18808" marT="18808" marB="18808">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r"/>
                      <a:r>
                        <a:rPr lang="en-US" sz="900" dirty="0">
                          <a:solidFill>
                            <a:schemeClr val="bg1"/>
                          </a:solidFill>
                        </a:rPr>
                        <a:t>$8,850.00</a:t>
                      </a:r>
                    </a:p>
                  </a:txBody>
                  <a:tcPr marL="18808" marR="18808" marT="18808" marB="18808">
                    <a:lnL>
                      <a:noFill/>
                    </a:lnL>
                    <a:lnR>
                      <a:noFill/>
                    </a:lnR>
                    <a:lnT>
                      <a:noFill/>
                    </a:lnT>
                    <a:lnB>
                      <a:noFill/>
                    </a:lnB>
                    <a:solidFill>
                      <a:srgbClr val="FFFFFF"/>
                    </a:solidFill>
                  </a:tcPr>
                </a:tc>
                <a:tc>
                  <a:txBody>
                    <a:bodyPr/>
                    <a:lstStyle/>
                    <a:p>
                      <a:pPr algn="r"/>
                      <a:r>
                        <a:rPr lang="en-US" sz="900" dirty="0">
                          <a:solidFill>
                            <a:schemeClr val="bg1"/>
                          </a:solidFill>
                        </a:rPr>
                        <a:t>$0.00</a:t>
                      </a:r>
                    </a:p>
                  </a:txBody>
                  <a:tcPr marL="18808" marR="18808" marT="18808" marB="18808">
                    <a:lnL>
                      <a:noFill/>
                    </a:lnL>
                    <a:lnR>
                      <a:noFill/>
                    </a:lnR>
                    <a:lnT>
                      <a:noFill/>
                    </a:lnT>
                    <a:lnB>
                      <a:noFill/>
                    </a:lnB>
                    <a:solidFill>
                      <a:srgbClr val="FFFFFF"/>
                    </a:solidFill>
                  </a:tcPr>
                </a:tc>
                <a:tc>
                  <a:txBody>
                    <a:bodyPr/>
                    <a:lstStyle/>
                    <a:p>
                      <a:pPr algn="r"/>
                      <a:r>
                        <a:rPr lang="en-US" sz="900" dirty="0">
                          <a:solidFill>
                            <a:schemeClr val="bg1"/>
                          </a:solidFill>
                        </a:rPr>
                        <a:t>$8,850.00</a:t>
                      </a:r>
                    </a:p>
                  </a:txBody>
                  <a:tcPr marL="18808" marR="18808" marT="18808" marB="18808">
                    <a:lnL>
                      <a:noFill/>
                    </a:lnL>
                    <a:lnR>
                      <a:noFill/>
                    </a:lnR>
                    <a:lnT>
                      <a:noFill/>
                    </a:lnT>
                    <a:lnB>
                      <a:noFill/>
                    </a:lnB>
                    <a:solidFill>
                      <a:srgbClr val="FFFFFF"/>
                    </a:solidFill>
                  </a:tcPr>
                </a:tc>
                <a:extLst>
                  <a:ext uri="{0D108BD9-81ED-4DB2-BD59-A6C34878D82A}">
                    <a16:rowId xmlns:a16="http://schemas.microsoft.com/office/drawing/2014/main" val="1317335978"/>
                  </a:ext>
                </a:extLst>
              </a:tr>
            </a:tbl>
          </a:graphicData>
        </a:graphic>
      </p:graphicFrame>
      <p:sp>
        <p:nvSpPr>
          <p:cNvPr id="5" name="TextBox 4">
            <a:extLst>
              <a:ext uri="{FF2B5EF4-FFF2-40B4-BE49-F238E27FC236}">
                <a16:creationId xmlns:a16="http://schemas.microsoft.com/office/drawing/2014/main" id="{8436B780-705D-4CE7-B950-E8B834F8D0BF}"/>
              </a:ext>
            </a:extLst>
          </p:cNvPr>
          <p:cNvSpPr txBox="1"/>
          <p:nvPr/>
        </p:nvSpPr>
        <p:spPr>
          <a:xfrm>
            <a:off x="889233" y="3053593"/>
            <a:ext cx="10435905" cy="2677656"/>
          </a:xfrm>
          <a:prstGeom prst="rect">
            <a:avLst/>
          </a:prstGeom>
          <a:noFill/>
        </p:spPr>
        <p:txBody>
          <a:bodyPr wrap="square" rtlCol="0">
            <a:spAutoFit/>
          </a:bodyPr>
          <a:lstStyle/>
          <a:p>
            <a:r>
              <a:rPr lang="en-US" sz="2400" dirty="0"/>
              <a:t>The two above charts show that we have available funds from Subaru to assist us in promoting our Service Department.  A small amount of our current advertising budget goes towards SEM and SEO pertaining to parts and service.  With that, we are able to maintain an ‘Exact Match Impression Share’ of 90+% in most months.  However, there is no need to let this money (that we earn) go back to the manufacturer.  Moving forward, we will utilize all of these monies to promote Top-of-Mind awareness for our Award winning service department.  </a:t>
            </a:r>
          </a:p>
        </p:txBody>
      </p:sp>
    </p:spTree>
    <p:extLst>
      <p:ext uri="{BB962C8B-B14F-4D97-AF65-F5344CB8AC3E}">
        <p14:creationId xmlns:p14="http://schemas.microsoft.com/office/powerpoint/2010/main" val="4254474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F401-53E9-44AC-BF83-32ED03568C36}"/>
              </a:ext>
            </a:extLst>
          </p:cNvPr>
          <p:cNvSpPr>
            <a:spLocks noGrp="1"/>
          </p:cNvSpPr>
          <p:nvPr>
            <p:ph type="title"/>
          </p:nvPr>
        </p:nvSpPr>
        <p:spPr>
          <a:xfrm>
            <a:off x="1141413" y="618518"/>
            <a:ext cx="9905998" cy="740499"/>
          </a:xfrm>
        </p:spPr>
        <p:txBody>
          <a:bodyPr>
            <a:normAutofit/>
          </a:bodyPr>
          <a:lstStyle/>
          <a:p>
            <a:pPr fontAlgn="t"/>
            <a:r>
              <a:rPr lang="en-US" dirty="0"/>
              <a:t>ADVERTISING AND MARKETING CONTINUED….</a:t>
            </a:r>
          </a:p>
        </p:txBody>
      </p:sp>
      <p:sp>
        <p:nvSpPr>
          <p:cNvPr id="3" name="Content Placeholder 2">
            <a:extLst>
              <a:ext uri="{FF2B5EF4-FFF2-40B4-BE49-F238E27FC236}">
                <a16:creationId xmlns:a16="http://schemas.microsoft.com/office/drawing/2014/main" id="{94412697-0CDA-414B-814F-6CD34B473BB2}"/>
              </a:ext>
            </a:extLst>
          </p:cNvPr>
          <p:cNvSpPr>
            <a:spLocks noGrp="1"/>
          </p:cNvSpPr>
          <p:nvPr>
            <p:ph idx="1"/>
          </p:nvPr>
        </p:nvSpPr>
        <p:spPr>
          <a:xfrm>
            <a:off x="1015578" y="3020037"/>
            <a:ext cx="5511058" cy="1647040"/>
          </a:xfrm>
        </p:spPr>
        <p:txBody>
          <a:bodyPr>
            <a:noAutofit/>
          </a:bodyPr>
          <a:lstStyle/>
          <a:p>
            <a:r>
              <a:rPr lang="en-US" sz="1800" dirty="0"/>
              <a:t>As is evident in the above illustration, we have earned the right to advertise our Customer Service Satisfaction ratings.  We are in the top 5% in the country year-to-date!  That, along with the Subaru Stellar Care awards we have received, will be the USP’s that we will rely on for our main advertising messages for our dealership. </a:t>
            </a:r>
          </a:p>
          <a:p>
            <a:pPr lvl="1"/>
            <a:r>
              <a:rPr lang="en-US" sz="1400" dirty="0">
                <a:solidFill>
                  <a:srgbClr val="FFFF00"/>
                </a:solidFill>
              </a:rPr>
              <a:t>The main reason our CSI is so high is pictured at right </a:t>
            </a:r>
            <a:r>
              <a:rPr lang="en-US" sz="1400" dirty="0"/>
              <a:t>&gt;&gt;&gt;&gt;&gt;&gt;&gt;</a:t>
            </a:r>
          </a:p>
          <a:p>
            <a:pPr lvl="2"/>
            <a:r>
              <a:rPr lang="en-US" sz="1200" dirty="0">
                <a:solidFill>
                  <a:srgbClr val="FFFF00"/>
                </a:solidFill>
              </a:rPr>
              <a:t>Great people</a:t>
            </a:r>
            <a:r>
              <a:rPr lang="en-US" sz="1200" dirty="0"/>
              <a:t> </a:t>
            </a:r>
            <a:r>
              <a:rPr lang="en-US" sz="1200" dirty="0">
                <a:solidFill>
                  <a:srgbClr val="FFFF00"/>
                </a:solidFill>
              </a:rPr>
              <a:t>make happy customers</a:t>
            </a:r>
          </a:p>
        </p:txBody>
      </p:sp>
      <p:sp>
        <p:nvSpPr>
          <p:cNvPr id="6" name="Rectangle 5">
            <a:extLst>
              <a:ext uri="{FF2B5EF4-FFF2-40B4-BE49-F238E27FC236}">
                <a16:creationId xmlns:a16="http://schemas.microsoft.com/office/drawing/2014/main" id="{ACA9CB51-5621-44FE-9520-EFC163934FC6}"/>
              </a:ext>
            </a:extLst>
          </p:cNvPr>
          <p:cNvSpPr/>
          <p:nvPr/>
        </p:nvSpPr>
        <p:spPr>
          <a:xfrm>
            <a:off x="917196" y="1335514"/>
            <a:ext cx="10550555" cy="1477328"/>
          </a:xfrm>
          <a:prstGeom prst="rect">
            <a:avLst/>
          </a:prstGeom>
        </p:spPr>
        <p:txBody>
          <a:bodyPr wrap="square">
            <a:spAutoFit/>
          </a:bodyPr>
          <a:lstStyle/>
          <a:p>
            <a:r>
              <a:rPr lang="en-US" b="1" dirty="0">
                <a:solidFill>
                  <a:srgbClr val="000000"/>
                </a:solidFill>
                <a:latin typeface="Arial" panose="020B0604020202020204" pitchFamily="34" charset="0"/>
              </a:rPr>
              <a:t>2017 YEAR TO DATE CUSTOMER SATISFACTION RATINGS - SERVICE</a:t>
            </a:r>
          </a:p>
          <a:p>
            <a:r>
              <a:rPr lang="en-US" dirty="0">
                <a:solidFill>
                  <a:srgbClr val="000000"/>
                </a:solidFill>
                <a:latin typeface="Arial" panose="020B0604020202020204" pitchFamily="34" charset="0"/>
              </a:rPr>
              <a:t>District Ranking WST-DEN-02 					</a:t>
            </a:r>
            <a:r>
              <a:rPr lang="en-US" b="1" dirty="0">
                <a:solidFill>
                  <a:srgbClr val="000000"/>
                </a:solidFill>
                <a:latin typeface="Arial" panose="020B0604020202020204" pitchFamily="34" charset="0"/>
              </a:rPr>
              <a:t>1 / 9 </a:t>
            </a:r>
          </a:p>
          <a:p>
            <a:r>
              <a:rPr lang="en-US" dirty="0">
                <a:solidFill>
                  <a:srgbClr val="000000"/>
                </a:solidFill>
                <a:latin typeface="Arial" panose="020B0604020202020204" pitchFamily="34" charset="0"/>
              </a:rPr>
              <a:t>Zone Ranking WST-DEN 						</a:t>
            </a:r>
            <a:r>
              <a:rPr lang="en-US" b="1" dirty="0">
                <a:solidFill>
                  <a:srgbClr val="000000"/>
                </a:solidFill>
                <a:latin typeface="Arial" panose="020B0604020202020204" pitchFamily="34" charset="0"/>
              </a:rPr>
              <a:t>2 / 40</a:t>
            </a:r>
          </a:p>
          <a:p>
            <a:r>
              <a:rPr lang="en-US" dirty="0">
                <a:solidFill>
                  <a:srgbClr val="000000"/>
                </a:solidFill>
                <a:latin typeface="Arial" panose="020B0604020202020204" pitchFamily="34" charset="0"/>
              </a:rPr>
              <a:t>Region Ranking WST 							</a:t>
            </a:r>
            <a:r>
              <a:rPr lang="en-US" b="1" dirty="0">
                <a:solidFill>
                  <a:srgbClr val="000000"/>
                </a:solidFill>
                <a:latin typeface="Arial" panose="020B0604020202020204" pitchFamily="34" charset="0"/>
              </a:rPr>
              <a:t>3 / 154 </a:t>
            </a:r>
          </a:p>
          <a:p>
            <a:r>
              <a:rPr lang="en-US" dirty="0">
                <a:solidFill>
                  <a:srgbClr val="000000"/>
                </a:solidFill>
                <a:latin typeface="Arial" panose="020B0604020202020204" pitchFamily="34" charset="0"/>
              </a:rPr>
              <a:t>National Ranking Subaru 						</a:t>
            </a:r>
            <a:r>
              <a:rPr lang="en-US" b="1" dirty="0">
                <a:solidFill>
                  <a:srgbClr val="000000"/>
                </a:solidFill>
                <a:latin typeface="Arial" panose="020B0604020202020204" pitchFamily="34" charset="0"/>
              </a:rPr>
              <a:t>32 / 648</a:t>
            </a:r>
            <a:endParaRPr lang="en-US" dirty="0">
              <a:solidFill>
                <a:srgbClr val="000000"/>
              </a:solidFill>
              <a:latin typeface="Arial" panose="020B0604020202020204" pitchFamily="34" charset="0"/>
            </a:endParaRPr>
          </a:p>
        </p:txBody>
      </p:sp>
      <p:pic>
        <p:nvPicPr>
          <p:cNvPr id="9" name="Picture 8">
            <a:extLst>
              <a:ext uri="{FF2B5EF4-FFF2-40B4-BE49-F238E27FC236}">
                <a16:creationId xmlns:a16="http://schemas.microsoft.com/office/drawing/2014/main" id="{021E460A-2445-46F7-9438-13B6628694BF}"/>
              </a:ext>
            </a:extLst>
          </p:cNvPr>
          <p:cNvPicPr>
            <a:picLocks noChangeAspect="1"/>
          </p:cNvPicPr>
          <p:nvPr/>
        </p:nvPicPr>
        <p:blipFill>
          <a:blip r:embed="rId2"/>
          <a:stretch>
            <a:fillRect/>
          </a:stretch>
        </p:blipFill>
        <p:spPr>
          <a:xfrm>
            <a:off x="6593747" y="2798429"/>
            <a:ext cx="4681057" cy="3510793"/>
          </a:xfrm>
          <a:prstGeom prst="rect">
            <a:avLst/>
          </a:prstGeom>
        </p:spPr>
      </p:pic>
    </p:spTree>
    <p:extLst>
      <p:ext uri="{BB962C8B-B14F-4D97-AF65-F5344CB8AC3E}">
        <p14:creationId xmlns:p14="http://schemas.microsoft.com/office/powerpoint/2010/main" val="219450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EDE4-7400-46A1-AE6F-867323F3B5CB}"/>
              </a:ext>
            </a:extLst>
          </p:cNvPr>
          <p:cNvSpPr>
            <a:spLocks noGrp="1"/>
          </p:cNvSpPr>
          <p:nvPr>
            <p:ph type="title"/>
          </p:nvPr>
        </p:nvSpPr>
        <p:spPr>
          <a:xfrm>
            <a:off x="1141414" y="618518"/>
            <a:ext cx="1794734" cy="967001"/>
          </a:xfrm>
        </p:spPr>
        <p:txBody>
          <a:bodyPr/>
          <a:lstStyle/>
          <a:p>
            <a:r>
              <a:rPr lang="en-US" dirty="0"/>
              <a:t>facility</a:t>
            </a:r>
          </a:p>
        </p:txBody>
      </p:sp>
      <p:pic>
        <p:nvPicPr>
          <p:cNvPr id="5" name="Content Placeholder 4">
            <a:extLst>
              <a:ext uri="{FF2B5EF4-FFF2-40B4-BE49-F238E27FC236}">
                <a16:creationId xmlns:a16="http://schemas.microsoft.com/office/drawing/2014/main" id="{6EA4300C-FD28-4AA1-8508-25D7495E0CA9}"/>
              </a:ext>
            </a:extLst>
          </p:cNvPr>
          <p:cNvPicPr>
            <a:picLocks noGrp="1" noChangeAspect="1"/>
          </p:cNvPicPr>
          <p:nvPr>
            <p:ph idx="1"/>
          </p:nvPr>
        </p:nvPicPr>
        <p:blipFill>
          <a:blip r:embed="rId2"/>
          <a:stretch>
            <a:fillRect/>
          </a:stretch>
        </p:blipFill>
        <p:spPr>
          <a:xfrm>
            <a:off x="1141413" y="1711354"/>
            <a:ext cx="4898723" cy="3674041"/>
          </a:xfrm>
        </p:spPr>
      </p:pic>
      <p:sp>
        <p:nvSpPr>
          <p:cNvPr id="6" name="TextBox 5">
            <a:extLst>
              <a:ext uri="{FF2B5EF4-FFF2-40B4-BE49-F238E27FC236}">
                <a16:creationId xmlns:a16="http://schemas.microsoft.com/office/drawing/2014/main" id="{39243C93-8A0C-41B0-8C31-7B454B056701}"/>
              </a:ext>
            </a:extLst>
          </p:cNvPr>
          <p:cNvSpPr txBox="1"/>
          <p:nvPr/>
        </p:nvSpPr>
        <p:spPr>
          <a:xfrm>
            <a:off x="6509857" y="503339"/>
            <a:ext cx="4781725" cy="4801314"/>
          </a:xfrm>
          <a:prstGeom prst="rect">
            <a:avLst/>
          </a:prstGeom>
          <a:noFill/>
        </p:spPr>
        <p:txBody>
          <a:bodyPr wrap="square" rtlCol="0">
            <a:spAutoFit/>
          </a:bodyPr>
          <a:lstStyle/>
          <a:p>
            <a:r>
              <a:rPr lang="en-US" dirty="0"/>
              <a:t>FOR OVER SEVEN YEARS OUR DEALERSHIP OPERATED WITH A SEPARATED SALES AND SERVICE DEPARTMENT.  OUR SALES DEPARTMENT WAS AT ONE LOCATION AND OUR SERVICE DEPARTMENT WAS COMBINED WITH OUR TOYOTA STORE SERVICE DEPARTMENT.  ON JUNE 1</a:t>
            </a:r>
            <a:r>
              <a:rPr lang="en-US" baseline="30000" dirty="0"/>
              <a:t>st</a:t>
            </a:r>
            <a:r>
              <a:rPr lang="en-US" dirty="0"/>
              <a:t>, 2016 WE FINALLY MOVED INTO OUR ALL-NEW SIGNATURE SUBARU FACILITY.  BOTH OF OUR SALES AND SERVICE TEAMS, ALONG WITH OUR CUSTOMERS, ARE STILL EXCITED ABOUT OUR NEW HOME AND BEING ABLE TO TAKE CARE OF OUR CUSTOMERS THE RIGHT WAY!  ALTHOUGH WE HAVE SEEN GOOD GROWTH, WE ARE STILL TRYING TO FIGURE OUT THE IDEAL BALANCE OF STAFFING, SUPPORT, PRODUCTION, ETC IN ORDER MAXIMIZE UTILIZATION AND PROFITABILITY.</a:t>
            </a:r>
          </a:p>
        </p:txBody>
      </p:sp>
    </p:spTree>
    <p:extLst>
      <p:ext uri="{BB962C8B-B14F-4D97-AF65-F5344CB8AC3E}">
        <p14:creationId xmlns:p14="http://schemas.microsoft.com/office/powerpoint/2010/main" val="2168248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B3BAC-7C39-4052-BE80-0098CBBE625F}"/>
              </a:ext>
            </a:extLst>
          </p:cNvPr>
          <p:cNvSpPr>
            <a:spLocks noGrp="1"/>
          </p:cNvSpPr>
          <p:nvPr>
            <p:ph type="title"/>
          </p:nvPr>
        </p:nvSpPr>
        <p:spPr>
          <a:xfrm>
            <a:off x="1141413" y="618518"/>
            <a:ext cx="6081508" cy="765665"/>
          </a:xfrm>
        </p:spPr>
        <p:txBody>
          <a:bodyPr/>
          <a:lstStyle/>
          <a:p>
            <a:r>
              <a:rPr lang="en-US" dirty="0"/>
              <a:t>FACILITY CONTINUED….</a:t>
            </a:r>
          </a:p>
        </p:txBody>
      </p:sp>
      <p:graphicFrame>
        <p:nvGraphicFramePr>
          <p:cNvPr id="9" name="Content Placeholder 8">
            <a:extLst>
              <a:ext uri="{FF2B5EF4-FFF2-40B4-BE49-F238E27FC236}">
                <a16:creationId xmlns:a16="http://schemas.microsoft.com/office/drawing/2014/main" id="{30A6239E-8747-45DC-9CEA-A7947F3F008C}"/>
              </a:ext>
            </a:extLst>
          </p:cNvPr>
          <p:cNvGraphicFramePr>
            <a:graphicFrameLocks noGrp="1"/>
          </p:cNvGraphicFramePr>
          <p:nvPr>
            <p:ph idx="1"/>
            <p:extLst>
              <p:ext uri="{D42A27DB-BD31-4B8C-83A1-F6EECF244321}">
                <p14:modId xmlns:p14="http://schemas.microsoft.com/office/powerpoint/2010/main" val="3996610801"/>
              </p:ext>
            </p:extLst>
          </p:nvPr>
        </p:nvGraphicFramePr>
        <p:xfrm>
          <a:off x="878049" y="1384183"/>
          <a:ext cx="5816366" cy="4980290"/>
        </p:xfrm>
        <a:graphic>
          <a:graphicData uri="http://schemas.openxmlformats.org/drawingml/2006/table">
            <a:tbl>
              <a:tblPr>
                <a:tableStyleId>{073A0DAA-6AF3-43AB-8588-CEC1D06C72B9}</a:tableStyleId>
              </a:tblPr>
              <a:tblGrid>
                <a:gridCol w="1090569">
                  <a:extLst>
                    <a:ext uri="{9D8B030D-6E8A-4147-A177-3AD203B41FA5}">
                      <a16:colId xmlns:a16="http://schemas.microsoft.com/office/drawing/2014/main" val="67677157"/>
                    </a:ext>
                  </a:extLst>
                </a:gridCol>
                <a:gridCol w="981512">
                  <a:extLst>
                    <a:ext uri="{9D8B030D-6E8A-4147-A177-3AD203B41FA5}">
                      <a16:colId xmlns:a16="http://schemas.microsoft.com/office/drawing/2014/main" val="3352360784"/>
                    </a:ext>
                  </a:extLst>
                </a:gridCol>
                <a:gridCol w="581636">
                  <a:extLst>
                    <a:ext uri="{9D8B030D-6E8A-4147-A177-3AD203B41FA5}">
                      <a16:colId xmlns:a16="http://schemas.microsoft.com/office/drawing/2014/main" val="588486513"/>
                    </a:ext>
                  </a:extLst>
                </a:gridCol>
                <a:gridCol w="781574">
                  <a:extLst>
                    <a:ext uri="{9D8B030D-6E8A-4147-A177-3AD203B41FA5}">
                      <a16:colId xmlns:a16="http://schemas.microsoft.com/office/drawing/2014/main" val="3687159558"/>
                    </a:ext>
                  </a:extLst>
                </a:gridCol>
                <a:gridCol w="518021">
                  <a:extLst>
                    <a:ext uri="{9D8B030D-6E8A-4147-A177-3AD203B41FA5}">
                      <a16:colId xmlns:a16="http://schemas.microsoft.com/office/drawing/2014/main" val="1314479234"/>
                    </a:ext>
                  </a:extLst>
                </a:gridCol>
                <a:gridCol w="699782">
                  <a:extLst>
                    <a:ext uri="{9D8B030D-6E8A-4147-A177-3AD203B41FA5}">
                      <a16:colId xmlns:a16="http://schemas.microsoft.com/office/drawing/2014/main" val="1677869233"/>
                    </a:ext>
                  </a:extLst>
                </a:gridCol>
                <a:gridCol w="581636">
                  <a:extLst>
                    <a:ext uri="{9D8B030D-6E8A-4147-A177-3AD203B41FA5}">
                      <a16:colId xmlns:a16="http://schemas.microsoft.com/office/drawing/2014/main" val="3264682895"/>
                    </a:ext>
                  </a:extLst>
                </a:gridCol>
                <a:gridCol w="581636">
                  <a:extLst>
                    <a:ext uri="{9D8B030D-6E8A-4147-A177-3AD203B41FA5}">
                      <a16:colId xmlns:a16="http://schemas.microsoft.com/office/drawing/2014/main" val="1556191631"/>
                    </a:ext>
                  </a:extLst>
                </a:gridCol>
              </a:tblGrid>
              <a:tr h="204752">
                <a:tc gridSpan="7">
                  <a:txBody>
                    <a:bodyPr/>
                    <a:lstStyle/>
                    <a:p>
                      <a:pPr algn="ctr" fontAlgn="b"/>
                      <a:r>
                        <a:rPr lang="en-US" sz="900" b="1" u="none" strike="noStrike" cap="none" spc="50">
                          <a:ln w="0"/>
                          <a:solidFill>
                            <a:schemeClr val="bg2"/>
                          </a:solidFill>
                          <a:effectLst>
                            <a:innerShdw blurRad="63500" dist="50800" dir="13500000">
                              <a:srgbClr val="000000">
                                <a:alpha val="50000"/>
                              </a:srgbClr>
                            </a:innerShdw>
                          </a:effectLst>
                        </a:rPr>
                        <a:t>NADA ACTUAL SERVICE ANALYSIS     </a:t>
                      </a:r>
                      <a:endParaRPr lang="en-US" sz="9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7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2407895198"/>
                  </a:ext>
                </a:extLst>
              </a:tr>
              <a:tr h="417377">
                <a:tc>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Performance</a:t>
                      </a:r>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4081835975"/>
                  </a:ext>
                </a:extLst>
              </a:tr>
              <a:tr h="234677">
                <a:tc>
                  <a:txBody>
                    <a:bodyPr/>
                    <a:lstStyle/>
                    <a:p>
                      <a:pPr algn="ctr" fontAlgn="b"/>
                      <a:r>
                        <a:rPr lang="en-US" sz="800" b="1" u="none" strike="noStrike" cap="none" spc="50" dirty="0">
                          <a:ln w="0"/>
                          <a:solidFill>
                            <a:schemeClr val="bg2"/>
                          </a:solidFill>
                          <a:effectLst>
                            <a:innerShdw blurRad="63500" dist="50800" dir="13500000">
                              <a:srgbClr val="000000">
                                <a:alpha val="50000"/>
                              </a:srgbClr>
                            </a:innerShdw>
                          </a:effectLst>
                        </a:rPr>
                        <a:t> </a:t>
                      </a:r>
                      <a:endParaRPr lang="en-US" sz="800" b="1" i="1" u="none" strike="noStrike" cap="none" spc="50" dirty="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Labor Sales / Month</a:t>
                      </a:r>
                      <a:endParaRPr lang="en-US" sz="800" b="1" i="1"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1"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Hourly Labor Rate</a:t>
                      </a:r>
                      <a:endParaRPr lang="en-US" sz="800" b="1" i="1"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1"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Hours Billed</a:t>
                      </a:r>
                      <a:endParaRPr lang="en-US" sz="800" b="1" i="1"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1"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555943821"/>
                  </a:ext>
                </a:extLst>
              </a:tr>
              <a:tr h="165376">
                <a:tc>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Customer Car*</a:t>
                      </a:r>
                      <a:endParaRPr lang="en-US" sz="800" b="1" i="0" u="none" strike="noStrike" cap="none" spc="50" dirty="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          381,750 </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95.00 </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4681.0</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3979902220"/>
                  </a:ext>
                </a:extLst>
              </a:tr>
              <a:tr h="165376">
                <a:tc>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Customer Truck*</a:t>
                      </a:r>
                      <a:endParaRPr lang="en-US" sz="800" b="1" i="0" u="none" strike="noStrike" cap="none" spc="50" dirty="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 $                     - </a:t>
                      </a:r>
                      <a:endParaRPr lang="en-US" sz="800" b="1" i="0" u="none" strike="noStrike" cap="none" spc="50" dirty="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0.00</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2901481980"/>
                  </a:ext>
                </a:extLst>
              </a:tr>
              <a:tr h="165376">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Customer Other*</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 $                     - </a:t>
                      </a:r>
                      <a:endParaRPr lang="en-US" sz="800" b="1" i="0" u="none" strike="noStrike" cap="none" spc="50" dirty="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0.00</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2254200658"/>
                  </a:ext>
                </a:extLst>
              </a:tr>
              <a:tr h="165376">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Warranty</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 $          121,237 </a:t>
                      </a:r>
                      <a:endParaRPr lang="en-US" sz="800" b="1" i="0" u="none" strike="noStrike" cap="none" spc="50" dirty="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90.00 </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1221.0</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2673591360"/>
                  </a:ext>
                </a:extLst>
              </a:tr>
              <a:tr h="165376">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Internal</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 $          134,522 </a:t>
                      </a:r>
                      <a:endParaRPr lang="en-US" sz="800" b="1" i="0" u="none" strike="noStrike" cap="none" spc="50" dirty="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95.00 </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1266.0</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3714077419"/>
                  </a:ext>
                </a:extLst>
              </a:tr>
              <a:tr h="165376">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New Vehicle Prep</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            16,485 </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dirty="0">
                          <a:ln w="0"/>
                          <a:solidFill>
                            <a:schemeClr val="bg2"/>
                          </a:solidFill>
                          <a:effectLst>
                            <a:innerShdw blurRad="63500" dist="50800" dir="13500000">
                              <a:srgbClr val="000000">
                                <a:alpha val="50000"/>
                              </a:srgbClr>
                            </a:innerShdw>
                          </a:effectLst>
                        </a:rPr>
                        <a:t>÷</a:t>
                      </a:r>
                      <a:endParaRPr lang="en-US" sz="800" b="1" i="0" u="none" strike="noStrike" cap="none" spc="50" dirty="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90.00 </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200.0</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2383629629"/>
                  </a:ext>
                </a:extLst>
              </a:tr>
              <a:tr h="165376">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Total</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 $          653,994 </a:t>
                      </a:r>
                      <a:endParaRPr lang="en-US" sz="800" b="1" i="0" u="none" strike="noStrike" cap="none" spc="50" dirty="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 </a:t>
                      </a:r>
                      <a:endParaRPr lang="en-US" sz="800" b="1" i="0" u="none" strike="noStrike" cap="none" spc="50" dirty="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7368.0</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221503074"/>
                  </a:ext>
                </a:extLst>
              </a:tr>
              <a:tr h="173251">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704889463"/>
                  </a:ext>
                </a:extLst>
              </a:tr>
              <a:tr h="165376">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POTENTIAL</a:t>
                      </a:r>
                      <a:endParaRPr lang="en-US" sz="800" b="1" i="1"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4172708315"/>
                  </a:ext>
                </a:extLst>
              </a:tr>
              <a:tr h="173251">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              653,994 </a:t>
                      </a:r>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r" fontAlgn="b"/>
                      <a:r>
                        <a:rPr lang="en-US" sz="800" b="1" u="none" strike="noStrike" cap="none" spc="50" dirty="0">
                          <a:ln w="0"/>
                          <a:solidFill>
                            <a:schemeClr val="bg2"/>
                          </a:solidFill>
                          <a:effectLst>
                            <a:innerShdw blurRad="63500" dist="50800" dir="13500000">
                              <a:srgbClr val="000000">
                                <a:alpha val="50000"/>
                              </a:srgbClr>
                            </a:innerShdw>
                          </a:effectLst>
                        </a:rPr>
                        <a:t>7368.00 </a:t>
                      </a:r>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a:t>
                      </a:r>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 $         88.76 </a:t>
                      </a:r>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3058820922"/>
                  </a:ext>
                </a:extLst>
              </a:tr>
              <a:tr h="157501">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gridSpan="2">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Total labor sales for year</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hMerge="1">
                  <a:txBody>
                    <a:bodyPr/>
                    <a:lstStyle/>
                    <a:p>
                      <a:endParaRPr lang="en-US"/>
                    </a:p>
                  </a:txBody>
                  <a:tcPr/>
                </a:tc>
                <a:tc>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Total hours billed</a:t>
                      </a:r>
                      <a:endParaRPr lang="en-US" sz="800" b="1" i="0" u="none" strike="noStrike" cap="none" spc="50" dirty="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gridSpan="2">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Effective Labor Rate</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hMerge="1">
                  <a:txBody>
                    <a:bodyPr/>
                    <a:lstStyle/>
                    <a:p>
                      <a:endParaRPr lang="en-US"/>
                    </a:p>
                  </a:txBody>
                  <a:tcPr/>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3897672295"/>
                  </a:ext>
                </a:extLst>
              </a:tr>
              <a:tr h="165376">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2314540250"/>
                  </a:ext>
                </a:extLst>
              </a:tr>
              <a:tr h="157501">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6.00</a:t>
                      </a:r>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x</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8</a:t>
                      </a:r>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ctr" fontAlgn="b"/>
                      <a:r>
                        <a:rPr lang="en-US" sz="800" b="1" u="none" strike="noStrike" cap="none" spc="50" dirty="0">
                          <a:ln w="0"/>
                          <a:solidFill>
                            <a:schemeClr val="bg2"/>
                          </a:solidFill>
                          <a:effectLst>
                            <a:innerShdw blurRad="63500" dist="50800" dir="13500000">
                              <a:srgbClr val="000000">
                                <a:alpha val="50000"/>
                              </a:srgbClr>
                            </a:innerShdw>
                          </a:effectLst>
                        </a:rPr>
                        <a:t>x</a:t>
                      </a:r>
                      <a:endParaRPr lang="en-US" sz="800" b="1" i="0" u="none" strike="noStrike" cap="none" spc="50" dirty="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21</a:t>
                      </a:r>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1,008.0 </a:t>
                      </a:r>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488055134"/>
                  </a:ext>
                </a:extLst>
              </a:tr>
              <a:tr h="270407">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gridSpan="2">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Service mechanical technicians</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hMerge="1">
                  <a:txBody>
                    <a:bodyPr/>
                    <a:lstStyle/>
                    <a:p>
                      <a:endParaRPr lang="en-US"/>
                    </a:p>
                  </a:txBody>
                  <a:tcPr/>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Hours/Day</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gridSpan="2">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Working Days/Month</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hMerge="1">
                  <a:txBody>
                    <a:bodyPr/>
                    <a:lstStyle/>
                    <a:p>
                      <a:endParaRPr lang="en-US"/>
                    </a:p>
                  </a:txBody>
                  <a:tcPr/>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Clock Hour Aval</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extLst>
                  <a:ext uri="{0D108BD9-81ED-4DB2-BD59-A6C34878D82A}">
                    <a16:rowId xmlns:a16="http://schemas.microsoft.com/office/drawing/2014/main" val="3095818624"/>
                  </a:ext>
                </a:extLst>
              </a:tr>
              <a:tr h="157501">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3379903124"/>
                  </a:ext>
                </a:extLst>
              </a:tr>
              <a:tr h="285077">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1,008.0 </a:t>
                      </a:r>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x</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 $            88.76 </a:t>
                      </a:r>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ctr" fontAlgn="b"/>
                      <a:r>
                        <a:rPr lang="en-US" sz="800" b="1" u="none" strike="noStrike" cap="none" spc="50" dirty="0">
                          <a:ln w="0"/>
                          <a:solidFill>
                            <a:schemeClr val="bg2"/>
                          </a:solidFill>
                          <a:effectLst>
                            <a:innerShdw blurRad="63500" dist="50800" dir="13500000">
                              <a:srgbClr val="000000">
                                <a:alpha val="50000"/>
                              </a:srgbClr>
                            </a:innerShdw>
                          </a:effectLst>
                        </a:rPr>
                        <a:t>=</a:t>
                      </a:r>
                      <a:endParaRPr lang="en-US" sz="800" b="1" i="0" u="none" strike="noStrike" cap="none" spc="50" dirty="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 $      89,471 </a:t>
                      </a:r>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661993678"/>
                  </a:ext>
                </a:extLst>
              </a:tr>
              <a:tr h="165376">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Clock Hours Available</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gridSpan="2">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Effective Labor Rate</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hMerge="1">
                  <a:txBody>
                    <a:bodyPr/>
                    <a:lstStyle/>
                    <a:p>
                      <a:endParaRPr lang="en-US"/>
                    </a:p>
                  </a:txBody>
                  <a:tcPr/>
                </a:tc>
                <a:tc gridSpan="2">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Labor sales potential</a:t>
                      </a:r>
                      <a:endParaRPr lang="en-US" sz="800" b="1" i="0" u="none" strike="noStrike" cap="none" spc="50" dirty="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hMerge="1">
                  <a:txBody>
                    <a:bodyPr/>
                    <a:lstStyle/>
                    <a:p>
                      <a:endParaRPr lang="en-US"/>
                    </a:p>
                  </a:txBody>
                  <a:tcPr/>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3892985955"/>
                  </a:ext>
                </a:extLst>
              </a:tr>
              <a:tr h="173251">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1701381817"/>
                  </a:ext>
                </a:extLst>
              </a:tr>
              <a:tr h="157501">
                <a:tc gridSpan="8">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How proficient are your technicians ?</a:t>
                      </a:r>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85247557"/>
                  </a:ext>
                </a:extLst>
              </a:tr>
              <a:tr h="157501">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 </a:t>
                      </a:r>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33892262"/>
                  </a:ext>
                </a:extLst>
              </a:tr>
              <a:tr h="165376">
                <a:tc>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 </a:t>
                      </a:r>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7,368.0 </a:t>
                      </a:r>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nchor="b"/>
                </a:tc>
                <a:tc>
                  <a:txBody>
                    <a:bodyPr/>
                    <a:lstStyle/>
                    <a:p>
                      <a:pPr algn="r" fontAlgn="b"/>
                      <a:r>
                        <a:rPr lang="en-US" sz="800" b="1" u="none" strike="noStrike" cap="none" spc="50">
                          <a:ln w="0"/>
                          <a:solidFill>
                            <a:schemeClr val="bg2"/>
                          </a:solidFill>
                          <a:effectLst>
                            <a:innerShdw blurRad="63500" dist="50800" dir="13500000">
                              <a:srgbClr val="000000">
                                <a:alpha val="50000"/>
                              </a:srgbClr>
                            </a:innerShdw>
                          </a:effectLst>
                        </a:rPr>
                        <a:t>10,080.00 </a:t>
                      </a:r>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ctr" fontAlgn="b"/>
                      <a:r>
                        <a:rPr lang="en-US" sz="800" b="1" u="none" strike="noStrike" cap="none" spc="50">
                          <a:ln w="0"/>
                          <a:solidFill>
                            <a:schemeClr val="bg2"/>
                          </a:solidFill>
                          <a:effectLst>
                            <a:innerShdw blurRad="63500" dist="50800" dir="13500000">
                              <a:srgbClr val="000000">
                                <a:alpha val="50000"/>
                              </a:srgbClr>
                            </a:innerShdw>
                          </a:effectLst>
                        </a:rPr>
                        <a:t>=</a:t>
                      </a:r>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r" fontAlgn="b"/>
                      <a:r>
                        <a:rPr lang="en-US" sz="800" b="1" u="none" strike="noStrike" cap="none" spc="50" dirty="0">
                          <a:ln w="0"/>
                          <a:solidFill>
                            <a:schemeClr val="bg2"/>
                          </a:solidFill>
                          <a:effectLst>
                            <a:innerShdw blurRad="63500" dist="50800" dir="13500000">
                              <a:srgbClr val="000000">
                                <a:alpha val="50000"/>
                              </a:srgbClr>
                            </a:innerShdw>
                          </a:effectLst>
                        </a:rPr>
                        <a:t>73.10%</a:t>
                      </a:r>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 </a:t>
                      </a:r>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4276433003"/>
                  </a:ext>
                </a:extLst>
              </a:tr>
              <a:tr h="209476">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ctr" fontAlgn="t"/>
                      <a:r>
                        <a:rPr lang="en-US" sz="800" b="1" u="none" strike="noStrike" cap="none" spc="50">
                          <a:ln w="0"/>
                          <a:solidFill>
                            <a:schemeClr val="bg2"/>
                          </a:solidFill>
                          <a:effectLst>
                            <a:innerShdw blurRad="63500" dist="50800" dir="13500000">
                              <a:srgbClr val="000000">
                                <a:alpha val="50000"/>
                              </a:srgbClr>
                            </a:innerShdw>
                          </a:effectLst>
                        </a:rPr>
                        <a:t>Hours Produced</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ctr" fontAlgn="t"/>
                      <a:r>
                        <a:rPr lang="en-US" sz="800" b="1" u="none" strike="noStrike" cap="none" spc="50">
                          <a:ln w="0"/>
                          <a:solidFill>
                            <a:schemeClr val="bg2"/>
                          </a:solidFill>
                          <a:effectLst>
                            <a:innerShdw blurRad="63500" dist="50800" dir="13500000">
                              <a:srgbClr val="000000">
                                <a:alpha val="50000"/>
                              </a:srgbClr>
                            </a:innerShdw>
                          </a:effectLst>
                        </a:rPr>
                        <a:t>Hours Available</a:t>
                      </a:r>
                      <a:endParaRPr lang="en-US" sz="800" b="1" i="0" u="none" strike="noStrike" cap="none" spc="5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tc>
                <a:tc>
                  <a:txBody>
                    <a:bodyPr/>
                    <a:lstStyle/>
                    <a:p>
                      <a:pPr algn="l" fontAlgn="b"/>
                      <a:r>
                        <a:rPr lang="en-US" sz="800" b="1" u="none" strike="noStrike" cap="none" spc="50">
                          <a:ln w="0"/>
                          <a:solidFill>
                            <a:schemeClr val="bg2"/>
                          </a:solidFill>
                          <a:effectLst>
                            <a:innerShdw blurRad="63500" dist="50800" dir="13500000">
                              <a:srgbClr val="000000">
                                <a:alpha val="50000"/>
                              </a:srgbClr>
                            </a:innerShdw>
                          </a:effectLst>
                        </a:rPr>
                        <a:t> </a:t>
                      </a:r>
                      <a:endParaRPr lang="en-US" sz="800" b="1" i="0" u="none" strike="noStrike" cap="none" spc="5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ctr" fontAlgn="t"/>
                      <a:r>
                        <a:rPr lang="en-US" sz="800" b="1" u="none" strike="noStrike" cap="none" spc="50" dirty="0">
                          <a:ln w="0"/>
                          <a:solidFill>
                            <a:schemeClr val="bg2"/>
                          </a:solidFill>
                          <a:effectLst>
                            <a:innerShdw blurRad="63500" dist="50800" dir="13500000">
                              <a:srgbClr val="000000">
                                <a:alpha val="50000"/>
                              </a:srgbClr>
                            </a:innerShdw>
                          </a:effectLst>
                        </a:rPr>
                        <a:t>Tech Proficiency</a:t>
                      </a:r>
                      <a:endParaRPr lang="en-US" sz="800" b="1" i="0" u="none" strike="noStrike" cap="none" spc="50" dirty="0">
                        <a:ln w="0"/>
                        <a:solidFill>
                          <a:schemeClr val="bg2"/>
                        </a:solidFill>
                        <a:effectLst>
                          <a:innerShdw blurRad="63500" dist="50800" dir="13500000">
                            <a:srgbClr val="000000">
                              <a:alpha val="50000"/>
                            </a:srgbClr>
                          </a:innerShdw>
                        </a:effectLst>
                        <a:latin typeface="Arial" panose="020B0604020202020204" pitchFamily="34" charset="0"/>
                      </a:endParaRPr>
                    </a:p>
                  </a:txBody>
                  <a:tcPr marL="5950" marR="5950" marT="5950" marB="0"/>
                </a:tc>
                <a:tc>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 </a:t>
                      </a:r>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tc>
                  <a:txBody>
                    <a:bodyPr/>
                    <a:lstStyle/>
                    <a:p>
                      <a:pPr algn="l" fontAlgn="b"/>
                      <a:r>
                        <a:rPr lang="en-US" sz="800" b="1" u="none" strike="noStrike" cap="none" spc="50" dirty="0">
                          <a:ln w="0"/>
                          <a:solidFill>
                            <a:schemeClr val="bg2"/>
                          </a:solidFill>
                          <a:effectLst>
                            <a:innerShdw blurRad="63500" dist="50800" dir="13500000">
                              <a:srgbClr val="000000">
                                <a:alpha val="50000"/>
                              </a:srgbClr>
                            </a:innerShdw>
                          </a:effectLst>
                        </a:rPr>
                        <a:t> </a:t>
                      </a:r>
                      <a:endParaRPr lang="en-US" sz="800" b="1" i="0" u="none" strike="noStrike" cap="none" spc="50" dirty="0">
                        <a:ln w="0"/>
                        <a:solidFill>
                          <a:schemeClr val="bg2"/>
                        </a:solidFill>
                        <a:effectLst>
                          <a:innerShdw blurRad="63500" dist="50800" dir="13500000">
                            <a:srgbClr val="000000">
                              <a:alpha val="50000"/>
                            </a:srgbClr>
                          </a:innerShdw>
                        </a:effectLst>
                        <a:latin typeface="Calibri" panose="020F0502020204030204" pitchFamily="34" charset="0"/>
                      </a:endParaRPr>
                    </a:p>
                  </a:txBody>
                  <a:tcPr marL="5950" marR="5950" marT="5950" marB="0" anchor="b"/>
                </a:tc>
                <a:extLst>
                  <a:ext uri="{0D108BD9-81ED-4DB2-BD59-A6C34878D82A}">
                    <a16:rowId xmlns:a16="http://schemas.microsoft.com/office/drawing/2014/main" val="3821789118"/>
                  </a:ext>
                </a:extLst>
              </a:tr>
            </a:tbl>
          </a:graphicData>
        </a:graphic>
      </p:graphicFrame>
      <p:graphicFrame>
        <p:nvGraphicFramePr>
          <p:cNvPr id="11" name="Object 10">
            <a:extLst>
              <a:ext uri="{FF2B5EF4-FFF2-40B4-BE49-F238E27FC236}">
                <a16:creationId xmlns:a16="http://schemas.microsoft.com/office/drawing/2014/main" id="{C7DC057C-A2EE-4FCD-9C41-12E1DEFB2681}"/>
              </a:ext>
            </a:extLst>
          </p:cNvPr>
          <p:cNvGraphicFramePr>
            <a:graphicFrameLocks noChangeAspect="1"/>
          </p:cNvGraphicFramePr>
          <p:nvPr>
            <p:extLst>
              <p:ext uri="{D42A27DB-BD31-4B8C-83A1-F6EECF244321}">
                <p14:modId xmlns:p14="http://schemas.microsoft.com/office/powerpoint/2010/main" val="3734382456"/>
              </p:ext>
            </p:extLst>
          </p:nvPr>
        </p:nvGraphicFramePr>
        <p:xfrm>
          <a:off x="7558480" y="203463"/>
          <a:ext cx="3347918" cy="3428970"/>
        </p:xfrm>
        <a:graphic>
          <a:graphicData uri="http://schemas.openxmlformats.org/presentationml/2006/ole">
            <mc:AlternateContent xmlns:mc="http://schemas.openxmlformats.org/markup-compatibility/2006">
              <mc:Choice xmlns:v="urn:schemas-microsoft-com:vml" Requires="v">
                <p:oleObj spid="_x0000_s3101" name="Worksheet" r:id="rId3" imgW="3524154" imgH="4333770" progId="Excel.Sheet.12">
                  <p:embed/>
                </p:oleObj>
              </mc:Choice>
              <mc:Fallback>
                <p:oleObj name="Worksheet" r:id="rId3" imgW="3524154" imgH="4333770" progId="Excel.Sheet.12">
                  <p:embed/>
                  <p:pic>
                    <p:nvPicPr>
                      <p:cNvPr id="0" name=""/>
                      <p:cNvPicPr/>
                      <p:nvPr/>
                    </p:nvPicPr>
                    <p:blipFill>
                      <a:blip r:embed="rId4"/>
                      <a:stretch>
                        <a:fillRect/>
                      </a:stretch>
                    </p:blipFill>
                    <p:spPr>
                      <a:xfrm>
                        <a:off x="7558480" y="203463"/>
                        <a:ext cx="3347918" cy="3428970"/>
                      </a:xfrm>
                      <a:prstGeom prst="rect">
                        <a:avLst/>
                      </a:prstGeom>
                    </p:spPr>
                  </p:pic>
                </p:oleObj>
              </mc:Fallback>
            </mc:AlternateContent>
          </a:graphicData>
        </a:graphic>
      </p:graphicFrame>
      <p:sp>
        <p:nvSpPr>
          <p:cNvPr id="12" name="TextBox 11">
            <a:extLst>
              <a:ext uri="{FF2B5EF4-FFF2-40B4-BE49-F238E27FC236}">
                <a16:creationId xmlns:a16="http://schemas.microsoft.com/office/drawing/2014/main" id="{B6C81169-7797-42DE-8910-52EF751ECEE8}"/>
              </a:ext>
            </a:extLst>
          </p:cNvPr>
          <p:cNvSpPr txBox="1"/>
          <p:nvPr/>
        </p:nvSpPr>
        <p:spPr>
          <a:xfrm>
            <a:off x="7021585" y="3783435"/>
            <a:ext cx="4292366" cy="2308324"/>
          </a:xfrm>
          <a:prstGeom prst="rect">
            <a:avLst/>
          </a:prstGeom>
          <a:noFill/>
        </p:spPr>
        <p:txBody>
          <a:bodyPr wrap="square" rtlCol="0">
            <a:spAutoFit/>
          </a:bodyPr>
          <a:lstStyle/>
          <a:p>
            <a:r>
              <a:rPr lang="en-US" dirty="0"/>
              <a:t>As is evident by the year-to-date figures in the accompanying slides, our facility gives us the ability to grow with our UIO as that number increases over time.  In the meantime, we have plenty of capacity to be aggressive in marketing and loading of our very experienced flat-rate technicians and our quick lube operation.   </a:t>
            </a:r>
          </a:p>
        </p:txBody>
      </p:sp>
    </p:spTree>
    <p:extLst>
      <p:ext uri="{BB962C8B-B14F-4D97-AF65-F5344CB8AC3E}">
        <p14:creationId xmlns:p14="http://schemas.microsoft.com/office/powerpoint/2010/main" val="2498172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F230E-4EB0-451F-9CB5-F90819214BEF}"/>
              </a:ext>
            </a:extLst>
          </p:cNvPr>
          <p:cNvSpPr>
            <a:spLocks noGrp="1"/>
          </p:cNvSpPr>
          <p:nvPr>
            <p:ph type="title"/>
          </p:nvPr>
        </p:nvSpPr>
        <p:spPr>
          <a:xfrm>
            <a:off x="1141413" y="383627"/>
            <a:ext cx="3699035" cy="732109"/>
          </a:xfrm>
        </p:spPr>
        <p:txBody>
          <a:bodyPr/>
          <a:lstStyle/>
          <a:p>
            <a:r>
              <a:rPr lang="en-US" dirty="0"/>
              <a:t>productivity</a:t>
            </a:r>
          </a:p>
        </p:txBody>
      </p:sp>
      <p:graphicFrame>
        <p:nvGraphicFramePr>
          <p:cNvPr id="7" name="Content Placeholder 6">
            <a:extLst>
              <a:ext uri="{FF2B5EF4-FFF2-40B4-BE49-F238E27FC236}">
                <a16:creationId xmlns:a16="http://schemas.microsoft.com/office/drawing/2014/main" id="{73B5B6F7-C082-4B66-A889-B7094221739F}"/>
              </a:ext>
            </a:extLst>
          </p:cNvPr>
          <p:cNvGraphicFramePr>
            <a:graphicFrameLocks noGrp="1"/>
          </p:cNvGraphicFramePr>
          <p:nvPr>
            <p:ph idx="1"/>
            <p:extLst>
              <p:ext uri="{D42A27DB-BD31-4B8C-83A1-F6EECF244321}">
                <p14:modId xmlns:p14="http://schemas.microsoft.com/office/powerpoint/2010/main" val="4043611627"/>
              </p:ext>
            </p:extLst>
          </p:nvPr>
        </p:nvGraphicFramePr>
        <p:xfrm>
          <a:off x="1343892" y="956418"/>
          <a:ext cx="9504215" cy="5375342"/>
        </p:xfrm>
        <a:graphic>
          <a:graphicData uri="http://schemas.openxmlformats.org/drawingml/2006/table">
            <a:tbl>
              <a:tblPr/>
              <a:tblGrid>
                <a:gridCol w="1010725">
                  <a:extLst>
                    <a:ext uri="{9D8B030D-6E8A-4147-A177-3AD203B41FA5}">
                      <a16:colId xmlns:a16="http://schemas.microsoft.com/office/drawing/2014/main" val="46549153"/>
                    </a:ext>
                  </a:extLst>
                </a:gridCol>
                <a:gridCol w="849349">
                  <a:extLst>
                    <a:ext uri="{9D8B030D-6E8A-4147-A177-3AD203B41FA5}">
                      <a16:colId xmlns:a16="http://schemas.microsoft.com/office/drawing/2014/main" val="2652129013"/>
                    </a:ext>
                  </a:extLst>
                </a:gridCol>
                <a:gridCol w="849349">
                  <a:extLst>
                    <a:ext uri="{9D8B030D-6E8A-4147-A177-3AD203B41FA5}">
                      <a16:colId xmlns:a16="http://schemas.microsoft.com/office/drawing/2014/main" val="1909959401"/>
                    </a:ext>
                  </a:extLst>
                </a:gridCol>
                <a:gridCol w="849349">
                  <a:extLst>
                    <a:ext uri="{9D8B030D-6E8A-4147-A177-3AD203B41FA5}">
                      <a16:colId xmlns:a16="http://schemas.microsoft.com/office/drawing/2014/main" val="494052350"/>
                    </a:ext>
                  </a:extLst>
                </a:gridCol>
                <a:gridCol w="849349">
                  <a:extLst>
                    <a:ext uri="{9D8B030D-6E8A-4147-A177-3AD203B41FA5}">
                      <a16:colId xmlns:a16="http://schemas.microsoft.com/office/drawing/2014/main" val="1545599058"/>
                    </a:ext>
                  </a:extLst>
                </a:gridCol>
                <a:gridCol w="849349">
                  <a:extLst>
                    <a:ext uri="{9D8B030D-6E8A-4147-A177-3AD203B41FA5}">
                      <a16:colId xmlns:a16="http://schemas.microsoft.com/office/drawing/2014/main" val="4195028095"/>
                    </a:ext>
                  </a:extLst>
                </a:gridCol>
                <a:gridCol w="849349">
                  <a:extLst>
                    <a:ext uri="{9D8B030D-6E8A-4147-A177-3AD203B41FA5}">
                      <a16:colId xmlns:a16="http://schemas.microsoft.com/office/drawing/2014/main" val="2718425872"/>
                    </a:ext>
                  </a:extLst>
                </a:gridCol>
                <a:gridCol w="849349">
                  <a:extLst>
                    <a:ext uri="{9D8B030D-6E8A-4147-A177-3AD203B41FA5}">
                      <a16:colId xmlns:a16="http://schemas.microsoft.com/office/drawing/2014/main" val="1303853264"/>
                    </a:ext>
                  </a:extLst>
                </a:gridCol>
                <a:gridCol w="849349">
                  <a:extLst>
                    <a:ext uri="{9D8B030D-6E8A-4147-A177-3AD203B41FA5}">
                      <a16:colId xmlns:a16="http://schemas.microsoft.com/office/drawing/2014/main" val="3232914646"/>
                    </a:ext>
                  </a:extLst>
                </a:gridCol>
                <a:gridCol w="849349">
                  <a:extLst>
                    <a:ext uri="{9D8B030D-6E8A-4147-A177-3AD203B41FA5}">
                      <a16:colId xmlns:a16="http://schemas.microsoft.com/office/drawing/2014/main" val="3390123844"/>
                    </a:ext>
                  </a:extLst>
                </a:gridCol>
                <a:gridCol w="849349">
                  <a:extLst>
                    <a:ext uri="{9D8B030D-6E8A-4147-A177-3AD203B41FA5}">
                      <a16:colId xmlns:a16="http://schemas.microsoft.com/office/drawing/2014/main" val="1991910681"/>
                    </a:ext>
                  </a:extLst>
                </a:gridCol>
              </a:tblGrid>
              <a:tr h="110949">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ctr" rtl="0" fontAlgn="b"/>
                      <a:r>
                        <a:rPr lang="en-US" sz="800" b="1">
                          <a:effectLst/>
                        </a:rPr>
                        <a:t>BRAD C.</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3C47D"/>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ctr" rtl="0" fontAlgn="b"/>
                      <a:r>
                        <a:rPr lang="en-US" sz="800" b="1">
                          <a:effectLst/>
                        </a:rPr>
                        <a:t>ANGIE</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3C47D"/>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ctr" rtl="0" fontAlgn="b"/>
                      <a:r>
                        <a:rPr lang="en-US" sz="800" b="1">
                          <a:effectLst/>
                        </a:rPr>
                        <a:t>DUSTY M.</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3C47D"/>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ctr" rtl="0" fontAlgn="b"/>
                      <a:r>
                        <a:rPr lang="en-US" sz="800" b="1">
                          <a:effectLst/>
                        </a:rPr>
                        <a:t>DOMINIC</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3C47D"/>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ctr" rtl="0" fontAlgn="b"/>
                      <a:r>
                        <a:rPr lang="en-US" sz="800" b="1">
                          <a:effectLst/>
                        </a:rPr>
                        <a:t>STORE</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3C47D"/>
                    </a:solidFill>
                  </a:tcPr>
                </a:tc>
                <a:extLst>
                  <a:ext uri="{0D108BD9-81ED-4DB2-BD59-A6C34878D82A}">
                    <a16:rowId xmlns:a16="http://schemas.microsoft.com/office/drawing/2014/main" val="2312001862"/>
                  </a:ext>
                </a:extLst>
              </a:tr>
              <a:tr h="110949">
                <a:tc>
                  <a:txBody>
                    <a:bodyPr/>
                    <a:lstStyle/>
                    <a:p>
                      <a:pPr algn="ctr" rtl="0" fontAlgn="b"/>
                      <a:r>
                        <a:rPr lang="en-US" sz="800" b="1">
                          <a:solidFill>
                            <a:srgbClr val="F3F3F3"/>
                          </a:solidFill>
                          <a:effectLst/>
                        </a:rPr>
                        <a:t>JANUARY</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extLst>
                  <a:ext uri="{0D108BD9-81ED-4DB2-BD59-A6C34878D82A}">
                    <a16:rowId xmlns:a16="http://schemas.microsoft.com/office/drawing/2014/main" val="566912134"/>
                  </a:ext>
                </a:extLst>
              </a:tr>
              <a:tr h="110949">
                <a:tc>
                  <a:txBody>
                    <a:bodyPr/>
                    <a:lstStyle/>
                    <a:p>
                      <a:pPr algn="r" rtl="0" fontAlgn="b"/>
                      <a:r>
                        <a:rPr lang="en-US" sz="800" b="1">
                          <a:effectLst/>
                        </a:rPr>
                        <a:t>A</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108</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99</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43</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59</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77</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extLst>
                  <a:ext uri="{0D108BD9-81ED-4DB2-BD59-A6C34878D82A}">
                    <a16:rowId xmlns:a16="http://schemas.microsoft.com/office/drawing/2014/main" val="3945797057"/>
                  </a:ext>
                </a:extLst>
              </a:tr>
              <a:tr h="110949">
                <a:tc>
                  <a:txBody>
                    <a:bodyPr/>
                    <a:lstStyle/>
                    <a:p>
                      <a:pPr algn="r" rtl="0" fontAlgn="b"/>
                      <a:r>
                        <a:rPr lang="en-US" sz="800" b="1">
                          <a:effectLst/>
                        </a:rPr>
                        <a:t>B</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FC5E8"/>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115</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99</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80</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57</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88</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extLst>
                  <a:ext uri="{0D108BD9-81ED-4DB2-BD59-A6C34878D82A}">
                    <a16:rowId xmlns:a16="http://schemas.microsoft.com/office/drawing/2014/main" val="3711996758"/>
                  </a:ext>
                </a:extLst>
              </a:tr>
              <a:tr h="110949">
                <a:tc>
                  <a:txBody>
                    <a:bodyPr/>
                    <a:lstStyle/>
                    <a:p>
                      <a:pPr algn="ctr" rtl="0" fontAlgn="b"/>
                      <a:r>
                        <a:rPr lang="en-US" sz="800" b="1">
                          <a:solidFill>
                            <a:srgbClr val="FFFFFF"/>
                          </a:solidFill>
                          <a:effectLst/>
                        </a:rPr>
                        <a:t>FEBRUARY</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extLst>
                  <a:ext uri="{0D108BD9-81ED-4DB2-BD59-A6C34878D82A}">
                    <a16:rowId xmlns:a16="http://schemas.microsoft.com/office/drawing/2014/main" val="2571492133"/>
                  </a:ext>
                </a:extLst>
              </a:tr>
              <a:tr h="110949">
                <a:tc>
                  <a:txBody>
                    <a:bodyPr/>
                    <a:lstStyle/>
                    <a:p>
                      <a:pPr algn="r" rtl="0" fontAlgn="b"/>
                      <a:r>
                        <a:rPr lang="en-US" sz="800" b="1">
                          <a:effectLst/>
                        </a:rPr>
                        <a:t>A</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118</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90</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69</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52</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82</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extLst>
                  <a:ext uri="{0D108BD9-81ED-4DB2-BD59-A6C34878D82A}">
                    <a16:rowId xmlns:a16="http://schemas.microsoft.com/office/drawing/2014/main" val="3795069209"/>
                  </a:ext>
                </a:extLst>
              </a:tr>
              <a:tr h="110949">
                <a:tc>
                  <a:txBody>
                    <a:bodyPr/>
                    <a:lstStyle/>
                    <a:p>
                      <a:pPr algn="r" rtl="0" fontAlgn="b"/>
                      <a:r>
                        <a:rPr lang="en-US" sz="800" b="1">
                          <a:effectLst/>
                        </a:rPr>
                        <a:t>B</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78</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63</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53</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71</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66</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extLst>
                  <a:ext uri="{0D108BD9-81ED-4DB2-BD59-A6C34878D82A}">
                    <a16:rowId xmlns:a16="http://schemas.microsoft.com/office/drawing/2014/main" val="3575210358"/>
                  </a:ext>
                </a:extLst>
              </a:tr>
              <a:tr h="110949">
                <a:tc>
                  <a:txBody>
                    <a:bodyPr/>
                    <a:lstStyle/>
                    <a:p>
                      <a:pPr algn="ctr" rtl="0" fontAlgn="b"/>
                      <a:r>
                        <a:rPr lang="en-US" sz="800" b="1">
                          <a:solidFill>
                            <a:srgbClr val="FFFFFF"/>
                          </a:solidFill>
                          <a:effectLst/>
                        </a:rPr>
                        <a:t>MARCH</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extLst>
                  <a:ext uri="{0D108BD9-81ED-4DB2-BD59-A6C34878D82A}">
                    <a16:rowId xmlns:a16="http://schemas.microsoft.com/office/drawing/2014/main" val="1384283397"/>
                  </a:ext>
                </a:extLst>
              </a:tr>
              <a:tr h="110949">
                <a:tc>
                  <a:txBody>
                    <a:bodyPr/>
                    <a:lstStyle/>
                    <a:p>
                      <a:pPr algn="r" rtl="0" fontAlgn="b"/>
                      <a:r>
                        <a:rPr lang="en-US" sz="800" b="1">
                          <a:effectLst/>
                        </a:rPr>
                        <a:t>A</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dirty="0">
                          <a:solidFill>
                            <a:srgbClr val="00FF00"/>
                          </a:solidFill>
                          <a:effectLst/>
                        </a:rPr>
                        <a:t>144</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109</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101</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55</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102</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93664784"/>
                  </a:ext>
                </a:extLst>
              </a:tr>
              <a:tr h="110949">
                <a:tc>
                  <a:txBody>
                    <a:bodyPr/>
                    <a:lstStyle/>
                    <a:p>
                      <a:pPr algn="r" rtl="0" fontAlgn="b"/>
                      <a:r>
                        <a:rPr lang="en-US" sz="800" b="1">
                          <a:effectLst/>
                        </a:rPr>
                        <a:t>B</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118</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dirty="0">
                          <a:solidFill>
                            <a:srgbClr val="00FF00"/>
                          </a:solidFill>
                          <a:effectLst/>
                        </a:rPr>
                        <a:t>150</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107</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91</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116</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443917930"/>
                  </a:ext>
                </a:extLst>
              </a:tr>
              <a:tr h="110949">
                <a:tc>
                  <a:txBody>
                    <a:bodyPr/>
                    <a:lstStyle/>
                    <a:p>
                      <a:pPr algn="ctr" rtl="0" fontAlgn="b"/>
                      <a:r>
                        <a:rPr lang="en-US" sz="800" b="1">
                          <a:solidFill>
                            <a:srgbClr val="FFFFFF"/>
                          </a:solidFill>
                          <a:effectLst/>
                        </a:rPr>
                        <a:t>APRIL</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extLst>
                  <a:ext uri="{0D108BD9-81ED-4DB2-BD59-A6C34878D82A}">
                    <a16:rowId xmlns:a16="http://schemas.microsoft.com/office/drawing/2014/main" val="2497486407"/>
                  </a:ext>
                </a:extLst>
              </a:tr>
              <a:tr h="110949">
                <a:tc>
                  <a:txBody>
                    <a:bodyPr/>
                    <a:lstStyle/>
                    <a:p>
                      <a:pPr algn="r" rtl="0" fontAlgn="b"/>
                      <a:r>
                        <a:rPr lang="en-US" sz="800" b="1">
                          <a:effectLst/>
                        </a:rPr>
                        <a:t>A</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99</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98</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78</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58</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83</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extLst>
                  <a:ext uri="{0D108BD9-81ED-4DB2-BD59-A6C34878D82A}">
                    <a16:rowId xmlns:a16="http://schemas.microsoft.com/office/drawing/2014/main" val="1408363127"/>
                  </a:ext>
                </a:extLst>
              </a:tr>
              <a:tr h="110949">
                <a:tc>
                  <a:txBody>
                    <a:bodyPr/>
                    <a:lstStyle/>
                    <a:p>
                      <a:pPr algn="r" rtl="0" fontAlgn="b"/>
                      <a:r>
                        <a:rPr lang="en-US" sz="800" b="1">
                          <a:effectLst/>
                        </a:rPr>
                        <a:t>B</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95</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86</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68</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82</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82</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extLst>
                  <a:ext uri="{0D108BD9-81ED-4DB2-BD59-A6C34878D82A}">
                    <a16:rowId xmlns:a16="http://schemas.microsoft.com/office/drawing/2014/main" val="87906456"/>
                  </a:ext>
                </a:extLst>
              </a:tr>
              <a:tr h="110949">
                <a:tc>
                  <a:txBody>
                    <a:bodyPr/>
                    <a:lstStyle/>
                    <a:p>
                      <a:pPr algn="ctr" rtl="0" fontAlgn="b"/>
                      <a:r>
                        <a:rPr lang="en-US" sz="800" b="1">
                          <a:solidFill>
                            <a:srgbClr val="FFFFFF"/>
                          </a:solidFill>
                          <a:effectLst/>
                        </a:rPr>
                        <a:t>MAY</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extLst>
                  <a:ext uri="{0D108BD9-81ED-4DB2-BD59-A6C34878D82A}">
                    <a16:rowId xmlns:a16="http://schemas.microsoft.com/office/drawing/2014/main" val="681505862"/>
                  </a:ext>
                </a:extLst>
              </a:tr>
              <a:tr h="110949">
                <a:tc>
                  <a:txBody>
                    <a:bodyPr/>
                    <a:lstStyle/>
                    <a:p>
                      <a:pPr algn="r" rtl="0" fontAlgn="b"/>
                      <a:r>
                        <a:rPr lang="en-US" sz="800" b="1">
                          <a:effectLst/>
                        </a:rPr>
                        <a:t>A</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113</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113</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72</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56</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89</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extLst>
                  <a:ext uri="{0D108BD9-81ED-4DB2-BD59-A6C34878D82A}">
                    <a16:rowId xmlns:a16="http://schemas.microsoft.com/office/drawing/2014/main" val="2657773623"/>
                  </a:ext>
                </a:extLst>
              </a:tr>
              <a:tr h="110949">
                <a:tc>
                  <a:txBody>
                    <a:bodyPr/>
                    <a:lstStyle/>
                    <a:p>
                      <a:pPr algn="r" rtl="0" fontAlgn="b"/>
                      <a:r>
                        <a:rPr lang="en-US" sz="800" b="1">
                          <a:effectLst/>
                        </a:rPr>
                        <a:t>B</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115</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119</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90</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63</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97</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extLst>
                  <a:ext uri="{0D108BD9-81ED-4DB2-BD59-A6C34878D82A}">
                    <a16:rowId xmlns:a16="http://schemas.microsoft.com/office/drawing/2014/main" val="730045189"/>
                  </a:ext>
                </a:extLst>
              </a:tr>
              <a:tr h="110949">
                <a:tc>
                  <a:txBody>
                    <a:bodyPr/>
                    <a:lstStyle/>
                    <a:p>
                      <a:pPr algn="ctr" rtl="0" fontAlgn="b"/>
                      <a:r>
                        <a:rPr lang="en-US" sz="800" b="1">
                          <a:solidFill>
                            <a:srgbClr val="FFFFFF"/>
                          </a:solidFill>
                          <a:effectLst/>
                        </a:rPr>
                        <a:t>JUNE</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extLst>
                  <a:ext uri="{0D108BD9-81ED-4DB2-BD59-A6C34878D82A}">
                    <a16:rowId xmlns:a16="http://schemas.microsoft.com/office/drawing/2014/main" val="1578479943"/>
                  </a:ext>
                </a:extLst>
              </a:tr>
              <a:tr h="110949">
                <a:tc>
                  <a:txBody>
                    <a:bodyPr/>
                    <a:lstStyle/>
                    <a:p>
                      <a:pPr algn="r" rtl="0" fontAlgn="b"/>
                      <a:r>
                        <a:rPr lang="en-US" sz="800" b="1">
                          <a:effectLst/>
                        </a:rPr>
                        <a:t>A</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132</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123</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dirty="0">
                          <a:solidFill>
                            <a:srgbClr val="00FF00"/>
                          </a:solidFill>
                          <a:effectLst/>
                        </a:rPr>
                        <a:t>101</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59</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103</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753486625"/>
                  </a:ext>
                </a:extLst>
              </a:tr>
              <a:tr h="110949">
                <a:tc>
                  <a:txBody>
                    <a:bodyPr/>
                    <a:lstStyle/>
                    <a:p>
                      <a:pPr algn="r" rtl="0" fontAlgn="b"/>
                      <a:r>
                        <a:rPr lang="en-US" sz="800" b="1">
                          <a:effectLst/>
                        </a:rPr>
                        <a:t>B</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2C4C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106</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102</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dirty="0">
                          <a:solidFill>
                            <a:srgbClr val="FF0000"/>
                          </a:solidFill>
                          <a:effectLst/>
                        </a:rPr>
                        <a:t>59</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95</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96</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extLst>
                  <a:ext uri="{0D108BD9-81ED-4DB2-BD59-A6C34878D82A}">
                    <a16:rowId xmlns:a16="http://schemas.microsoft.com/office/drawing/2014/main" val="3548749706"/>
                  </a:ext>
                </a:extLst>
              </a:tr>
              <a:tr h="110949">
                <a:tc>
                  <a:txBody>
                    <a:bodyPr/>
                    <a:lstStyle/>
                    <a:p>
                      <a:pPr algn="ctr" rtl="0" fontAlgn="b"/>
                      <a:r>
                        <a:rPr lang="en-US" sz="800" b="1">
                          <a:solidFill>
                            <a:srgbClr val="FFFFFF"/>
                          </a:solidFill>
                          <a:effectLst/>
                        </a:rPr>
                        <a:t>JULY</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extLst>
                  <a:ext uri="{0D108BD9-81ED-4DB2-BD59-A6C34878D82A}">
                    <a16:rowId xmlns:a16="http://schemas.microsoft.com/office/drawing/2014/main" val="3692940673"/>
                  </a:ext>
                </a:extLst>
              </a:tr>
              <a:tr h="110949">
                <a:tc>
                  <a:txBody>
                    <a:bodyPr/>
                    <a:lstStyle/>
                    <a:p>
                      <a:pPr algn="r" rtl="0" fontAlgn="b"/>
                      <a:r>
                        <a:rPr lang="en-US" sz="800" b="1">
                          <a:effectLst/>
                        </a:rPr>
                        <a:t>A</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97</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95</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74</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75</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86</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extLst>
                  <a:ext uri="{0D108BD9-81ED-4DB2-BD59-A6C34878D82A}">
                    <a16:rowId xmlns:a16="http://schemas.microsoft.com/office/drawing/2014/main" val="2356589689"/>
                  </a:ext>
                </a:extLst>
              </a:tr>
              <a:tr h="110949">
                <a:tc>
                  <a:txBody>
                    <a:bodyPr/>
                    <a:lstStyle/>
                    <a:p>
                      <a:pPr algn="r" rtl="0" fontAlgn="b"/>
                      <a:r>
                        <a:rPr lang="en-US" sz="800" b="1">
                          <a:effectLst/>
                        </a:rPr>
                        <a:t>B</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2C4C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123</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90</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76</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73</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91</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extLst>
                  <a:ext uri="{0D108BD9-81ED-4DB2-BD59-A6C34878D82A}">
                    <a16:rowId xmlns:a16="http://schemas.microsoft.com/office/drawing/2014/main" val="2673683290"/>
                  </a:ext>
                </a:extLst>
              </a:tr>
              <a:tr h="110949">
                <a:tc>
                  <a:txBody>
                    <a:bodyPr/>
                    <a:lstStyle/>
                    <a:p>
                      <a:pPr algn="ctr" rtl="0" fontAlgn="b"/>
                      <a:r>
                        <a:rPr lang="en-US" sz="800" b="1">
                          <a:solidFill>
                            <a:srgbClr val="FFFFFF"/>
                          </a:solidFill>
                          <a:effectLst/>
                        </a:rPr>
                        <a:t>AUGUST</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extLst>
                  <a:ext uri="{0D108BD9-81ED-4DB2-BD59-A6C34878D82A}">
                    <a16:rowId xmlns:a16="http://schemas.microsoft.com/office/drawing/2014/main" val="1761353446"/>
                  </a:ext>
                </a:extLst>
              </a:tr>
              <a:tr h="110949">
                <a:tc>
                  <a:txBody>
                    <a:bodyPr/>
                    <a:lstStyle/>
                    <a:p>
                      <a:pPr algn="r" rtl="0" fontAlgn="b"/>
                      <a:r>
                        <a:rPr lang="en-US" sz="800" b="1">
                          <a:effectLst/>
                        </a:rPr>
                        <a:t>A</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84</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144</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74</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89</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98</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extLst>
                  <a:ext uri="{0D108BD9-81ED-4DB2-BD59-A6C34878D82A}">
                    <a16:rowId xmlns:a16="http://schemas.microsoft.com/office/drawing/2014/main" val="1790789074"/>
                  </a:ext>
                </a:extLst>
              </a:tr>
              <a:tr h="110949">
                <a:tc>
                  <a:txBody>
                    <a:bodyPr/>
                    <a:lstStyle/>
                    <a:p>
                      <a:pPr algn="r" rtl="0" fontAlgn="b"/>
                      <a:r>
                        <a:rPr lang="en-US" sz="800" b="1">
                          <a:effectLst/>
                        </a:rPr>
                        <a:t>B</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2C4C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117</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113</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80</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69</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95</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extLst>
                  <a:ext uri="{0D108BD9-81ED-4DB2-BD59-A6C34878D82A}">
                    <a16:rowId xmlns:a16="http://schemas.microsoft.com/office/drawing/2014/main" val="526777646"/>
                  </a:ext>
                </a:extLst>
              </a:tr>
              <a:tr h="110949">
                <a:tc>
                  <a:txBody>
                    <a:bodyPr/>
                    <a:lstStyle/>
                    <a:p>
                      <a:pPr algn="ctr" rtl="0" fontAlgn="b"/>
                      <a:r>
                        <a:rPr lang="en-US" sz="800" b="1">
                          <a:solidFill>
                            <a:srgbClr val="FFFFFF"/>
                          </a:solidFill>
                          <a:effectLst/>
                        </a:rPr>
                        <a:t>SEPTEMBER</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extLst>
                  <a:ext uri="{0D108BD9-81ED-4DB2-BD59-A6C34878D82A}">
                    <a16:rowId xmlns:a16="http://schemas.microsoft.com/office/drawing/2014/main" val="2678916944"/>
                  </a:ext>
                </a:extLst>
              </a:tr>
              <a:tr h="110949">
                <a:tc>
                  <a:txBody>
                    <a:bodyPr/>
                    <a:lstStyle/>
                    <a:p>
                      <a:pPr algn="r" rtl="0" fontAlgn="b"/>
                      <a:r>
                        <a:rPr lang="en-US" sz="800" b="1">
                          <a:effectLst/>
                        </a:rPr>
                        <a:t>A</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112</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120</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96</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62</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97</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extLst>
                  <a:ext uri="{0D108BD9-81ED-4DB2-BD59-A6C34878D82A}">
                    <a16:rowId xmlns:a16="http://schemas.microsoft.com/office/drawing/2014/main" val="3110548218"/>
                  </a:ext>
                </a:extLst>
              </a:tr>
              <a:tr h="110949">
                <a:tc>
                  <a:txBody>
                    <a:bodyPr/>
                    <a:lstStyle/>
                    <a:p>
                      <a:pPr algn="r" rtl="0" fontAlgn="b"/>
                      <a:r>
                        <a:rPr lang="en-US" sz="800" b="1">
                          <a:effectLst/>
                        </a:rPr>
                        <a:t>B</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2C4C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104</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113</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70</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dirty="0">
                          <a:solidFill>
                            <a:srgbClr val="FF0000"/>
                          </a:solidFill>
                          <a:effectLst/>
                        </a:rPr>
                        <a:t>49</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84</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extLst>
                  <a:ext uri="{0D108BD9-81ED-4DB2-BD59-A6C34878D82A}">
                    <a16:rowId xmlns:a16="http://schemas.microsoft.com/office/drawing/2014/main" val="3006487140"/>
                  </a:ext>
                </a:extLst>
              </a:tr>
              <a:tr h="110949">
                <a:tc>
                  <a:txBody>
                    <a:bodyPr/>
                    <a:lstStyle/>
                    <a:p>
                      <a:pPr algn="ctr" rtl="0" fontAlgn="b"/>
                      <a:r>
                        <a:rPr lang="en-US" sz="800" b="1">
                          <a:solidFill>
                            <a:srgbClr val="FFFFFF"/>
                          </a:solidFill>
                          <a:effectLst/>
                        </a:rPr>
                        <a:t>OCTOBER</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extLst>
                  <a:ext uri="{0D108BD9-81ED-4DB2-BD59-A6C34878D82A}">
                    <a16:rowId xmlns:a16="http://schemas.microsoft.com/office/drawing/2014/main" val="358164090"/>
                  </a:ext>
                </a:extLst>
              </a:tr>
              <a:tr h="110949">
                <a:tc>
                  <a:txBody>
                    <a:bodyPr/>
                    <a:lstStyle/>
                    <a:p>
                      <a:pPr algn="r" rtl="0" fontAlgn="b"/>
                      <a:r>
                        <a:rPr lang="en-US" sz="800" b="1">
                          <a:effectLst/>
                        </a:rPr>
                        <a:t>A</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119</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116</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83</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67</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96</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extLst>
                  <a:ext uri="{0D108BD9-81ED-4DB2-BD59-A6C34878D82A}">
                    <a16:rowId xmlns:a16="http://schemas.microsoft.com/office/drawing/2014/main" val="2428007093"/>
                  </a:ext>
                </a:extLst>
              </a:tr>
              <a:tr h="110949">
                <a:tc>
                  <a:txBody>
                    <a:bodyPr/>
                    <a:lstStyle/>
                    <a:p>
                      <a:pPr algn="r" rtl="0" fontAlgn="b"/>
                      <a:r>
                        <a:rPr lang="en-US" sz="800" b="1">
                          <a:effectLst/>
                        </a:rPr>
                        <a:t>B</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2C4C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145</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108</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70</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119</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110</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4030842049"/>
                  </a:ext>
                </a:extLst>
              </a:tr>
              <a:tr h="110949">
                <a:tc>
                  <a:txBody>
                    <a:bodyPr/>
                    <a:lstStyle/>
                    <a:p>
                      <a:pPr algn="ctr" rtl="0" fontAlgn="b"/>
                      <a:r>
                        <a:rPr lang="en-US" sz="800" b="1">
                          <a:solidFill>
                            <a:srgbClr val="FFFFFF"/>
                          </a:solidFill>
                          <a:effectLst/>
                        </a:rPr>
                        <a:t>NOVEMBER</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extLst>
                  <a:ext uri="{0D108BD9-81ED-4DB2-BD59-A6C34878D82A}">
                    <a16:rowId xmlns:a16="http://schemas.microsoft.com/office/drawing/2014/main" val="3729128651"/>
                  </a:ext>
                </a:extLst>
              </a:tr>
              <a:tr h="110949">
                <a:tc>
                  <a:txBody>
                    <a:bodyPr/>
                    <a:lstStyle/>
                    <a:p>
                      <a:pPr algn="r" rtl="0" fontAlgn="b"/>
                      <a:r>
                        <a:rPr lang="en-US" sz="800" b="1">
                          <a:effectLst/>
                        </a:rPr>
                        <a:t>A</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142</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128</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83</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FF0000"/>
                          </a:solidFill>
                          <a:effectLst/>
                        </a:rPr>
                        <a:t>76</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4C7C3"/>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r" rtl="0" fontAlgn="b"/>
                      <a:r>
                        <a:rPr lang="en-US" sz="800" b="1">
                          <a:solidFill>
                            <a:srgbClr val="00FF00"/>
                          </a:solidFill>
                          <a:effectLst/>
                        </a:rPr>
                        <a:t>107</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21184393"/>
                  </a:ext>
                </a:extLst>
              </a:tr>
              <a:tr h="110949">
                <a:tc>
                  <a:txBody>
                    <a:bodyPr/>
                    <a:lstStyle/>
                    <a:p>
                      <a:pPr algn="r" rtl="0" fontAlgn="b"/>
                      <a:r>
                        <a:rPr lang="en-US" sz="800" b="1">
                          <a:effectLst/>
                        </a:rPr>
                        <a:t>B</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extLst>
                  <a:ext uri="{0D108BD9-81ED-4DB2-BD59-A6C34878D82A}">
                    <a16:rowId xmlns:a16="http://schemas.microsoft.com/office/drawing/2014/main" val="3954919437"/>
                  </a:ext>
                </a:extLst>
              </a:tr>
              <a:tr h="110949">
                <a:tc>
                  <a:txBody>
                    <a:bodyPr/>
                    <a:lstStyle/>
                    <a:p>
                      <a:pPr algn="ctr" rtl="0" fontAlgn="b"/>
                      <a:r>
                        <a:rPr lang="en-US" sz="800" b="1">
                          <a:solidFill>
                            <a:srgbClr val="FFFFFF"/>
                          </a:solidFill>
                          <a:effectLst/>
                        </a:rPr>
                        <a:t>DECEMBER</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0000FF"/>
                    </a:solidFill>
                  </a:tcPr>
                </a:tc>
                <a:extLst>
                  <a:ext uri="{0D108BD9-81ED-4DB2-BD59-A6C34878D82A}">
                    <a16:rowId xmlns:a16="http://schemas.microsoft.com/office/drawing/2014/main" val="3482967957"/>
                  </a:ext>
                </a:extLst>
              </a:tr>
              <a:tr h="110949">
                <a:tc>
                  <a:txBody>
                    <a:bodyPr/>
                    <a:lstStyle/>
                    <a:p>
                      <a:pPr algn="r" rtl="0" fontAlgn="b"/>
                      <a:r>
                        <a:rPr lang="en-US" sz="800" b="1">
                          <a:effectLst/>
                        </a:rPr>
                        <a:t>A</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52657412"/>
                  </a:ext>
                </a:extLst>
              </a:tr>
              <a:tr h="110949">
                <a:tc>
                  <a:txBody>
                    <a:bodyPr/>
                    <a:lstStyle/>
                    <a:p>
                      <a:pPr algn="r" rtl="0" fontAlgn="b"/>
                      <a:r>
                        <a:rPr lang="en-US" sz="800" b="1">
                          <a:effectLst/>
                        </a:rPr>
                        <a:t>B</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extLst>
                  <a:ext uri="{0D108BD9-81ED-4DB2-BD59-A6C34878D82A}">
                    <a16:rowId xmlns:a16="http://schemas.microsoft.com/office/drawing/2014/main" val="4036536153"/>
                  </a:ext>
                </a:extLst>
              </a:tr>
              <a:tr h="110949">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extLst>
                  <a:ext uri="{0D108BD9-81ED-4DB2-BD59-A6C34878D82A}">
                    <a16:rowId xmlns:a16="http://schemas.microsoft.com/office/drawing/2014/main" val="1328404892"/>
                  </a:ext>
                </a:extLst>
              </a:tr>
              <a:tr h="110949">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78C540"/>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extLst>
                  <a:ext uri="{0D108BD9-81ED-4DB2-BD59-A6C34878D82A}">
                    <a16:rowId xmlns:a16="http://schemas.microsoft.com/office/drawing/2014/main" val="1396709706"/>
                  </a:ext>
                </a:extLst>
              </a:tr>
              <a:tr h="208388">
                <a:tc>
                  <a:txBody>
                    <a:bodyPr/>
                    <a:lstStyle/>
                    <a:p>
                      <a:pPr rtl="0" fontAlgn="b"/>
                      <a:r>
                        <a:rPr lang="en-US" sz="800" b="1">
                          <a:solidFill>
                            <a:srgbClr val="FFFFFF"/>
                          </a:solidFill>
                          <a:effectLst/>
                        </a:rPr>
                        <a:t>YTD AVERAGE</a:t>
                      </a:r>
                    </a:p>
                  </a:txBody>
                  <a:tcPr marL="0" marR="0" marT="5283" marB="5283" anchor="b">
                    <a:lnL w="9525" cap="flat" cmpd="sng" algn="ctr">
                      <a:solidFill>
                        <a:srgbClr val="78C54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78C540"/>
                      </a:solidFill>
                      <a:prstDash val="solid"/>
                      <a:round/>
                      <a:headEnd type="none" w="med" len="med"/>
                      <a:tailEnd type="none" w="med" len="med"/>
                    </a:lnT>
                    <a:lnB w="9525" cap="flat" cmpd="sng" algn="ctr">
                      <a:solidFill>
                        <a:srgbClr val="78C540"/>
                      </a:solidFill>
                      <a:prstDash val="solid"/>
                      <a:round/>
                      <a:headEnd type="none" w="med" len="med"/>
                      <a:tailEnd type="none" w="med" len="med"/>
                    </a:lnB>
                    <a:solidFill>
                      <a:srgbClr val="FF0000"/>
                    </a:solidFill>
                  </a:tcPr>
                </a:tc>
                <a:tc>
                  <a:txBody>
                    <a:bodyPr/>
                    <a:lstStyle/>
                    <a:p>
                      <a:pPr rtl="0" fontAlgn="b"/>
                      <a:endParaRPr lang="en-US" sz="80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0000"/>
                    </a:solidFill>
                  </a:tcPr>
                </a:tc>
                <a:tc>
                  <a:txBody>
                    <a:bodyPr/>
                    <a:lstStyle/>
                    <a:p>
                      <a:pPr algn="r" rtl="0" fontAlgn="b"/>
                      <a:r>
                        <a:rPr lang="en-US" sz="800" b="1" dirty="0">
                          <a:effectLst/>
                        </a:rPr>
                        <a:t>113.5238095</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rtl="0" fontAlgn="b"/>
                      <a:endParaRPr lang="en-US" sz="800" b="1"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800" b="1" dirty="0">
                          <a:effectLst/>
                        </a:rPr>
                        <a:t>108.4761905</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rtl="0" fontAlgn="b"/>
                      <a:endParaRPr lang="en-US" sz="800" b="1"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800" b="1" dirty="0">
                          <a:effectLst/>
                        </a:rPr>
                        <a:t>77.47619048</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rtl="0" fontAlgn="b"/>
                      <a:endParaRPr lang="en-US" sz="800" b="1"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800" b="1" dirty="0">
                          <a:effectLst/>
                        </a:rPr>
                        <a:t>70.33333333</a:t>
                      </a: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rtl="0" fontAlgn="b"/>
                      <a:endParaRPr lang="en-US" sz="800" b="1" dirty="0">
                        <a:effectLst/>
                      </a:endParaRPr>
                    </a:p>
                  </a:txBody>
                  <a:tcPr marL="7924" marR="7924" marT="5283" marB="5283"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r" rtl="0" fontAlgn="b"/>
                      <a:r>
                        <a:rPr lang="en-US" sz="800" b="1" dirty="0">
                          <a:effectLst/>
                        </a:rPr>
                        <a:t>92.61904762</a:t>
                      </a:r>
                    </a:p>
                  </a:txBody>
                  <a:tcPr marL="7924" marR="7924" marT="5283" marB="5283" anchor="b">
                    <a:lnL w="9525" cap="flat" cmpd="sng" algn="ctr">
                      <a:solidFill>
                        <a:srgbClr val="CCCCCC"/>
                      </a:solidFill>
                      <a:prstDash val="solid"/>
                      <a:round/>
                      <a:headEnd type="none" w="med" len="med"/>
                      <a:tailEnd type="none" w="med" len="med"/>
                    </a:lnL>
                    <a:lnR w="2857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47319"/>
                  </a:ext>
                </a:extLst>
              </a:tr>
            </a:tbl>
          </a:graphicData>
        </a:graphic>
      </p:graphicFrame>
    </p:spTree>
    <p:extLst>
      <p:ext uri="{BB962C8B-B14F-4D97-AF65-F5344CB8AC3E}">
        <p14:creationId xmlns:p14="http://schemas.microsoft.com/office/powerpoint/2010/main" val="383013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0DCE-D71C-4ABF-9E22-D0E4C12D7D0A}"/>
              </a:ext>
            </a:extLst>
          </p:cNvPr>
          <p:cNvSpPr>
            <a:spLocks noGrp="1"/>
          </p:cNvSpPr>
          <p:nvPr>
            <p:ph type="title"/>
          </p:nvPr>
        </p:nvSpPr>
        <p:spPr>
          <a:xfrm>
            <a:off x="1141413" y="618518"/>
            <a:ext cx="5863394" cy="941834"/>
          </a:xfrm>
        </p:spPr>
        <p:txBody>
          <a:bodyPr>
            <a:normAutofit fontScale="90000"/>
          </a:bodyPr>
          <a:lstStyle/>
          <a:p>
            <a:r>
              <a:rPr lang="en-US" dirty="0"/>
              <a:t>Productivity continued….</a:t>
            </a:r>
          </a:p>
        </p:txBody>
      </p:sp>
      <p:sp>
        <p:nvSpPr>
          <p:cNvPr id="3" name="Content Placeholder 2">
            <a:extLst>
              <a:ext uri="{FF2B5EF4-FFF2-40B4-BE49-F238E27FC236}">
                <a16:creationId xmlns:a16="http://schemas.microsoft.com/office/drawing/2014/main" id="{54EC339C-18C4-47A4-812B-1B1FBA8EF20F}"/>
              </a:ext>
            </a:extLst>
          </p:cNvPr>
          <p:cNvSpPr>
            <a:spLocks noGrp="1"/>
          </p:cNvSpPr>
          <p:nvPr>
            <p:ph idx="1"/>
          </p:nvPr>
        </p:nvSpPr>
        <p:spPr>
          <a:xfrm>
            <a:off x="1141412" y="1853967"/>
            <a:ext cx="9905999" cy="3937234"/>
          </a:xfrm>
        </p:spPr>
        <p:txBody>
          <a:bodyPr>
            <a:normAutofit fontScale="70000" lnSpcReduction="20000"/>
          </a:bodyPr>
          <a:lstStyle/>
          <a:p>
            <a:r>
              <a:rPr lang="en-US" dirty="0"/>
              <a:t>UPON RETURNING FROM THE NADA ACADEMY FINANCIAL MANAGEMENT CLASS, I IMMEDIATELY KNEW THAT WE NEEDED TO FOCUS ON OUR TECHNICIAN PROFICIENCY.  SPECIFICALLY FOR OUR 4 FLAT-RATE TECHS, I BUILT THE GOOGLE DOC ON THE PREVIOUS SLIDE THAT TRACKS THEIR PROFICIENCY BY PAY PERIOD ALONG WITH THEIR CUMULATIVE PROFICIENCY, MINUS THE HOURLY QUICK LUBE TECHS.  BOTH THE SERVICE MANAGER AND MYSELF HAVE ACCESS TO THE DOC SO WE CAN TRACK EACH EMPLOYEE.  OUR SUSPICION WAS CONFIRMED THAT WE HAD TWO TECHNICIANS THAT WE NEEDED TO FOCUS OUR EFFORTS ON.  ONE IS A CERTIFIED SUBARU MASTER TECHNICIAN AND THE OTHER IS A RELATIVELY NEW UCR TECHNICIAN WITH GOOD POTENTIAL, BUT IS STILL LEARNING HIS CRAFT.  WE RECENTLY HAD A ‘WE CAN’T GO ON LIKE THIS’ HAMMER-STYLE MEETING WITH THE MASTER TECH AND IT WENT AS GOOD AS CAN BE EXPECTED.  WE ADDRESSED WHAT COULD BE SOME SHOP LOADING DEFICIENCIES THAT ARE AFFECTING HIM AND HOW HE CAN POSTIVELY AFFECT HOW WORK IS DISTRIBUTED TO HIM.  TIME WILL TELL IF THE CHANGES TRANSLATE TO LONG-TERM INCREASES IN HIS PROFICIENCY.  IF NOT, IT COULD MEAN THAT HE WILL HAVE TO LOOK FOR A NEW LONG-TERM ADDRESS.  </a:t>
            </a:r>
          </a:p>
        </p:txBody>
      </p:sp>
    </p:spTree>
    <p:extLst>
      <p:ext uri="{BB962C8B-B14F-4D97-AF65-F5344CB8AC3E}">
        <p14:creationId xmlns:p14="http://schemas.microsoft.com/office/powerpoint/2010/main" val="3384511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D4682-9E74-40D6-92C5-CA6589566987}"/>
              </a:ext>
            </a:extLst>
          </p:cNvPr>
          <p:cNvSpPr>
            <a:spLocks noGrp="1"/>
          </p:cNvSpPr>
          <p:nvPr>
            <p:ph type="title"/>
          </p:nvPr>
        </p:nvSpPr>
        <p:spPr>
          <a:xfrm>
            <a:off x="1141413" y="654341"/>
            <a:ext cx="4605046" cy="1065401"/>
          </a:xfrm>
        </p:spPr>
        <p:txBody>
          <a:bodyPr/>
          <a:lstStyle/>
          <a:p>
            <a:r>
              <a:rPr lang="en-US" dirty="0"/>
              <a:t>PRODUCTION METHOD</a:t>
            </a:r>
          </a:p>
        </p:txBody>
      </p:sp>
      <p:sp>
        <p:nvSpPr>
          <p:cNvPr id="3" name="Content Placeholder 2">
            <a:extLst>
              <a:ext uri="{FF2B5EF4-FFF2-40B4-BE49-F238E27FC236}">
                <a16:creationId xmlns:a16="http://schemas.microsoft.com/office/drawing/2014/main" id="{98785B14-7ED7-4DDC-B85A-28B6C6CC33FB}"/>
              </a:ext>
            </a:extLst>
          </p:cNvPr>
          <p:cNvSpPr>
            <a:spLocks noGrp="1"/>
          </p:cNvSpPr>
          <p:nvPr>
            <p:ph idx="1"/>
          </p:nvPr>
        </p:nvSpPr>
        <p:spPr>
          <a:xfrm>
            <a:off x="1141413" y="1551963"/>
            <a:ext cx="4605046" cy="1409351"/>
          </a:xfrm>
        </p:spPr>
        <p:txBody>
          <a:bodyPr>
            <a:normAutofit fontScale="70000" lnSpcReduction="20000"/>
          </a:bodyPr>
          <a:lstStyle/>
          <a:p>
            <a:r>
              <a:rPr lang="en-US" dirty="0"/>
              <a:t>WE CURRENTLY UTILIZE A CONVENTIONAL SHOP SETUP AS OUR PRODUCTION METHOD.  BASED ON OUR CURRENT SIZE AND STRUCTURE, IT IS THE MOST VIABLE AND EFFECTIVE WAY FOR US.</a:t>
            </a:r>
          </a:p>
        </p:txBody>
      </p:sp>
      <p:sp>
        <p:nvSpPr>
          <p:cNvPr id="4" name="TextBox 3">
            <a:extLst>
              <a:ext uri="{FF2B5EF4-FFF2-40B4-BE49-F238E27FC236}">
                <a16:creationId xmlns:a16="http://schemas.microsoft.com/office/drawing/2014/main" id="{5F37F888-6E48-43D3-A790-D518E3DFF588}"/>
              </a:ext>
            </a:extLst>
          </p:cNvPr>
          <p:cNvSpPr txBox="1"/>
          <p:nvPr/>
        </p:nvSpPr>
        <p:spPr>
          <a:xfrm>
            <a:off x="6035688" y="826577"/>
            <a:ext cx="4951411" cy="646331"/>
          </a:xfrm>
          <a:prstGeom prst="rect">
            <a:avLst/>
          </a:prstGeom>
          <a:noFill/>
        </p:spPr>
        <p:txBody>
          <a:bodyPr wrap="square" rtlCol="0">
            <a:spAutoFit/>
          </a:bodyPr>
          <a:lstStyle/>
          <a:p>
            <a:r>
              <a:rPr lang="en-US" sz="3600" dirty="0"/>
              <a:t>COST OF LABOR</a:t>
            </a:r>
          </a:p>
        </p:txBody>
      </p:sp>
      <p:pic>
        <p:nvPicPr>
          <p:cNvPr id="6" name="Picture 5">
            <a:extLst>
              <a:ext uri="{FF2B5EF4-FFF2-40B4-BE49-F238E27FC236}">
                <a16:creationId xmlns:a16="http://schemas.microsoft.com/office/drawing/2014/main" id="{C4039974-55D0-459B-B0D8-3B112960D5B8}"/>
              </a:ext>
            </a:extLst>
          </p:cNvPr>
          <p:cNvPicPr>
            <a:picLocks noChangeAspect="1"/>
          </p:cNvPicPr>
          <p:nvPr/>
        </p:nvPicPr>
        <p:blipFill>
          <a:blip r:embed="rId3"/>
          <a:stretch>
            <a:fillRect/>
          </a:stretch>
        </p:blipFill>
        <p:spPr>
          <a:xfrm>
            <a:off x="1246531" y="2961314"/>
            <a:ext cx="4605047" cy="3453785"/>
          </a:xfrm>
          <a:prstGeom prst="rect">
            <a:avLst/>
          </a:prstGeom>
        </p:spPr>
      </p:pic>
      <p:graphicFrame>
        <p:nvGraphicFramePr>
          <p:cNvPr id="7" name="Object 6">
            <a:extLst>
              <a:ext uri="{FF2B5EF4-FFF2-40B4-BE49-F238E27FC236}">
                <a16:creationId xmlns:a16="http://schemas.microsoft.com/office/drawing/2014/main" id="{1526E340-83A8-4FCB-8B6B-0D8C7EBCD81F}"/>
              </a:ext>
            </a:extLst>
          </p:cNvPr>
          <p:cNvGraphicFramePr>
            <a:graphicFrameLocks noChangeAspect="1"/>
          </p:cNvGraphicFramePr>
          <p:nvPr>
            <p:extLst>
              <p:ext uri="{D42A27DB-BD31-4B8C-83A1-F6EECF244321}">
                <p14:modId xmlns:p14="http://schemas.microsoft.com/office/powerpoint/2010/main" val="1605791233"/>
              </p:ext>
            </p:extLst>
          </p:nvPr>
        </p:nvGraphicFramePr>
        <p:xfrm>
          <a:off x="6096000" y="1399193"/>
          <a:ext cx="4812990" cy="2847762"/>
        </p:xfrm>
        <a:graphic>
          <a:graphicData uri="http://schemas.openxmlformats.org/presentationml/2006/ole">
            <mc:AlternateContent xmlns:mc="http://schemas.openxmlformats.org/markup-compatibility/2006">
              <mc:Choice xmlns:v="urn:schemas-microsoft-com:vml" Requires="v">
                <p:oleObj spid="_x0000_s6170" name="Worksheet" r:id="rId4" imgW="5038790" imgH="2981340" progId="Excel.Sheet.12">
                  <p:embed/>
                </p:oleObj>
              </mc:Choice>
              <mc:Fallback>
                <p:oleObj name="Worksheet" r:id="rId4" imgW="5038790" imgH="2981340" progId="Excel.Sheet.12">
                  <p:embed/>
                  <p:pic>
                    <p:nvPicPr>
                      <p:cNvPr id="0" name=""/>
                      <p:cNvPicPr/>
                      <p:nvPr/>
                    </p:nvPicPr>
                    <p:blipFill>
                      <a:blip r:embed="rId5"/>
                      <a:stretch>
                        <a:fillRect/>
                      </a:stretch>
                    </p:blipFill>
                    <p:spPr>
                      <a:xfrm>
                        <a:off x="6096000" y="1399193"/>
                        <a:ext cx="4812990" cy="284776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A5919C0-7E0B-453C-AF07-FB6E8723FCB7}"/>
              </a:ext>
            </a:extLst>
          </p:cNvPr>
          <p:cNvSpPr txBox="1"/>
          <p:nvPr/>
        </p:nvSpPr>
        <p:spPr>
          <a:xfrm>
            <a:off x="6095999" y="4246955"/>
            <a:ext cx="4812989" cy="2308324"/>
          </a:xfrm>
          <a:prstGeom prst="rect">
            <a:avLst/>
          </a:prstGeom>
          <a:noFill/>
        </p:spPr>
        <p:txBody>
          <a:bodyPr wrap="square" rtlCol="0">
            <a:spAutoFit/>
          </a:bodyPr>
          <a:lstStyle/>
          <a:p>
            <a:r>
              <a:rPr lang="en-US" sz="1200" dirty="0"/>
              <a:t>ONE OF THE MOST VITAL THINGS COMING FROM ATTENDING THE ACADEMY IS FINDING ALL OF THE ERRORS IN HOW WE REPORT OUR FIGURES AND ACCOUNT FOR THEM ON THE STATEMENT.  WE ARE IN THE PROCESS OF RE-ROUTING MANY OF OUR ACCOUNTS AND CLEANING UP THESE ERRORS.  MOST OF THE #’S ABOVE ARE A CLOSE SNAPSHOT OF EACH LABOR TYPE EXTRAPOLATED FROM BLENDING THE OVERALL #’S ON THE STATEMENT WITH THE ACTUAL OP CODES AND REPORTS FROM CDK.  THE BIGGEST THING THAT JUMPS OUT IN THESE YEAR-TO-DATE #’S IS THE AMOUNT OF ADJUSTED COST OF LABOR AT 8.5%!  THE MAJORITY OF THAT COMES FROM UNBILLED TIME FROM OUR 2 QUICK LUBE TECHS AND OUR TIRE AND ALIGNMENT TECH.  WE WILL DISCUSS OUR IDEAS ON DECREASING THAT # LATER IN THE SWOT ANALYSIS.</a:t>
            </a:r>
          </a:p>
        </p:txBody>
      </p:sp>
    </p:spTree>
    <p:extLst>
      <p:ext uri="{BB962C8B-B14F-4D97-AF65-F5344CB8AC3E}">
        <p14:creationId xmlns:p14="http://schemas.microsoft.com/office/powerpoint/2010/main" val="10020841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17505</TotalTime>
  <Words>2245</Words>
  <Application>Microsoft Office PowerPoint</Application>
  <PresentationFormat>Widescreen</PresentationFormat>
  <Paragraphs>503</Paragraphs>
  <Slides>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4" baseType="lpstr">
      <vt:lpstr>Arial</vt:lpstr>
      <vt:lpstr>Calibri</vt:lpstr>
      <vt:lpstr>Trebuchet MS</vt:lpstr>
      <vt:lpstr>Tw Cen MT</vt:lpstr>
      <vt:lpstr>Circuit</vt:lpstr>
      <vt:lpstr>Microsoft Excel Worksheet</vt:lpstr>
      <vt:lpstr>Microsoft Excel Macro-Enabled Worksheet</vt:lpstr>
      <vt:lpstr>PowerPoint Presentation</vt:lpstr>
      <vt:lpstr>ADVERTISING/MARKETING</vt:lpstr>
      <vt:lpstr>ADVERTISING AND MARKETING CONTINUED….</vt:lpstr>
      <vt:lpstr>ADVERTISING AND MARKETING CONTINUED….</vt:lpstr>
      <vt:lpstr>facility</vt:lpstr>
      <vt:lpstr>FACILITY CONTINUED….</vt:lpstr>
      <vt:lpstr>productivity</vt:lpstr>
      <vt:lpstr>Productivity continued….</vt:lpstr>
      <vt:lpstr>PRODUCTION METHOD</vt:lpstr>
      <vt:lpstr>CHANGES IN EXPENSE STRUCTURE </vt:lpstr>
      <vt:lpstr>PowerPoint Presentation</vt:lpstr>
      <vt:lpstr>100 REPAIR ORDER ANALYSIS: SUMMARY</vt:lpstr>
      <vt:lpstr>SWOT ANALYSIS</vt:lpstr>
      <vt:lpstr>SWOT ANALYSIS CONTINUED…</vt:lpstr>
      <vt:lpstr>SWOT ANALYSIS CONTINUED….</vt:lpstr>
      <vt:lpstr>SWOT ANALYSIS CONTINUED….</vt:lpstr>
      <vt:lpstr>SWOT ANALYSIS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Israel</dc:creator>
  <cp:lastModifiedBy>Israel</cp:lastModifiedBy>
  <cp:revision>78</cp:revision>
  <dcterms:created xsi:type="dcterms:W3CDTF">2017-11-16T16:57:00Z</dcterms:created>
  <dcterms:modified xsi:type="dcterms:W3CDTF">2017-11-28T20:42:03Z</dcterms:modified>
</cp:coreProperties>
</file>