
<file path=[Content_Types].xml><?xml version="1.0" encoding="utf-8"?>
<Types xmlns="http://schemas.openxmlformats.org/package/2006/content-types">
  <Default Extension="png" ContentType="image/png"/>
  <Default Extension="xlsm" ContentType="application/vnd.ms-excel.sheet.macroEnabled.12"/>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9" autoAdjust="0"/>
    <p:restoredTop sz="94660"/>
  </p:normalViewPr>
  <p:slideViewPr>
    <p:cSldViewPr snapToGrid="0">
      <p:cViewPr varScale="1">
        <p:scale>
          <a:sx n="87" d="100"/>
          <a:sy n="87" d="100"/>
        </p:scale>
        <p:origin x="60" y="5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E99B04-7E9A-4578-A6C8-AA5FBB3C491B}"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2279939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99B04-7E9A-4578-A6C8-AA5FBB3C491B}"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446850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99B04-7E9A-4578-A6C8-AA5FBB3C491B}"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1825803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99B04-7E9A-4578-A6C8-AA5FBB3C491B}"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3652157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E99B04-7E9A-4578-A6C8-AA5FBB3C491B}"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708695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E99B04-7E9A-4578-A6C8-AA5FBB3C491B}"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112035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E99B04-7E9A-4578-A6C8-AA5FBB3C491B}" type="datetimeFigureOut">
              <a:rPr lang="en-US" smtClean="0"/>
              <a:t>1/13/2018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2346992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E99B04-7E9A-4578-A6C8-AA5FBB3C491B}" type="datetimeFigureOut">
              <a:rPr lang="en-US" smtClean="0"/>
              <a:t>1/13/2018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137577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99B04-7E9A-4578-A6C8-AA5FBB3C491B}" type="datetimeFigureOut">
              <a:rPr lang="en-US" smtClean="0"/>
              <a:t>1/13/2018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1834815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E99B04-7E9A-4578-A6C8-AA5FBB3C491B}"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405438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E99B04-7E9A-4578-A6C8-AA5FBB3C491B}"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C0070-6B37-43AE-B976-554F0D0DC978}" type="slidenum">
              <a:rPr lang="en-US" smtClean="0"/>
              <a:t>‹#›</a:t>
            </a:fld>
            <a:endParaRPr lang="en-US"/>
          </a:p>
        </p:txBody>
      </p:sp>
    </p:spTree>
    <p:extLst>
      <p:ext uri="{BB962C8B-B14F-4D97-AF65-F5344CB8AC3E}">
        <p14:creationId xmlns:p14="http://schemas.microsoft.com/office/powerpoint/2010/main" val="3565070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99B04-7E9A-4578-A6C8-AA5FBB3C491B}" type="datetimeFigureOut">
              <a:rPr lang="en-US" smtClean="0"/>
              <a:t>1/13/2018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C0070-6B37-43AE-B976-554F0D0DC978}" type="slidenum">
              <a:rPr lang="en-US" smtClean="0"/>
              <a:t>‹#›</a:t>
            </a:fld>
            <a:endParaRPr lang="en-US"/>
          </a:p>
        </p:txBody>
      </p:sp>
    </p:spTree>
    <p:extLst>
      <p:ext uri="{BB962C8B-B14F-4D97-AF65-F5344CB8AC3E}">
        <p14:creationId xmlns:p14="http://schemas.microsoft.com/office/powerpoint/2010/main" val="1885490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2.xlsx"/><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package" Target="../embeddings/Microsoft_Excel_Macro-Enabled_Worksheet4.xlsm"/><Relationship Id="rId5" Type="http://schemas.openxmlformats.org/officeDocument/2006/relationships/image" Target="../media/image3.emf"/><Relationship Id="rId4" Type="http://schemas.openxmlformats.org/officeDocument/2006/relationships/package" Target="../embeddings/Microsoft_Excel_Macro-Enabled_Worksheet3.xlsm"/></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smtClean="0">
                <a:solidFill>
                  <a:schemeClr val="accent1">
                    <a:lumMod val="50000"/>
                  </a:schemeClr>
                </a:solidFill>
                <a:latin typeface="Stencil" panose="040409050D0802020404" pitchFamily="82" charset="0"/>
              </a:rPr>
              <a:t>Palm Springs Subaru</a:t>
            </a:r>
            <a:endParaRPr lang="en-US" sz="6600" b="1" dirty="0">
              <a:solidFill>
                <a:schemeClr val="accent1">
                  <a:lumMod val="50000"/>
                </a:schemeClr>
              </a:solidFill>
              <a:latin typeface="Stencil" panose="040409050D0802020404" pitchFamily="82" charset="0"/>
            </a:endParaRPr>
          </a:p>
        </p:txBody>
      </p:sp>
      <p:sp>
        <p:nvSpPr>
          <p:cNvPr id="3" name="Subtitle 2"/>
          <p:cNvSpPr>
            <a:spLocks noGrp="1"/>
          </p:cNvSpPr>
          <p:nvPr>
            <p:ph type="subTitle" idx="1"/>
          </p:nvPr>
        </p:nvSpPr>
        <p:spPr/>
        <p:txBody>
          <a:bodyPr/>
          <a:lstStyle/>
          <a:p>
            <a:r>
              <a:rPr lang="en-US" dirty="0" smtClean="0"/>
              <a:t>Larry Knowlton</a:t>
            </a:r>
          </a:p>
          <a:p>
            <a:r>
              <a:rPr lang="en-US" dirty="0" smtClean="0"/>
              <a:t>Class 328 Student 36</a:t>
            </a:r>
            <a:endParaRPr lang="en-US" dirty="0"/>
          </a:p>
        </p:txBody>
      </p:sp>
    </p:spTree>
    <p:extLst>
      <p:ext uri="{BB962C8B-B14F-4D97-AF65-F5344CB8AC3E}">
        <p14:creationId xmlns:p14="http://schemas.microsoft.com/office/powerpoint/2010/main" val="1741023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Tactics</a:t>
            </a:r>
            <a:endParaRPr lang="en-US" dirty="0">
              <a:latin typeface="Stencil" panose="040409050D0802020404" pitchFamily="82" charset="0"/>
            </a:endParaRPr>
          </a:p>
        </p:txBody>
      </p:sp>
      <p:sp>
        <p:nvSpPr>
          <p:cNvPr id="3" name="Content Placeholder 2"/>
          <p:cNvSpPr>
            <a:spLocks noGrp="1"/>
          </p:cNvSpPr>
          <p:nvPr>
            <p:ph idx="1"/>
          </p:nvPr>
        </p:nvSpPr>
        <p:spPr/>
        <p:txBody>
          <a:bodyPr>
            <a:normAutofit lnSpcReduction="10000"/>
          </a:bodyPr>
          <a:lstStyle/>
          <a:p>
            <a:r>
              <a:rPr lang="en-US" dirty="0" smtClean="0"/>
              <a:t>Setup tire display in the service drive</a:t>
            </a:r>
          </a:p>
          <a:p>
            <a:r>
              <a:rPr lang="en-US" dirty="0" smtClean="0"/>
              <a:t>Have service manager call competitive tire companies and provide a comparative analysis to customers to show we are competitive. </a:t>
            </a:r>
          </a:p>
          <a:p>
            <a:r>
              <a:rPr lang="en-US" dirty="0" smtClean="0"/>
              <a:t>Have </a:t>
            </a:r>
            <a:r>
              <a:rPr lang="en-US" dirty="0"/>
              <a:t>B</a:t>
            </a:r>
            <a:r>
              <a:rPr lang="en-US" dirty="0" smtClean="0"/>
              <a:t>i-monthly meetings with the service manager and parts manager to track progress on the special order process and in drive recommendations</a:t>
            </a:r>
          </a:p>
          <a:p>
            <a:r>
              <a:rPr lang="en-US" dirty="0" smtClean="0"/>
              <a:t>Provide a bonus program for advisors for in drive recommendations.</a:t>
            </a:r>
          </a:p>
          <a:p>
            <a:r>
              <a:rPr lang="en-US" dirty="0" smtClean="0"/>
              <a:t>Multi-point inspections required on every vehicle started 1/1/18</a:t>
            </a:r>
          </a:p>
          <a:p>
            <a:r>
              <a:rPr lang="en-US" dirty="0" smtClean="0"/>
              <a:t> Move up parts mark up to be in line with NADA guide.</a:t>
            </a:r>
          </a:p>
          <a:p>
            <a:r>
              <a:rPr lang="en-US" dirty="0" smtClean="0"/>
              <a:t>Put together a bonus program for techs for upsells. </a:t>
            </a:r>
            <a:endParaRPr lang="en-US" dirty="0"/>
          </a:p>
        </p:txBody>
      </p:sp>
    </p:spTree>
    <p:extLst>
      <p:ext uri="{BB962C8B-B14F-4D97-AF65-F5344CB8AC3E}">
        <p14:creationId xmlns:p14="http://schemas.microsoft.com/office/powerpoint/2010/main" val="1228710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Action Plan</a:t>
            </a:r>
            <a:endParaRPr lang="en-US" dirty="0">
              <a:latin typeface="Stencil" panose="040409050D0802020404" pitchFamily="82" charset="0"/>
            </a:endParaRPr>
          </a:p>
        </p:txBody>
      </p:sp>
      <p:sp>
        <p:nvSpPr>
          <p:cNvPr id="3" name="Content Placeholder 2"/>
          <p:cNvSpPr>
            <a:spLocks noGrp="1"/>
          </p:cNvSpPr>
          <p:nvPr>
            <p:ph idx="1"/>
          </p:nvPr>
        </p:nvSpPr>
        <p:spPr/>
        <p:txBody>
          <a:bodyPr>
            <a:normAutofit fontScale="92500" lnSpcReduction="10000"/>
          </a:bodyPr>
          <a:lstStyle/>
          <a:p>
            <a:r>
              <a:rPr lang="en-US" dirty="0" smtClean="0"/>
              <a:t>Service Advisor in drive </a:t>
            </a:r>
            <a:r>
              <a:rPr lang="en-US" dirty="0"/>
              <a:t>	</a:t>
            </a:r>
            <a:r>
              <a:rPr lang="en-US" dirty="0" smtClean="0"/>
              <a:t>Service                        Feb. 1, 2018</a:t>
            </a:r>
          </a:p>
          <a:p>
            <a:pPr marL="0" indent="0">
              <a:buNone/>
            </a:pPr>
            <a:r>
              <a:rPr lang="en-US" dirty="0" smtClean="0"/>
              <a:t>   recommendation program        Manager</a:t>
            </a:r>
          </a:p>
          <a:p>
            <a:r>
              <a:rPr lang="en-US" dirty="0" smtClean="0"/>
              <a:t>Tech training calendar             Service                   Feb. 20, 2018 	               				         Manager</a:t>
            </a:r>
          </a:p>
          <a:p>
            <a:r>
              <a:rPr lang="en-US" dirty="0" smtClean="0"/>
              <a:t>Create in driver Tire                 Service                   Feb. 1,2018</a:t>
            </a:r>
          </a:p>
          <a:p>
            <a:pPr marL="0" indent="0">
              <a:buNone/>
            </a:pPr>
            <a:r>
              <a:rPr lang="en-US" dirty="0" smtClean="0"/>
              <a:t>    Display			        Manager</a:t>
            </a:r>
          </a:p>
          <a:p>
            <a:r>
              <a:rPr lang="en-US" dirty="0" smtClean="0"/>
              <a:t>Change Advisor		         General	                Feb. 1 , 2018</a:t>
            </a:r>
          </a:p>
          <a:p>
            <a:pPr marL="0" indent="0">
              <a:buNone/>
            </a:pPr>
            <a:r>
              <a:rPr lang="en-US" dirty="0" smtClean="0"/>
              <a:t>    Pay Plan			        Manager</a:t>
            </a:r>
          </a:p>
          <a:p>
            <a:r>
              <a:rPr lang="en-US" dirty="0" smtClean="0"/>
              <a:t>Bi-Weekly Fixed ops	      GM/SM/PM             Weekly</a:t>
            </a:r>
          </a:p>
          <a:p>
            <a:pPr marL="0" indent="0">
              <a:buNone/>
            </a:pPr>
            <a:r>
              <a:rPr lang="en-US" dirty="0" smtClean="0"/>
              <a:t>   Meeting</a:t>
            </a:r>
          </a:p>
        </p:txBody>
      </p:sp>
    </p:spTree>
    <p:extLst>
      <p:ext uri="{BB962C8B-B14F-4D97-AF65-F5344CB8AC3E}">
        <p14:creationId xmlns:p14="http://schemas.microsoft.com/office/powerpoint/2010/main" val="65845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Action Plan</a:t>
            </a:r>
            <a:endParaRPr lang="en-US" dirty="0">
              <a:latin typeface="Stencil" panose="040409050D0802020404" pitchFamily="82" charset="0"/>
            </a:endParaRPr>
          </a:p>
        </p:txBody>
      </p:sp>
      <p:sp>
        <p:nvSpPr>
          <p:cNvPr id="3" name="Content Placeholder 2"/>
          <p:cNvSpPr>
            <a:spLocks noGrp="1"/>
          </p:cNvSpPr>
          <p:nvPr>
            <p:ph idx="1"/>
          </p:nvPr>
        </p:nvSpPr>
        <p:spPr/>
        <p:txBody>
          <a:bodyPr/>
          <a:lstStyle/>
          <a:p>
            <a:r>
              <a:rPr lang="en-US" dirty="0" smtClean="0"/>
              <a:t>Create Tech bonus         Service Manager               March 1,2018</a:t>
            </a:r>
          </a:p>
          <a:p>
            <a:pPr marL="0" indent="0">
              <a:buNone/>
            </a:pPr>
            <a:r>
              <a:rPr lang="en-US" dirty="0"/>
              <a:t> </a:t>
            </a:r>
            <a:r>
              <a:rPr lang="en-US" dirty="0" smtClean="0"/>
              <a:t>  plan on upsells</a:t>
            </a:r>
          </a:p>
          <a:p>
            <a:r>
              <a:rPr lang="en-US" dirty="0" smtClean="0"/>
              <a:t>Adjust parts mark            Parts Manager                 Feb. 1, 2018</a:t>
            </a:r>
          </a:p>
          <a:p>
            <a:pPr marL="0" indent="0">
              <a:buNone/>
            </a:pPr>
            <a:r>
              <a:rPr lang="en-US" dirty="0" smtClean="0"/>
              <a:t>   Up factor</a:t>
            </a:r>
          </a:p>
          <a:p>
            <a:r>
              <a:rPr lang="en-US" dirty="0" smtClean="0"/>
              <a:t>In drive training                Service Manager             Weekly</a:t>
            </a:r>
          </a:p>
          <a:p>
            <a:pPr marL="0" indent="0">
              <a:buNone/>
            </a:pPr>
            <a:r>
              <a:rPr lang="en-US" dirty="0"/>
              <a:t> </a:t>
            </a:r>
            <a:r>
              <a:rPr lang="en-US" dirty="0" smtClean="0"/>
              <a:t>  for advisors</a:t>
            </a:r>
          </a:p>
          <a:p>
            <a:r>
              <a:rPr lang="en-US" dirty="0" smtClean="0"/>
              <a:t>In Bay training for             Shop Foreman/SM         Bi-Weekly</a:t>
            </a:r>
          </a:p>
          <a:p>
            <a:pPr marL="0" indent="0">
              <a:buNone/>
            </a:pPr>
            <a:r>
              <a:rPr lang="en-US" dirty="0"/>
              <a:t> </a:t>
            </a:r>
            <a:r>
              <a:rPr lang="en-US" dirty="0" smtClean="0"/>
              <a:t>   techs on recommendations</a:t>
            </a:r>
          </a:p>
          <a:p>
            <a:endParaRPr lang="en-US" dirty="0"/>
          </a:p>
        </p:txBody>
      </p:sp>
    </p:spTree>
    <p:extLst>
      <p:ext uri="{BB962C8B-B14F-4D97-AF65-F5344CB8AC3E}">
        <p14:creationId xmlns:p14="http://schemas.microsoft.com/office/powerpoint/2010/main" val="648874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Synopsis</a:t>
            </a:r>
            <a:endParaRPr lang="en-US" dirty="0">
              <a:latin typeface="Stencil" panose="040409050D0802020404" pitchFamily="82"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         With the growth of the service department a big objective for the store will be continued growth. As we sell our Volvo franchise, we will have to continue to look to pick up incremental business in service department to cover that lose of gross profit With appointments only out 2 days, we are going to have to focus on doing a better job of creating as much gross on each vehicle brought in. By implementing a through walk around when the vehicle comes in and an incentive based program for in drive recommendations, we should be able to increase gross with out having to work on more vehicles. Our service manager was brought on board in June for his ability proven success in the service drive.</a:t>
            </a:r>
          </a:p>
          <a:p>
            <a:pPr marL="0" indent="0">
              <a:buNone/>
            </a:pPr>
            <a:r>
              <a:rPr lang="en-US" dirty="0"/>
              <a:t>	</a:t>
            </a:r>
            <a:r>
              <a:rPr lang="en-US" dirty="0" smtClean="0"/>
              <a:t>   </a:t>
            </a:r>
            <a:endParaRPr lang="en-US" dirty="0"/>
          </a:p>
        </p:txBody>
      </p:sp>
    </p:spTree>
    <p:extLst>
      <p:ext uri="{BB962C8B-B14F-4D97-AF65-F5344CB8AC3E}">
        <p14:creationId xmlns:p14="http://schemas.microsoft.com/office/powerpoint/2010/main" val="3426020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SYNOPSIS</a:t>
            </a:r>
            <a:endParaRPr lang="en-US" dirty="0">
              <a:latin typeface="Stencil" panose="040409050D0802020404" pitchFamily="82" charset="0"/>
            </a:endParaRPr>
          </a:p>
        </p:txBody>
      </p:sp>
      <p:sp>
        <p:nvSpPr>
          <p:cNvPr id="3" name="Content Placeholder 2"/>
          <p:cNvSpPr>
            <a:spLocks noGrp="1"/>
          </p:cNvSpPr>
          <p:nvPr>
            <p:ph idx="1"/>
          </p:nvPr>
        </p:nvSpPr>
        <p:spPr/>
        <p:txBody>
          <a:bodyPr>
            <a:normAutofit fontScale="92500"/>
          </a:bodyPr>
          <a:lstStyle/>
          <a:p>
            <a:pPr marL="457200" lvl="1" indent="0">
              <a:buNone/>
            </a:pPr>
            <a:r>
              <a:rPr lang="en-US" dirty="0" smtClean="0"/>
              <a:t>	To help increase on each repair order we will also lean on our Techs to provide a good multi-point inspection with good recommendations. We will have our shop foreman who is a 35 year Subaru vet provide training and start to spot check each multi-point inspection for quality and thoroughness. Beyond just hours received we will start a bonus program that can reward the techs for through inspections. </a:t>
            </a:r>
          </a:p>
          <a:p>
            <a:pPr marL="457200" lvl="1" indent="0">
              <a:buNone/>
            </a:pPr>
            <a:r>
              <a:rPr lang="en-US" dirty="0"/>
              <a:t> </a:t>
            </a:r>
            <a:r>
              <a:rPr lang="en-US" dirty="0" smtClean="0"/>
              <a:t>      We will really start to implement our new parts special order process </a:t>
            </a:r>
          </a:p>
          <a:p>
            <a:pPr marL="457200" lvl="1" indent="0">
              <a:buNone/>
            </a:pPr>
            <a:r>
              <a:rPr lang="en-US" dirty="0" smtClean="0"/>
              <a:t>Starting march 1</a:t>
            </a:r>
            <a:r>
              <a:rPr lang="en-US" baseline="30000" dirty="0" smtClean="0"/>
              <a:t>st</a:t>
            </a:r>
            <a:r>
              <a:rPr lang="en-US" dirty="0" smtClean="0"/>
              <a:t> when the Volvo franchise leaves. This will help prevent having parts on the shelves. </a:t>
            </a:r>
            <a:endParaRPr lang="en-US" dirty="0"/>
          </a:p>
          <a:p>
            <a:pPr marL="457200" lvl="1" indent="0">
              <a:buNone/>
            </a:pPr>
            <a:r>
              <a:rPr lang="en-US" dirty="0" smtClean="0"/>
              <a:t>	Palm Springs Subaru is a growing dealership with many veteran employees. The key to this dealerships continued success will be the veteran employees coming along side the new employees and help to train them. Palm Springs Subaru will continue to grow and succeed thanks to the people who work there and put there best </a:t>
            </a:r>
            <a:r>
              <a:rPr lang="en-US" smtClean="0"/>
              <a:t>efforts forward every day. </a:t>
            </a:r>
            <a:endParaRPr lang="en-US" dirty="0"/>
          </a:p>
        </p:txBody>
      </p:sp>
    </p:spTree>
    <p:extLst>
      <p:ext uri="{BB962C8B-B14F-4D97-AF65-F5344CB8AC3E}">
        <p14:creationId xmlns:p14="http://schemas.microsoft.com/office/powerpoint/2010/main" val="235087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8" name="Content Placeholder 7"/>
          <p:cNvSpPr>
            <a:spLocks noGrp="1"/>
          </p:cNvSpPr>
          <p:nvPr>
            <p:ph idx="1"/>
          </p:nvPr>
        </p:nvSpPr>
        <p:spPr/>
        <p:txBody>
          <a:bodyPr/>
          <a:lstStyle/>
          <a:p>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570114251"/>
              </p:ext>
            </p:extLst>
          </p:nvPr>
        </p:nvGraphicFramePr>
        <p:xfrm>
          <a:off x="80543" y="63424"/>
          <a:ext cx="7524750" cy="5911850"/>
        </p:xfrm>
        <a:graphic>
          <a:graphicData uri="http://schemas.openxmlformats.org/presentationml/2006/ole">
            <mc:AlternateContent xmlns:mc="http://schemas.openxmlformats.org/markup-compatibility/2006">
              <mc:Choice xmlns:v="urn:schemas-microsoft-com:vml" Requires="v">
                <p:oleObj spid="_x0000_s2056" name="Worksheet" r:id="rId3" imgW="7524900" imgH="5911677" progId="Excel.Sheet.12">
                  <p:embed/>
                </p:oleObj>
              </mc:Choice>
              <mc:Fallback>
                <p:oleObj name="Worksheet" r:id="rId3" imgW="7524900" imgH="5911677" progId="Excel.Sheet.12">
                  <p:embed/>
                  <p:pic>
                    <p:nvPicPr>
                      <p:cNvPr id="0" name=""/>
                      <p:cNvPicPr/>
                      <p:nvPr/>
                    </p:nvPicPr>
                    <p:blipFill>
                      <a:blip r:embed="rId4"/>
                      <a:stretch>
                        <a:fillRect/>
                      </a:stretch>
                    </p:blipFill>
                    <p:spPr>
                      <a:xfrm>
                        <a:off x="80543" y="63424"/>
                        <a:ext cx="7524750" cy="5911850"/>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604708795"/>
              </p:ext>
            </p:extLst>
          </p:nvPr>
        </p:nvGraphicFramePr>
        <p:xfrm>
          <a:off x="7843368" y="659879"/>
          <a:ext cx="3644900" cy="4203700"/>
        </p:xfrm>
        <a:graphic>
          <a:graphicData uri="http://schemas.openxmlformats.org/presentationml/2006/ole">
            <mc:AlternateContent xmlns:mc="http://schemas.openxmlformats.org/markup-compatibility/2006">
              <mc:Choice xmlns:v="urn:schemas-microsoft-com:vml" Requires="v">
                <p:oleObj spid="_x0000_s2057" name="Worksheet" r:id="rId5" imgW="3645000" imgH="4203535" progId="Excel.Sheet.12">
                  <p:embed/>
                </p:oleObj>
              </mc:Choice>
              <mc:Fallback>
                <p:oleObj name="Worksheet" r:id="rId5" imgW="3645000" imgH="4203535" progId="Excel.Sheet.12">
                  <p:embed/>
                  <p:pic>
                    <p:nvPicPr>
                      <p:cNvPr id="0" name=""/>
                      <p:cNvPicPr/>
                      <p:nvPr/>
                    </p:nvPicPr>
                    <p:blipFill>
                      <a:blip r:embed="rId6"/>
                      <a:stretch>
                        <a:fillRect/>
                      </a:stretch>
                    </p:blipFill>
                    <p:spPr>
                      <a:xfrm>
                        <a:off x="7843368" y="659879"/>
                        <a:ext cx="3644900" cy="4203700"/>
                      </a:xfrm>
                      <a:prstGeom prst="rect">
                        <a:avLst/>
                      </a:prstGeom>
                    </p:spPr>
                  </p:pic>
                </p:oleObj>
              </mc:Fallback>
            </mc:AlternateContent>
          </a:graphicData>
        </a:graphic>
      </p:graphicFrame>
    </p:spTree>
    <p:extLst>
      <p:ext uri="{BB962C8B-B14F-4D97-AF65-F5344CB8AC3E}">
        <p14:creationId xmlns:p14="http://schemas.microsoft.com/office/powerpoint/2010/main" val="15984429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6" name="Content Placeholder 5"/>
          <p:cNvPicPr>
            <a:picLocks noGrp="1" noChangeAspect="1"/>
          </p:cNvPicPr>
          <p:nvPr>
            <p:ph idx="1"/>
          </p:nvPr>
        </p:nvPicPr>
        <p:blipFill>
          <a:blip r:embed="rId3"/>
          <a:stretch>
            <a:fillRect/>
          </a:stretch>
        </p:blipFill>
        <p:spPr>
          <a:xfrm>
            <a:off x="6443254" y="3172549"/>
            <a:ext cx="5011346" cy="2582266"/>
          </a:xfrm>
          <a:prstGeom prst="rect">
            <a:avLst/>
          </a:prstGeom>
        </p:spPr>
      </p:pic>
      <p:graphicFrame>
        <p:nvGraphicFramePr>
          <p:cNvPr id="4" name="Object 3"/>
          <p:cNvGraphicFramePr>
            <a:graphicFrameLocks noChangeAspect="1"/>
          </p:cNvGraphicFramePr>
          <p:nvPr>
            <p:extLst>
              <p:ext uri="{D42A27DB-BD31-4B8C-83A1-F6EECF244321}">
                <p14:modId xmlns:p14="http://schemas.microsoft.com/office/powerpoint/2010/main" val="3436165735"/>
              </p:ext>
            </p:extLst>
          </p:nvPr>
        </p:nvGraphicFramePr>
        <p:xfrm>
          <a:off x="0" y="0"/>
          <a:ext cx="6299200" cy="4851400"/>
        </p:xfrm>
        <a:graphic>
          <a:graphicData uri="http://schemas.openxmlformats.org/presentationml/2006/ole">
            <mc:AlternateContent xmlns:mc="http://schemas.openxmlformats.org/markup-compatibility/2006">
              <mc:Choice xmlns:v="urn:schemas-microsoft-com:vml" Requires="v">
                <p:oleObj spid="_x0000_s3080" name="Macro-Enabled Worksheet" r:id="rId4" imgW="6299100" imgH="4851190" progId="Excel.SheetMacroEnabled.12">
                  <p:embed/>
                </p:oleObj>
              </mc:Choice>
              <mc:Fallback>
                <p:oleObj name="Macro-Enabled Worksheet" r:id="rId4" imgW="6299100" imgH="4851190" progId="Excel.SheetMacroEnabled.12">
                  <p:embed/>
                  <p:pic>
                    <p:nvPicPr>
                      <p:cNvPr id="0" name=""/>
                      <p:cNvPicPr/>
                      <p:nvPr/>
                    </p:nvPicPr>
                    <p:blipFill>
                      <a:blip r:embed="rId5"/>
                      <a:stretch>
                        <a:fillRect/>
                      </a:stretch>
                    </p:blipFill>
                    <p:spPr>
                      <a:xfrm>
                        <a:off x="0" y="0"/>
                        <a:ext cx="6299200" cy="48514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629171576"/>
              </p:ext>
            </p:extLst>
          </p:nvPr>
        </p:nvGraphicFramePr>
        <p:xfrm>
          <a:off x="0" y="4903915"/>
          <a:ext cx="6356909" cy="850900"/>
        </p:xfrm>
        <a:graphic>
          <a:graphicData uri="http://schemas.openxmlformats.org/presentationml/2006/ole">
            <mc:AlternateContent xmlns:mc="http://schemas.openxmlformats.org/markup-compatibility/2006">
              <mc:Choice xmlns:v="urn:schemas-microsoft-com:vml" Requires="v">
                <p:oleObj spid="_x0000_s3081" name="Macro-Enabled Worksheet" r:id="rId6" imgW="7194420" imgH="851095" progId="Excel.SheetMacroEnabled.12">
                  <p:embed/>
                </p:oleObj>
              </mc:Choice>
              <mc:Fallback>
                <p:oleObj name="Macro-Enabled Worksheet" r:id="rId6" imgW="7194420" imgH="851095" progId="Excel.SheetMacroEnabled.12">
                  <p:embed/>
                  <p:pic>
                    <p:nvPicPr>
                      <p:cNvPr id="0" name=""/>
                      <p:cNvPicPr/>
                      <p:nvPr/>
                    </p:nvPicPr>
                    <p:blipFill>
                      <a:blip r:embed="rId7"/>
                      <a:stretch>
                        <a:fillRect/>
                      </a:stretch>
                    </p:blipFill>
                    <p:spPr>
                      <a:xfrm>
                        <a:off x="0" y="4903915"/>
                        <a:ext cx="6356909" cy="850900"/>
                      </a:xfrm>
                      <a:prstGeom prst="rect">
                        <a:avLst/>
                      </a:prstGeom>
                    </p:spPr>
                  </p:pic>
                </p:oleObj>
              </mc:Fallback>
            </mc:AlternateContent>
          </a:graphicData>
        </a:graphic>
      </p:graphicFrame>
    </p:spTree>
    <p:extLst>
      <p:ext uri="{BB962C8B-B14F-4D97-AF65-F5344CB8AC3E}">
        <p14:creationId xmlns:p14="http://schemas.microsoft.com/office/powerpoint/2010/main" val="4013547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latin typeface="Stencil" panose="040409050D0802020404" pitchFamily="82" charset="0"/>
              </a:rPr>
              <a:t>Strengths</a:t>
            </a:r>
            <a:endParaRPr lang="en-US" dirty="0">
              <a:latin typeface="Stencil" panose="040409050D0802020404" pitchFamily="82" charset="0"/>
            </a:endParaRPr>
          </a:p>
        </p:txBody>
      </p:sp>
      <p:sp>
        <p:nvSpPr>
          <p:cNvPr id="3" name="Content Placeholder 2"/>
          <p:cNvSpPr>
            <a:spLocks noGrp="1"/>
          </p:cNvSpPr>
          <p:nvPr>
            <p:ph idx="1"/>
          </p:nvPr>
        </p:nvSpPr>
        <p:spPr/>
        <p:txBody>
          <a:bodyPr/>
          <a:lstStyle/>
          <a:p>
            <a:r>
              <a:rPr lang="en-US" dirty="0" smtClean="0"/>
              <a:t>Experienced Service Advisor Team</a:t>
            </a:r>
          </a:p>
          <a:p>
            <a:r>
              <a:rPr lang="en-US" dirty="0" smtClean="0"/>
              <a:t>Continued High Customer service Scores</a:t>
            </a:r>
          </a:p>
          <a:p>
            <a:r>
              <a:rPr lang="en-US" dirty="0" smtClean="0"/>
              <a:t>Very Experienced Heavy Line Techs</a:t>
            </a:r>
          </a:p>
          <a:p>
            <a:r>
              <a:rPr lang="en-US" dirty="0" smtClean="0"/>
              <a:t>Great team work showed by all employees</a:t>
            </a:r>
          </a:p>
          <a:p>
            <a:r>
              <a:rPr lang="en-US" dirty="0" smtClean="0"/>
              <a:t>Large Fleet of Loaner vehicles</a:t>
            </a:r>
          </a:p>
          <a:p>
            <a:r>
              <a:rPr lang="en-US" dirty="0" smtClean="0"/>
              <a:t>Core Employees have been with the team for many years</a:t>
            </a:r>
          </a:p>
          <a:p>
            <a:r>
              <a:rPr lang="en-US" dirty="0" smtClean="0"/>
              <a:t>Expanding service department(adding 10 bays)</a:t>
            </a:r>
          </a:p>
          <a:p>
            <a:r>
              <a:rPr lang="en-US" dirty="0" smtClean="0"/>
              <a:t>Growing dealership (adding more units in operation)</a:t>
            </a:r>
          </a:p>
          <a:p>
            <a:endParaRPr lang="en-US" dirty="0"/>
          </a:p>
        </p:txBody>
      </p:sp>
    </p:spTree>
    <p:extLst>
      <p:ext uri="{BB962C8B-B14F-4D97-AF65-F5344CB8AC3E}">
        <p14:creationId xmlns:p14="http://schemas.microsoft.com/office/powerpoint/2010/main" val="2175584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Weaknesses</a:t>
            </a:r>
            <a:endParaRPr lang="en-US" dirty="0">
              <a:latin typeface="Stencil" panose="040409050D0802020404" pitchFamily="82" charset="0"/>
            </a:endParaRPr>
          </a:p>
        </p:txBody>
      </p:sp>
      <p:sp>
        <p:nvSpPr>
          <p:cNvPr id="3" name="Content Placeholder 2"/>
          <p:cNvSpPr>
            <a:spLocks noGrp="1"/>
          </p:cNvSpPr>
          <p:nvPr>
            <p:ph idx="1"/>
          </p:nvPr>
        </p:nvSpPr>
        <p:spPr/>
        <p:txBody>
          <a:bodyPr/>
          <a:lstStyle/>
          <a:p>
            <a:r>
              <a:rPr lang="en-US" dirty="0" smtClean="0"/>
              <a:t>Parts department filling orders in a timely manner</a:t>
            </a:r>
          </a:p>
          <a:p>
            <a:r>
              <a:rPr lang="en-US" dirty="0" smtClean="0"/>
              <a:t>Not answering phones well</a:t>
            </a:r>
          </a:p>
          <a:p>
            <a:r>
              <a:rPr lang="en-US" dirty="0" smtClean="0"/>
              <a:t>Communication between departments</a:t>
            </a:r>
          </a:p>
          <a:p>
            <a:r>
              <a:rPr lang="en-US" dirty="0" smtClean="0"/>
              <a:t>Lack of parking (due to construction)</a:t>
            </a:r>
          </a:p>
          <a:p>
            <a:r>
              <a:rPr lang="en-US" dirty="0" smtClean="0"/>
              <a:t>Porters</a:t>
            </a:r>
          </a:p>
          <a:p>
            <a:r>
              <a:rPr lang="en-US" dirty="0" smtClean="0"/>
              <a:t>Special tools unorganized</a:t>
            </a:r>
          </a:p>
          <a:p>
            <a:endParaRPr lang="en-US" dirty="0" smtClean="0"/>
          </a:p>
        </p:txBody>
      </p:sp>
    </p:spTree>
    <p:extLst>
      <p:ext uri="{BB962C8B-B14F-4D97-AF65-F5344CB8AC3E}">
        <p14:creationId xmlns:p14="http://schemas.microsoft.com/office/powerpoint/2010/main" val="1781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Opportunities </a:t>
            </a:r>
            <a:endParaRPr lang="en-US" dirty="0">
              <a:latin typeface="Stencil" panose="040409050D0802020404" pitchFamily="82" charset="0"/>
            </a:endParaRPr>
          </a:p>
        </p:txBody>
      </p:sp>
      <p:sp>
        <p:nvSpPr>
          <p:cNvPr id="3" name="Content Placeholder 2"/>
          <p:cNvSpPr>
            <a:spLocks noGrp="1"/>
          </p:cNvSpPr>
          <p:nvPr>
            <p:ph idx="1"/>
          </p:nvPr>
        </p:nvSpPr>
        <p:spPr/>
        <p:txBody>
          <a:bodyPr/>
          <a:lstStyle/>
          <a:p>
            <a:r>
              <a:rPr lang="en-US" dirty="0" smtClean="0"/>
              <a:t>Growing dealership</a:t>
            </a:r>
          </a:p>
          <a:p>
            <a:r>
              <a:rPr lang="en-US" dirty="0" smtClean="0"/>
              <a:t>Continued training of service techs </a:t>
            </a:r>
          </a:p>
          <a:p>
            <a:r>
              <a:rPr lang="en-US" dirty="0" smtClean="0"/>
              <a:t>Sales trainings for service Advisors</a:t>
            </a:r>
          </a:p>
          <a:p>
            <a:r>
              <a:rPr lang="en-US" dirty="0" smtClean="0"/>
              <a:t>Tire Sales and displays for new service drive</a:t>
            </a:r>
          </a:p>
          <a:p>
            <a:r>
              <a:rPr lang="en-US" dirty="0" smtClean="0"/>
              <a:t>Parts accessories sales</a:t>
            </a:r>
          </a:p>
          <a:p>
            <a:r>
              <a:rPr lang="en-US" dirty="0" smtClean="0"/>
              <a:t>Service contracts and Maintenance Contracts sells in drive.</a:t>
            </a:r>
          </a:p>
          <a:p>
            <a:r>
              <a:rPr lang="en-US" dirty="0" smtClean="0"/>
              <a:t>Ability to increase warranty and customer pay labor rates</a:t>
            </a:r>
            <a:endParaRPr lang="en-US" dirty="0"/>
          </a:p>
        </p:txBody>
      </p:sp>
    </p:spTree>
    <p:extLst>
      <p:ext uri="{BB962C8B-B14F-4D97-AF65-F5344CB8AC3E}">
        <p14:creationId xmlns:p14="http://schemas.microsoft.com/office/powerpoint/2010/main" val="3546995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THREATS</a:t>
            </a:r>
            <a:endParaRPr lang="en-US" dirty="0">
              <a:latin typeface="Stencil" panose="040409050D0802020404" pitchFamily="82" charset="0"/>
            </a:endParaRPr>
          </a:p>
        </p:txBody>
      </p:sp>
      <p:sp>
        <p:nvSpPr>
          <p:cNvPr id="3" name="Content Placeholder 2"/>
          <p:cNvSpPr>
            <a:spLocks noGrp="1"/>
          </p:cNvSpPr>
          <p:nvPr>
            <p:ph idx="1"/>
          </p:nvPr>
        </p:nvSpPr>
        <p:spPr/>
        <p:txBody>
          <a:bodyPr/>
          <a:lstStyle/>
          <a:p>
            <a:r>
              <a:rPr lang="en-US" dirty="0" smtClean="0"/>
              <a:t>Don’t answer phones quickly and return voicemails in a timely manner</a:t>
            </a:r>
          </a:p>
          <a:p>
            <a:r>
              <a:rPr lang="en-US" dirty="0" smtClean="0"/>
              <a:t>Store is growing very rapidly, training new service staff to handle the volume is time consuming</a:t>
            </a:r>
          </a:p>
          <a:p>
            <a:r>
              <a:rPr lang="en-US" dirty="0" smtClean="0"/>
              <a:t>Selling a franchise (will lose an average for 40k gross profit a month)</a:t>
            </a:r>
          </a:p>
          <a:p>
            <a:r>
              <a:rPr lang="en-US" dirty="0" smtClean="0"/>
              <a:t>Young express service staff</a:t>
            </a:r>
          </a:p>
          <a:p>
            <a:pPr marL="0" indent="0">
              <a:buNone/>
            </a:pPr>
            <a:endParaRPr lang="en-US" dirty="0"/>
          </a:p>
        </p:txBody>
      </p:sp>
    </p:spTree>
    <p:extLst>
      <p:ext uri="{BB962C8B-B14F-4D97-AF65-F5344CB8AC3E}">
        <p14:creationId xmlns:p14="http://schemas.microsoft.com/office/powerpoint/2010/main" val="4164272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Objectives</a:t>
            </a:r>
            <a:endParaRPr lang="en-US" dirty="0">
              <a:latin typeface="Stencil" panose="040409050D0802020404" pitchFamily="82" charset="0"/>
            </a:endParaRPr>
          </a:p>
        </p:txBody>
      </p:sp>
      <p:sp>
        <p:nvSpPr>
          <p:cNvPr id="3" name="Content Placeholder 2"/>
          <p:cNvSpPr>
            <a:spLocks noGrp="1"/>
          </p:cNvSpPr>
          <p:nvPr>
            <p:ph idx="1"/>
          </p:nvPr>
        </p:nvSpPr>
        <p:spPr/>
        <p:txBody>
          <a:bodyPr/>
          <a:lstStyle/>
          <a:p>
            <a:r>
              <a:rPr lang="en-US" dirty="0" smtClean="0"/>
              <a:t>Improve customer pay hours per R.O. sales</a:t>
            </a:r>
          </a:p>
          <a:p>
            <a:r>
              <a:rPr lang="en-US" dirty="0" smtClean="0"/>
              <a:t>Improve gross dollars on repair orders </a:t>
            </a:r>
          </a:p>
          <a:p>
            <a:r>
              <a:rPr lang="en-US" dirty="0" smtClean="0"/>
              <a:t>Grow techs from express service to keep up with the demand and growth of the service department</a:t>
            </a:r>
          </a:p>
          <a:p>
            <a:r>
              <a:rPr lang="en-US" dirty="0" smtClean="0"/>
              <a:t>Change service advisors pay plan to hourly plus commissions</a:t>
            </a:r>
          </a:p>
          <a:p>
            <a:r>
              <a:rPr lang="en-US" dirty="0" smtClean="0"/>
              <a:t>Complete training of current techs to meet factory standards</a:t>
            </a:r>
          </a:p>
          <a:p>
            <a:r>
              <a:rPr lang="en-US" dirty="0" smtClean="0"/>
              <a:t>Continued development of younger employees, through training and experience.</a:t>
            </a:r>
          </a:p>
          <a:p>
            <a:pPr marL="0" indent="0">
              <a:buNone/>
            </a:pPr>
            <a:endParaRPr lang="en-US" dirty="0" smtClean="0"/>
          </a:p>
        </p:txBody>
      </p:sp>
    </p:spTree>
    <p:extLst>
      <p:ext uri="{BB962C8B-B14F-4D97-AF65-F5344CB8AC3E}">
        <p14:creationId xmlns:p14="http://schemas.microsoft.com/office/powerpoint/2010/main" val="834234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tencil" panose="040409050D0802020404" pitchFamily="82" charset="0"/>
              </a:rPr>
              <a:t>			      Strategies</a:t>
            </a:r>
            <a:endParaRPr lang="en-US" dirty="0">
              <a:latin typeface="Stencil" panose="040409050D0802020404" pitchFamily="82" charset="0"/>
            </a:endParaRPr>
          </a:p>
        </p:txBody>
      </p:sp>
      <p:sp>
        <p:nvSpPr>
          <p:cNvPr id="3" name="Content Placeholder 2"/>
          <p:cNvSpPr>
            <a:spLocks noGrp="1"/>
          </p:cNvSpPr>
          <p:nvPr>
            <p:ph idx="1"/>
          </p:nvPr>
        </p:nvSpPr>
        <p:spPr/>
        <p:txBody>
          <a:bodyPr>
            <a:normAutofit fontScale="85000" lnSpcReduction="20000"/>
          </a:bodyPr>
          <a:lstStyle/>
          <a:p>
            <a:r>
              <a:rPr lang="en-US" dirty="0" smtClean="0"/>
              <a:t>Weekly training in drive with service advisors, covering walk arounds, in drive recommendations(specifically tires and alignments) and over coming objectives on upsells.</a:t>
            </a:r>
          </a:p>
          <a:p>
            <a:r>
              <a:rPr lang="en-US" dirty="0" smtClean="0"/>
              <a:t>Move back up express advisor to a service receptionist who will answer phone calls and set appointments.</a:t>
            </a:r>
          </a:p>
          <a:p>
            <a:r>
              <a:rPr lang="en-US" dirty="0" smtClean="0"/>
              <a:t>Send Service Manager to tech training seminar to set up 2018 tech training calendar. </a:t>
            </a:r>
          </a:p>
          <a:p>
            <a:r>
              <a:rPr lang="en-US" dirty="0" smtClean="0"/>
              <a:t>Move Labor rate from $125.00 to $130.00</a:t>
            </a:r>
          </a:p>
          <a:p>
            <a:r>
              <a:rPr lang="en-US" dirty="0" smtClean="0"/>
              <a:t>Increase shop productivity and hours produced</a:t>
            </a:r>
          </a:p>
          <a:p>
            <a:r>
              <a:rPr lang="en-US" dirty="0" smtClean="0"/>
              <a:t>Hold a shop meeting to with all employees to inform the staff the direction of the dealership and the expectations</a:t>
            </a:r>
          </a:p>
          <a:p>
            <a:r>
              <a:rPr lang="en-US" dirty="0" smtClean="0"/>
              <a:t>Work on special order process to better fill the shop and take care of customer</a:t>
            </a:r>
          </a:p>
        </p:txBody>
      </p:sp>
    </p:spTree>
    <p:extLst>
      <p:ext uri="{BB962C8B-B14F-4D97-AF65-F5344CB8AC3E}">
        <p14:creationId xmlns:p14="http://schemas.microsoft.com/office/powerpoint/2010/main" val="13902739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622</Words>
  <Application>Microsoft Office PowerPoint</Application>
  <PresentationFormat>Widescreen</PresentationFormat>
  <Paragraphs>82</Paragraphs>
  <Slides>14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14</vt:i4>
      </vt:variant>
    </vt:vector>
  </HeadingPairs>
  <TitlesOfParts>
    <vt:vector size="21" baseType="lpstr">
      <vt:lpstr>Arial</vt:lpstr>
      <vt:lpstr>Calibri</vt:lpstr>
      <vt:lpstr>Calibri Light</vt:lpstr>
      <vt:lpstr>Stencil</vt:lpstr>
      <vt:lpstr>Office Theme</vt:lpstr>
      <vt:lpstr>Microsoft Excel Macro-Enabled Worksheet</vt:lpstr>
      <vt:lpstr>Microsoft Excel Worksheet</vt:lpstr>
      <vt:lpstr>Palm Springs Subaru</vt:lpstr>
      <vt:lpstr>PowerPoint Presentation</vt:lpstr>
      <vt:lpstr>PowerPoint Presentation</vt:lpstr>
      <vt:lpstr>                            Strengths</vt:lpstr>
      <vt:lpstr>                          Weaknesses</vt:lpstr>
      <vt:lpstr>   Opportunities </vt:lpstr>
      <vt:lpstr>    THREATS</vt:lpstr>
      <vt:lpstr>        Objectives</vt:lpstr>
      <vt:lpstr>         Strategies</vt:lpstr>
      <vt:lpstr>    Tactics</vt:lpstr>
      <vt:lpstr>      Action Plan</vt:lpstr>
      <vt:lpstr>       Action Plan</vt:lpstr>
      <vt:lpstr>      Synopsis</vt:lpstr>
      <vt:lpstr>    SYNOPSIS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Palm Springs Subaru</dc:title>
  <dc:creator>Larry Knowlton</dc:creator>
  <cp:lastModifiedBy>Larry Knowlton</cp:lastModifiedBy>
  <cp:revision>10</cp:revision>
  <dcterms:created xsi:type="dcterms:W3CDTF">2018-01-13T21:57:14Z</dcterms:created>
  <dcterms:modified xsi:type="dcterms:W3CDTF">2018-01-13T23:47:34Z</dcterms:modified>
</cp:coreProperties>
</file>