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8" r:id="rId3"/>
    <p:sldId id="257" r:id="rId4"/>
    <p:sldId id="260" r:id="rId5"/>
    <p:sldId id="266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6" r:id="rId28"/>
    <p:sldId id="285" r:id="rId29"/>
    <p:sldId id="287" r:id="rId30"/>
    <p:sldId id="288" r:id="rId31"/>
    <p:sldId id="289" r:id="rId32"/>
    <p:sldId id="290" r:id="rId33"/>
    <p:sldId id="292" r:id="rId34"/>
    <p:sldId id="291" r:id="rId35"/>
    <p:sldId id="293" r:id="rId36"/>
    <p:sldId id="294" r:id="rId37"/>
    <p:sldId id="295" r:id="rId38"/>
    <p:sldId id="296" r:id="rId39"/>
    <p:sldId id="297" r:id="rId40"/>
    <p:sldId id="298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4" r:id="rId55"/>
    <p:sldId id="313" r:id="rId56"/>
    <p:sldId id="282" r:id="rId57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97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36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52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758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66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507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69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26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793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7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651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08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D5CFE0-9413-48B2-B046-18041EEF3F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PADDOCK CHEVROLET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CRM REHAUL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9FEA51F-4BFD-4D3A-90A3-2A495B4CBD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November 2017 </a:t>
            </a:r>
          </a:p>
          <a:p>
            <a:r>
              <a:rPr lang="en-US" dirty="0"/>
              <a:t>Lauren Paddock</a:t>
            </a:r>
          </a:p>
        </p:txBody>
      </p:sp>
    </p:spTree>
    <p:extLst>
      <p:ext uri="{BB962C8B-B14F-4D97-AF65-F5344CB8AC3E}">
        <p14:creationId xmlns:p14="http://schemas.microsoft.com/office/powerpoint/2010/main" val="1902588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GM Third Party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480596"/>
            <a:ext cx="7647275" cy="2473670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Should I Cross You Off My List?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New Month, New Incentives 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45 days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4725" y="2954266"/>
            <a:ext cx="7647275" cy="4360934"/>
          </a:xfrm>
        </p:spPr>
        <p:txBody>
          <a:bodyPr>
            <a:normAutofit/>
          </a:bodyPr>
          <a:lstStyle/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I Hate Sales Emails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60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Haven’t Found What You’re Looking For?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70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End of process – last chance to see if they are still in the market 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90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pPr lvl="1"/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441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28EB-AA40-4202-8A7E-00539C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727" y="2536369"/>
            <a:ext cx="5490224" cy="1689390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Phone Lead </a:t>
            </a:r>
            <a:b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Follow Up</a:t>
            </a:r>
          </a:p>
        </p:txBody>
      </p:sp>
    </p:spTree>
    <p:extLst>
      <p:ext uri="{BB962C8B-B14F-4D97-AF65-F5344CB8AC3E}">
        <p14:creationId xmlns:p14="http://schemas.microsoft.com/office/powerpoint/2010/main" val="1219433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Standard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480596"/>
            <a:ext cx="7647275" cy="2473670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Follow-up to initial call, where did you leave off?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day post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Why Buy From Paddock Chevrolet?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4725" y="2954266"/>
            <a:ext cx="7647275" cy="4360934"/>
          </a:xfrm>
        </p:spPr>
        <p:txBody>
          <a:bodyPr>
            <a:normAutofit/>
          </a:bodyPr>
          <a:lstStyle/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Read past notes/history. Why aren’t they coming in?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7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Should I Cross You Off My List?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15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New Month, New Incentives 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pPr marL="457200" lvl="1" indent="0" algn="ctr">
              <a:buNone/>
            </a:pPr>
            <a:r>
              <a:rPr lang="en-US" sz="17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Change Status to Lost in 31 Days</a:t>
            </a:r>
          </a:p>
          <a:p>
            <a:pPr lvl="1"/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859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28EB-AA40-4202-8A7E-00539C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727" y="2536369"/>
            <a:ext cx="5490224" cy="1689390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Showroom Visit Follow-Up</a:t>
            </a:r>
          </a:p>
        </p:txBody>
      </p:sp>
    </p:spTree>
    <p:extLst>
      <p:ext uri="{BB962C8B-B14F-4D97-AF65-F5344CB8AC3E}">
        <p14:creationId xmlns:p14="http://schemas.microsoft.com/office/powerpoint/2010/main" val="1102671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Standard Process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(New)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480596"/>
            <a:ext cx="7647275" cy="2473670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Thank You for visiting us!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8 minutes post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Following up on the customer’s showroom visit 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 hours post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 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4725" y="2954266"/>
            <a:ext cx="7647275" cy="4360934"/>
          </a:xfrm>
        </p:spPr>
        <p:txBody>
          <a:bodyPr>
            <a:normAutofit/>
          </a:bodyPr>
          <a:lstStyle/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Customer follow-up, why didn’t they purchase?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day post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Sales Rep</a:t>
            </a:r>
          </a:p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General Sales Manager Visit Follow-Up 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General Sales Manager </a:t>
            </a:r>
          </a:p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Read the notes/rehash the deal, make the call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 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503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Standard Process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(New)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480596"/>
            <a:ext cx="7647275" cy="2473670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Help me, Help you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5 days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It’s been a week and following up on them emails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7 days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 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4725" y="2954266"/>
            <a:ext cx="7647275" cy="4360934"/>
          </a:xfrm>
        </p:spPr>
        <p:txBody>
          <a:bodyPr>
            <a:normAutofit/>
          </a:bodyPr>
          <a:lstStyle/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Why buy from Paddock Chevrolet?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10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It’s been over 2 weeks, what is preventing them from buying?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15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Did programs change? Rehash the deal and call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18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 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8787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Standard Process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(New)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480596"/>
            <a:ext cx="7647275" cy="2473670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Should I Cross you off my list?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21 days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Over a month, definitely new programs, how can we get the deal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32 days</a:t>
            </a:r>
          </a:p>
          <a:p>
            <a:pPr lvl="1"/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 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4725" y="2954266"/>
            <a:ext cx="7647275" cy="4360934"/>
          </a:xfrm>
        </p:spPr>
        <p:txBody>
          <a:bodyPr>
            <a:normAutofit fontScale="92500"/>
          </a:bodyPr>
          <a:lstStyle/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Task – Is this customer engaged? (Custom status) If not, it will go to lost.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33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 </a:t>
            </a:r>
          </a:p>
          <a:p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Alert Notification – Can we salvage the deal?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34 days</a:t>
            </a:r>
          </a:p>
          <a:p>
            <a:pPr lvl="1"/>
            <a:r>
              <a:rPr lang="en-US" sz="17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pPr marL="457200" lvl="1" indent="0" algn="ctr">
              <a:buNone/>
            </a:pPr>
            <a:r>
              <a:rPr lang="en-US" sz="21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Change Status to Lost – 36 Days</a:t>
            </a: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94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Beback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Process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3" y="134367"/>
            <a:ext cx="7647275" cy="2005151"/>
          </a:xfrm>
        </p:spPr>
        <p:txBody>
          <a:bodyPr>
            <a:normAutofit fontScale="85000" lnSpcReduction="20000"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</a:t>
            </a:r>
            <a:r>
              <a:rPr lang="en-US" sz="15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Beback</a:t>
            </a:r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 (Thanks for Coming Back!)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minutes post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This isn’t a thank you call – left showroom twice without purchasing. What is going on?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day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4722" y="2041864"/>
            <a:ext cx="7647275" cy="4665216"/>
          </a:xfrm>
        </p:spPr>
        <p:txBody>
          <a:bodyPr>
            <a:normAutofit fontScale="85000" lnSpcReduction="20000"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Did the manager speak with the customer? What is going on?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What are we missing?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Ask customer if they got our emails. What are we missing?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7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Last ditch effort before moving into the lost process.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Alert Notification – </a:t>
            </a:r>
            <a:r>
              <a:rPr lang="en-US" sz="15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Beback</a:t>
            </a:r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 customer is about to go to lost. Is there anything else we can do?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14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pPr marL="457200" lvl="1" indent="0" algn="ctr">
              <a:buNone/>
            </a:pPr>
            <a:r>
              <a:rPr lang="en-US" sz="15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Change Status to Lost – 15 days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165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Used Showroom Follow-Up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3" y="134367"/>
            <a:ext cx="7647275" cy="2005151"/>
          </a:xfrm>
        </p:spPr>
        <p:txBody>
          <a:bodyPr>
            <a:normAutofit fontScale="92500" lnSpcReduction="20000"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Used, Thank you for coming in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General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Call customer and thank them for their visit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 hours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Manager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4722" y="2041864"/>
            <a:ext cx="7647275" cy="4665216"/>
          </a:xfrm>
        </p:spPr>
        <p:txBody>
          <a:bodyPr>
            <a:normAutofit fontScale="92500" lnSpcReduction="20000"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Customer was in the showroom yesterday, check notes and call. Get them back in.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day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Check notes of previous conversation, call and get them back!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Help me, Help you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5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Did your buying requirements change?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It’s been 2 weeks, what’s preventing them from buying?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15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048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Used Showroom Follow-Up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1146421"/>
            <a:ext cx="7647275" cy="2005151"/>
          </a:xfrm>
        </p:spPr>
        <p:txBody>
          <a:bodyPr>
            <a:normAutofit lnSpcReduction="10000"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Fresh Inventory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21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Last ditch effort before it goes into our lost process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4722" y="3213716"/>
            <a:ext cx="7647275" cy="3493363"/>
          </a:xfrm>
        </p:spPr>
        <p:txBody>
          <a:bodyPr>
            <a:normAutofit lnSpcReduction="10000"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Alert Notification – This lead is about to go into lost. Is there anything we can do?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31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General Manager 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r>
              <a:rPr lang="en-US" sz="18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Change Status to Lost – 33 Days</a:t>
            </a:r>
          </a:p>
          <a:p>
            <a:pPr lvl="1"/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850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DF7B2-9408-4101-B97C-EAC459D2B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 Common Biggest Mistakes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3C9B8-FEC7-45F0-9655-0178D9F2DE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Not knowing which processes are set up today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Letting your team off the hook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Setting up unrealistic and complex processes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Not entering every opportunity into CRM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Not using CRM beyond the point of sale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DE63C7-68EA-4AC7-ABCF-13E40FBFF26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14981" y="3671888"/>
            <a:ext cx="2678450" cy="238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862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28EB-AA40-4202-8A7E-00539C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727" y="2536369"/>
            <a:ext cx="5490224" cy="1689390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Custom Follow Up</a:t>
            </a:r>
            <a:b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Processes</a:t>
            </a:r>
          </a:p>
        </p:txBody>
      </p:sp>
    </p:spTree>
    <p:extLst>
      <p:ext uri="{BB962C8B-B14F-4D97-AF65-F5344CB8AC3E}">
        <p14:creationId xmlns:p14="http://schemas.microsoft.com/office/powerpoint/2010/main" val="636768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Sales Apt For ABN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2339669"/>
            <a:ext cx="7647275" cy="2005151"/>
          </a:xfrm>
        </p:spPr>
        <p:txBody>
          <a:bodyPr>
            <a:normAutofit lnSpcReduction="10000"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Alert Notification – Customer made an apt, make sure it’s on the apt board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Receptionist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Task – Customer has an upcoming apt, is the apt on the board?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Receptionist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008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Cancelled Appointment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3" y="134367"/>
            <a:ext cx="7647275" cy="2005151"/>
          </a:xfrm>
        </p:spPr>
        <p:txBody>
          <a:bodyPr>
            <a:normAutofit fontScale="77500" lnSpcReduction="20000"/>
          </a:bodyPr>
          <a:lstStyle/>
          <a:p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When will we see you?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minutes post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Person recently, why? When can we reschedule?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hours 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44722" y="1701679"/>
            <a:ext cx="7647275" cy="5011445"/>
          </a:xfrm>
        </p:spPr>
        <p:txBody>
          <a:bodyPr>
            <a:normAutofit fontScale="77500" lnSpcReduction="20000"/>
          </a:bodyPr>
          <a:lstStyle/>
          <a:p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Why buy from Paddock Chevrolet?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Has this person rescheduled? Have they responded to emails? Call them!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5 days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Did your buying requirements change?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10 days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Last chance to make an appt before this going into lost process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20 days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New Month, New Incentives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Task – Is this person still engaged? 30+ Still engaged custom process 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31 days</a:t>
            </a:r>
          </a:p>
          <a:p>
            <a:pPr lvl="1"/>
            <a:r>
              <a:rPr lang="en-US"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pPr marL="457200" lvl="1" indent="0" algn="ctr">
              <a:buNone/>
            </a:pPr>
            <a:r>
              <a:rPr lang="en-US" sz="1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Change Status to Lost – 33 Days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F9CC8DC-DEDA-4C79-8E60-0AE5A73AB127}"/>
              </a:ext>
            </a:extLst>
          </p:cNvPr>
          <p:cNvSpPr txBox="1">
            <a:spLocks/>
          </p:cNvSpPr>
          <p:nvPr/>
        </p:nvSpPr>
        <p:spPr>
          <a:xfrm>
            <a:off x="320433" y="1701679"/>
            <a:ext cx="4446876" cy="4378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Wingdings" panose="05000000000000000000" pitchFamily="2" charset="2"/>
              <a:buNone/>
            </a:pPr>
            <a:r>
              <a:rPr lang="en-US" sz="2100" b="1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You will have to manually implement!</a:t>
            </a: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7625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Unsold Follow-Up Post 30 Days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(New)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2205522"/>
            <a:ext cx="7647275" cy="2738358"/>
          </a:xfrm>
        </p:spPr>
        <p:txBody>
          <a:bodyPr>
            <a:normAutofit fontScale="92500" lnSpcReduction="20000"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Unsold Follow-Up 45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45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General Sales Manager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Task – See if they responded to email, call as a check-in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60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Gone, but Not Forgotten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90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03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Monthly Pull-Ahead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346229"/>
            <a:ext cx="7647275" cy="6249879"/>
          </a:xfrm>
        </p:spPr>
        <p:txBody>
          <a:bodyPr>
            <a:normAutofit fontScale="92500" lnSpcReduction="10000"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Call ASAP, lowest hanging fruit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You’ve Been Selected For GM’s Pull-Ahead Program!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Following up on the email and calling the person again to get them in.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7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Customer is still pull-ahead, why aren’t they coming in?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14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Time is running out! Get them in here!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21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– This lead is about to expire in 2 days! That’s still enough time to sell them a car!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28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marL="457200" lvl="1" indent="0" algn="ctr">
              <a:buNone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Change Status to Bad – 30 Days</a:t>
            </a: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2911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Monthly Lease Loyalty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2205522"/>
            <a:ext cx="7647275" cy="2738358"/>
          </a:xfrm>
        </p:spPr>
        <p:txBody>
          <a:bodyPr>
            <a:normAutofit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GM Qualified You for Another Incentive!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Task – Customer is lease loyalty, call them and set an appointment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hours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marL="457200" lvl="1" indent="0" algn="ctr">
              <a:buNone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Change Status to Lost – 30 Days</a:t>
            </a: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396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Monthly Lease Loyalty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2205522"/>
            <a:ext cx="7647275" cy="2738358"/>
          </a:xfrm>
        </p:spPr>
        <p:txBody>
          <a:bodyPr>
            <a:normAutofit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GM Qualified You for Another Incentive!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Task – Customer is lease loyalty, call them and set an appointment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hours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marL="457200" lvl="1" indent="0" algn="ctr">
              <a:buNone/>
            </a:pPr>
            <a:r>
              <a:rPr lang="en-US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Change Status to Lost – 30 Days</a:t>
            </a: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81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28EB-AA40-4202-8A7E-00539C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727" y="2536369"/>
            <a:ext cx="5490224" cy="1689390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Sales Appointment Follow-Up</a:t>
            </a:r>
          </a:p>
        </p:txBody>
      </p:sp>
    </p:spTree>
    <p:extLst>
      <p:ext uri="{BB962C8B-B14F-4D97-AF65-F5344CB8AC3E}">
        <p14:creationId xmlns:p14="http://schemas.microsoft.com/office/powerpoint/2010/main" val="15954532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Sales Appointment Scheduled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2205522"/>
            <a:ext cx="7647275" cy="2738358"/>
          </a:xfrm>
        </p:spPr>
        <p:txBody>
          <a:bodyPr>
            <a:normAutofit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Sales Appointment is Confirmed! (New only)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Sales Appointment is Confirmed! (Used Only)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9098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Sales Appointment Reminder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1409075"/>
            <a:ext cx="7647275" cy="4856814"/>
          </a:xfrm>
        </p:spPr>
        <p:txBody>
          <a:bodyPr>
            <a:normAutofit/>
          </a:bodyPr>
          <a:lstStyle/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Is this appointment confirmed?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day prior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See you tomorrow at Paddock Chevrolet! (NEW)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hours prior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See you tomorrow at Paddock Chevrolet! (Used)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hours prior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Alert Notification – You have a sales appointment in an hour. Are you ready?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60 minutes prior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364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28EB-AA40-4202-8A7E-00539C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727" y="2536369"/>
            <a:ext cx="5490224" cy="1689390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New Internet </a:t>
            </a:r>
            <a:b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Sales Leads</a:t>
            </a:r>
          </a:p>
        </p:txBody>
      </p:sp>
    </p:spTree>
    <p:extLst>
      <p:ext uri="{BB962C8B-B14F-4D97-AF65-F5344CB8AC3E}">
        <p14:creationId xmlns:p14="http://schemas.microsoft.com/office/powerpoint/2010/main" val="35554715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Sales Appointment Rescheduled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2001186"/>
            <a:ext cx="7647275" cy="3365293"/>
          </a:xfrm>
        </p:spPr>
        <p:txBody>
          <a:bodyPr>
            <a:normAutofit/>
          </a:bodyPr>
          <a:lstStyle/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Sales Appointment has been updated! (New)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Sales Appointment has been updated! (Used)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Manager</a:t>
            </a: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3642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Sales Appointment Missed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209862"/>
            <a:ext cx="7647275" cy="6475751"/>
          </a:xfrm>
        </p:spPr>
        <p:txBody>
          <a:bodyPr>
            <a:normAutofit/>
          </a:bodyPr>
          <a:lstStyle/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When will we see you?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minutes prior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This person missed their appointment. Have they rescheduled?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hours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Why buy from Paddock Chevrolet?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Has this person rescheduled?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5 days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 </a:t>
            </a: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Did your buying requirements change?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10 days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 </a:t>
            </a: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6269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Sales Appointment Missed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64647" y="1213750"/>
            <a:ext cx="7647275" cy="4721902"/>
          </a:xfrm>
        </p:spPr>
        <p:txBody>
          <a:bodyPr>
            <a:normAutofit/>
          </a:bodyPr>
          <a:lstStyle/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Last Chance to reschedule this person!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20 days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New Month, New Incentives 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Task – Does this customer still seem engaged? Put it in a custom process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31 days</a:t>
            </a:r>
          </a:p>
          <a:p>
            <a:pPr lvl="1"/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 </a:t>
            </a: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5418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28EB-AA40-4202-8A7E-00539C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727" y="2536369"/>
            <a:ext cx="5490224" cy="1689390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Sales Lead </a:t>
            </a:r>
            <a:b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Marked Lost</a:t>
            </a:r>
          </a:p>
        </p:txBody>
      </p:sp>
    </p:spTree>
    <p:extLst>
      <p:ext uri="{BB962C8B-B14F-4D97-AF65-F5344CB8AC3E}">
        <p14:creationId xmlns:p14="http://schemas.microsoft.com/office/powerpoint/2010/main" val="8575855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Lost Reason: Requested No Further Contact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04818" y="988897"/>
            <a:ext cx="7647275" cy="4721902"/>
          </a:xfrm>
        </p:spPr>
        <p:txBody>
          <a:bodyPr>
            <a:normAutofit/>
          </a:bodyPr>
          <a:lstStyle/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r>
              <a:rPr 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No Future Follow-Up</a:t>
            </a: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r>
              <a:rPr 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Clear All Tasks Will Run Immediately </a:t>
            </a:r>
          </a:p>
          <a:p>
            <a:pPr marL="457200" lvl="1" indent="0" algn="ctr">
              <a:buNone/>
            </a:pPr>
            <a:endParaRPr lang="en-US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6731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Lost Reason: Import Lead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04818" y="988897"/>
            <a:ext cx="7647275" cy="4721902"/>
          </a:xfrm>
        </p:spPr>
        <p:txBody>
          <a:bodyPr>
            <a:normAutofit/>
          </a:bodyPr>
          <a:lstStyle/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r>
              <a:rPr 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No Future Follow-Up</a:t>
            </a: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r>
              <a:rPr 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Clear All Tasks Will Run Immediately </a:t>
            </a:r>
          </a:p>
          <a:p>
            <a:pPr marL="457200" lvl="1" indent="0" algn="ctr">
              <a:buNone/>
            </a:pPr>
            <a:endParaRPr lang="en-US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4161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Lost Reason: Working with other salesperson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04818" y="988897"/>
            <a:ext cx="7647275" cy="4721902"/>
          </a:xfrm>
        </p:spPr>
        <p:txBody>
          <a:bodyPr>
            <a:normAutofit/>
          </a:bodyPr>
          <a:lstStyle/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r>
              <a:rPr 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No Future Follow-Up</a:t>
            </a: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r>
              <a:rPr 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Clear All Tasks Will Run Immediately </a:t>
            </a:r>
          </a:p>
          <a:p>
            <a:pPr marL="457200" lvl="1" indent="0" algn="ctr">
              <a:buNone/>
            </a:pPr>
            <a:endParaRPr lang="en-US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9036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Lost Reason: 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Bad Credit/No Agreement Reached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F8410A-ADD2-45EF-90E6-F22E36BA20DA}"/>
              </a:ext>
            </a:extLst>
          </p:cNvPr>
          <p:cNvSpPr txBox="1">
            <a:spLocks/>
          </p:cNvSpPr>
          <p:nvPr/>
        </p:nvSpPr>
        <p:spPr>
          <a:xfrm>
            <a:off x="4544725" y="1409075"/>
            <a:ext cx="7647275" cy="4856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Email: We’re Still Here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week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General Sales Manager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A reminder…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The Deals that make us proud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9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Why buy from Paddock Chevrolet?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6068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Lost Reason: 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Process Complete/OOM/No Response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BF8410A-ADD2-45EF-90E6-F22E36BA20DA}"/>
              </a:ext>
            </a:extLst>
          </p:cNvPr>
          <p:cNvSpPr txBox="1">
            <a:spLocks/>
          </p:cNvSpPr>
          <p:nvPr/>
        </p:nvSpPr>
        <p:spPr>
          <a:xfrm>
            <a:off x="4749593" y="0"/>
            <a:ext cx="4784152" cy="685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Email: Are we breaking up?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month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Hello Stranger 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5 months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A to Z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8 months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Good things come to those who click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11 months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Hello from the other side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14 months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Deals that make us proud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17 months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Why buy from Paddock Chevrolet?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20 months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BA8C256-4B0F-430A-8E10-DF97CEA80C51}"/>
              </a:ext>
            </a:extLst>
          </p:cNvPr>
          <p:cNvSpPr/>
          <p:nvPr/>
        </p:nvSpPr>
        <p:spPr>
          <a:xfrm>
            <a:off x="7664970" y="1647172"/>
            <a:ext cx="6096000" cy="6924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Did your buying requirements change?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24 months</a:t>
            </a:r>
          </a:p>
          <a:p>
            <a:pPr lvl="1"/>
            <a:r>
              <a:rPr lang="en-US"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</p:txBody>
      </p:sp>
    </p:spTree>
    <p:extLst>
      <p:ext uri="{BB962C8B-B14F-4D97-AF65-F5344CB8AC3E}">
        <p14:creationId xmlns:p14="http://schemas.microsoft.com/office/powerpoint/2010/main" val="32466600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Sales Lead Marked Bad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614CCF-68E0-4404-B4DD-B431EC680A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04818" y="988897"/>
            <a:ext cx="7647275" cy="4721902"/>
          </a:xfrm>
        </p:spPr>
        <p:txBody>
          <a:bodyPr>
            <a:normAutofit/>
          </a:bodyPr>
          <a:lstStyle/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 algn="ctr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r>
              <a:rPr 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No Future Follow-Up</a:t>
            </a:r>
            <a:endParaRPr 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r>
              <a:rPr 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Clear All Tasks Will Run Immediately </a:t>
            </a:r>
          </a:p>
          <a:p>
            <a:pPr marL="457200" lvl="1" indent="0" algn="ctr">
              <a:buNone/>
            </a:pPr>
            <a:endParaRPr lang="en-US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443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Standard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18447" y="248552"/>
            <a:ext cx="6918655" cy="2434688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Automatic Email – States we have received the customers credit app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- Notifying the customer we have received their credit app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447" y="2870896"/>
            <a:ext cx="6272022" cy="4017085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- If no contact or has no co-signer, please call ASAP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– Why is this lead still active?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10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Automatic change status to Lost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14 days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N/A</a:t>
            </a: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7643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Sales Lead Marked Sold Pending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554636"/>
            <a:ext cx="7647275" cy="5636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Alert Notification – Making Money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General Sales Manager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– IMPORTANT, did you take a picture and post to ABN?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– What’s going on with this customer?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Finance Managers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Why isn’t this delivered?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7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Finance Managers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– Have we forgotten to make this dead or delivered?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1420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28EB-AA40-4202-8A7E-00539C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727" y="2536369"/>
            <a:ext cx="5490224" cy="1689390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Sold Delivered Follow-Up</a:t>
            </a:r>
          </a:p>
        </p:txBody>
      </p:sp>
    </p:spTree>
    <p:extLst>
      <p:ext uri="{BB962C8B-B14F-4D97-AF65-F5344CB8AC3E}">
        <p14:creationId xmlns:p14="http://schemas.microsoft.com/office/powerpoint/2010/main" val="35042236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Standard Process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(Lease)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134912"/>
            <a:ext cx="7647275" cy="6723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Purchase Thank You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day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After Sales Survey Email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Follow-up on survey email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 days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Nothing is complete…(Accessories Email)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7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Purchase Thank you (General Manager)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8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General Sales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Any Questions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15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6151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Standard Process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(Lease)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884420"/>
            <a:ext cx="7647275" cy="5778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Email – Welcome to Paddock Service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Service Director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Paddock Chevrolet Service Guide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90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Service Manager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Make service appointment for oil change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180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Service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year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Like Us on Facebook!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15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2356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Standard Process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(Lease)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829539" y="1738859"/>
            <a:ext cx="7647275" cy="4674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Email – That’s What We’re Working With (Inventory)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19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2 </a:t>
            </a:r>
            <a:r>
              <a:rPr lang="en-US" sz="15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Yr</a:t>
            </a:r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 Maintenance is about to expire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20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Service Rep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Warranty Expiration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35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F&amp;I Managers 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3096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Purchase (New) Process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134912"/>
            <a:ext cx="7647275" cy="6723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Purchase Thank You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day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After Sales Survey Email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Follow-up on survey email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 days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Nothing is complete…(Accessories Email)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7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Purchase Thank you (General Manager)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8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General Sales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Any Questions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15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0718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Purchase (New) Process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884420"/>
            <a:ext cx="7647275" cy="5778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Email – Welcome to Paddock Service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Service Director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Paddock Chevrolet Service Guide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90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Service Manager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Make service appointment for oil change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180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Service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year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Like Us on Facebook!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15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1837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Purchase (New) Process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829539" y="0"/>
            <a:ext cx="7647275" cy="6857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Email – That’s What We’re Working With (Inventory)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19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2 </a:t>
            </a:r>
            <a:r>
              <a:rPr lang="en-US" sz="15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Yr</a:t>
            </a:r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 Maintenance is about to expire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20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Service Rep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2 year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 years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Warranty is about to Expire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35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FI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3 year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years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4 year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 years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5 year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5 years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064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Purchase (Used) Process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134912"/>
            <a:ext cx="7647275" cy="6723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Purchase Thank You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day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After Sales Survey Email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Follow-up on survey email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 days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Nothing is complete…(Accessories Email)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7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Purchase Thank you (General Manager)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8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General Sales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Any Questions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15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6461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Purchase (Used) Process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884420"/>
            <a:ext cx="7647275" cy="5778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Email – Welcome to Paddock Service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Service Director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Paddock Chevrolet Service Guide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90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Service Manager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Make service appointment for oil change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180 Days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Service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year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Like Us on Facebook!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15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65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Credit App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18447" y="248552"/>
            <a:ext cx="6918655" cy="2434688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Automatic Email – States we have received the customers credit app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- Notifying the customer we have received their credit app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18447" y="2870896"/>
            <a:ext cx="6272022" cy="4017085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- If no contact or has no co-signer, please call ASAP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– Why is this lead still active?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10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Automatic change status to Lost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14 days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N/A</a:t>
            </a: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14594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Purchase (Used) Process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829539" y="0"/>
            <a:ext cx="7647275" cy="6857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Email – That’s What We’re Working With (Inventory)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19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Your 2 </a:t>
            </a:r>
            <a:r>
              <a:rPr lang="en-US" sz="15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Yr</a:t>
            </a:r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 Maintenance is about to expire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20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Service Rep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2 year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 years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Warranty is about to Expire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35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FI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3 year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years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4 year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 years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5 year Anniversary Call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5 years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0710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28EB-AA40-4202-8A7E-00539C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727" y="2536369"/>
            <a:ext cx="5490224" cy="1689390"/>
          </a:xfrm>
        </p:spPr>
        <p:txBody>
          <a:bodyPr>
            <a:normAutofit/>
          </a:bodyPr>
          <a:lstStyle/>
          <a:p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End of Term Lease</a:t>
            </a:r>
            <a:b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3923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End of Term Lease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134910"/>
            <a:ext cx="7647275" cy="672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Email – The last ONE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Year before end of lease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We’re in the home stretch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6 months before end of lease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A Check-In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 months before end of lease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General Sales Manager 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This customer’s lease expires in 4 months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4 months before end of lease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Manager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The lease expires in 3 months, call and make an appointment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months before end of lease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The lease expires in 2 months, call and make an appointment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 months before end of lease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82492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End of Term Lease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1610989"/>
            <a:ext cx="7647275" cy="3927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Email – We need your lease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 months before end of lease 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This customer’s lease expires in 1 month. Need to get these people in!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month before end of lease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One door closes as another one opens…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month before end of lease</a:t>
            </a:r>
          </a:p>
          <a:p>
            <a:pPr lvl="1"/>
            <a:r>
              <a:rPr lang="en-US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87783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28EB-AA40-4202-8A7E-00539CE3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9727" y="2536369"/>
            <a:ext cx="5490224" cy="1689390"/>
          </a:xfrm>
        </p:spPr>
        <p:txBody>
          <a:bodyPr>
            <a:normAutofit fontScale="90000"/>
          </a:bodyPr>
          <a:lstStyle/>
          <a:p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Customer Sales Rep Changed</a:t>
            </a:r>
            <a:b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7234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Customer Sales Rep Changed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0CA51D-C2CD-4064-95BA-D5A07B058455}"/>
              </a:ext>
            </a:extLst>
          </p:cNvPr>
          <p:cNvSpPr txBox="1">
            <a:spLocks/>
          </p:cNvSpPr>
          <p:nvPr/>
        </p:nvSpPr>
        <p:spPr>
          <a:xfrm>
            <a:off x="4544725" y="1940773"/>
            <a:ext cx="7647275" cy="30359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Automated Email – Update to your account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pPr marL="457200" lvl="1" indent="0">
              <a:buNone/>
            </a:pPr>
            <a:endParaRPr lang="en-US"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– You have a newly assigned customer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Sales Rep</a:t>
            </a:r>
          </a:p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 algn="ctr">
              <a:buFont typeface="Wingdings" panose="05000000000000000000" pitchFamily="2" charset="2"/>
              <a:buNone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Font typeface="Wingdings" panose="05000000000000000000" pitchFamily="2" charset="2"/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13621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990" y="2339669"/>
            <a:ext cx="3500828" cy="2470065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What’s coming down the pipeline?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2205522"/>
            <a:ext cx="7647275" cy="2738358"/>
          </a:xfrm>
        </p:spPr>
        <p:txBody>
          <a:bodyPr>
            <a:normAutofit/>
          </a:bodyPr>
          <a:lstStyle/>
          <a:p>
            <a:pPr marL="800100" lvl="1" indent="-342900" algn="ctr">
              <a:buFont typeface="+mj-lt"/>
              <a:buAutoNum type="arabicPeriod"/>
            </a:pP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Expiring Warranty Process for F&amp;I</a:t>
            </a:r>
          </a:p>
          <a:p>
            <a:pPr marL="800100" lvl="1" indent="-342900" algn="ctr">
              <a:buFont typeface="+mj-lt"/>
              <a:buAutoNum type="arabicPeriod"/>
            </a:pP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Monday, November 6</a:t>
            </a:r>
            <a:r>
              <a:rPr lang="en-US" sz="2400" baseline="30000" dirty="0">
                <a:latin typeface="Calibri Light" panose="020F0302020204030204" pitchFamily="34" charset="0"/>
                <a:cs typeface="Calibri Light" panose="020F0302020204030204" pitchFamily="34" charset="0"/>
              </a:rPr>
              <a:t>th</a:t>
            </a: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: Clear all tasks and set lock-out </a:t>
            </a:r>
          </a:p>
          <a:p>
            <a:pPr marL="800100" lvl="1" indent="-342900" algn="ctr">
              <a:buFont typeface="+mj-lt"/>
              <a:buAutoNum type="arabicPeriod"/>
            </a:pP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Accessories Process </a:t>
            </a:r>
          </a:p>
          <a:p>
            <a:pPr marL="800100" lvl="1" indent="-342900" algn="ctr">
              <a:buFont typeface="+mj-lt"/>
              <a:buAutoNum type="arabicPeriod"/>
            </a:pP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Manager Meeting</a:t>
            </a:r>
          </a:p>
          <a:p>
            <a:pPr marL="800100" lvl="1" indent="-342900" algn="ctr">
              <a:buFont typeface="+mj-lt"/>
              <a:buAutoNum type="arabicPeriod"/>
            </a:pPr>
            <a:r>
              <a:rPr 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Salesperson Meeting</a:t>
            </a:r>
          </a:p>
          <a:p>
            <a:pPr marL="800100" lvl="1" indent="-342900" algn="ctr">
              <a:buFont typeface="+mj-lt"/>
              <a:buAutoNum type="arabicPeriod"/>
            </a:pPr>
            <a:endParaRPr lang="en-US" sz="1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2030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Used – Internet Sales Lead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4725" y="540619"/>
            <a:ext cx="7647275" cy="2314767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Used lead first touch, make the appointment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Email – Send out either Thank you for your time or Check Your Voicemail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Hour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pPr marL="457200" lvl="1" indent="0">
              <a:buNone/>
            </a:pPr>
            <a:r>
              <a:rPr lang="en-US" sz="21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If BDC does not make the appointment, 12 hours post: Change to Sales Rep </a:t>
            </a:r>
          </a:p>
          <a:p>
            <a:pPr lvl="1"/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9649" y="2855386"/>
            <a:ext cx="7647275" cy="3908696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Check notes and call to make the appointment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hours post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Used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Generic – Notifying used manager that a lead has been reassigned to a salesperson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hours post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Tom Fogarty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Email – Sales Introduction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day post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User: Used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Still no appointment? Get an appointment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 days post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User: Used Sales Rep</a:t>
            </a:r>
          </a:p>
          <a:p>
            <a:pPr lvl="1"/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92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Used – Internet Sales Lead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9257" y="750419"/>
            <a:ext cx="7647275" cy="1984983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You Have So Many Options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5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Call to follow-up on day 5 email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8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Used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9256" y="2629267"/>
            <a:ext cx="7647275" cy="4360934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Get the appointment!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14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Used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Make Your Appointment Today!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20 days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Used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Last Chance to get the appointment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25 days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Used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Automatic Change Status to Lost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30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N/A</a:t>
            </a:r>
          </a:p>
          <a:p>
            <a:pPr lvl="1"/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998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7F0AD-7B5D-491C-8F8F-5C7082963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GM Third Party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912ACD2-FB17-478D-95A8-1CBBF31E64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6951" y="1591950"/>
            <a:ext cx="7435121" cy="3972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71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64411-80CE-4B6C-BF1D-439B2A4CC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GM Third Party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90340-3698-4179-A6E2-F95229649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9255" y="525567"/>
            <a:ext cx="7647275" cy="1984983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First touch to this customer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Immediately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Why Buy From Paddock Chevrolet?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 hour post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pPr marL="457200" lvl="1" indent="0">
              <a:buNone/>
            </a:pPr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00B00-8018-4ACC-8ACF-79590FA5A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59255" y="2497066"/>
            <a:ext cx="7647275" cy="4360934"/>
          </a:xfrm>
        </p:spPr>
        <p:txBody>
          <a:bodyPr>
            <a:normAutofit fontScale="77500" lnSpcReduction="20000"/>
          </a:bodyPr>
          <a:lstStyle/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Following up on the email we sent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12 hours post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Inconvenient Time 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5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 : BDC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Phone Call – Get the appointment, have they received our emails?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10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Task: Automated Email – Did Your Buying Requirements Change?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Timing: 20 days</a:t>
            </a:r>
          </a:p>
          <a:p>
            <a:pPr lvl="1"/>
            <a:r>
              <a:rPr lang="en-US" sz="2100" dirty="0">
                <a:latin typeface="Calibri Light" panose="020F0302020204030204" pitchFamily="34" charset="0"/>
                <a:cs typeface="Calibri Light" panose="020F0302020204030204" pitchFamily="34" charset="0"/>
              </a:rPr>
              <a:t>Assigned User: BDC Sales Rep</a:t>
            </a:r>
          </a:p>
          <a:p>
            <a:pPr lvl="1"/>
            <a:endParaRPr lang="en-US" sz="21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28658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1126</TotalTime>
  <Words>4359</Words>
  <Application>Microsoft Office PowerPoint</Application>
  <PresentationFormat>Widescreen</PresentationFormat>
  <Paragraphs>854</Paragraphs>
  <Slides>56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Calibri</vt:lpstr>
      <vt:lpstr>Calibri Light</vt:lpstr>
      <vt:lpstr>Consolas</vt:lpstr>
      <vt:lpstr>Verdana</vt:lpstr>
      <vt:lpstr>Wingdings</vt:lpstr>
      <vt:lpstr>Atlas</vt:lpstr>
      <vt:lpstr>PADDOCK CHEVROLET CRM REHAUL</vt:lpstr>
      <vt:lpstr>5 Common Biggest Mistakes </vt:lpstr>
      <vt:lpstr>New Internet  Sales Leads</vt:lpstr>
      <vt:lpstr>Standard Process</vt:lpstr>
      <vt:lpstr>Credit App Rule</vt:lpstr>
      <vt:lpstr>Used – Internet Sales Lead Process</vt:lpstr>
      <vt:lpstr>Used – Internet Sales Lead Process</vt:lpstr>
      <vt:lpstr>GM Third Party</vt:lpstr>
      <vt:lpstr>GM Third Party</vt:lpstr>
      <vt:lpstr>GM Third Party</vt:lpstr>
      <vt:lpstr>Phone Lead  Follow Up</vt:lpstr>
      <vt:lpstr>Standard Process</vt:lpstr>
      <vt:lpstr>Showroom Visit Follow-Up</vt:lpstr>
      <vt:lpstr>Standard Process (New)</vt:lpstr>
      <vt:lpstr>Standard Process (New)</vt:lpstr>
      <vt:lpstr>Standard Process (New)</vt:lpstr>
      <vt:lpstr>Beback Process </vt:lpstr>
      <vt:lpstr>Used Showroom Follow-Up Process</vt:lpstr>
      <vt:lpstr>Used Showroom Follow-Up Process</vt:lpstr>
      <vt:lpstr>Custom Follow Up Processes</vt:lpstr>
      <vt:lpstr>Sales Apt For ABN</vt:lpstr>
      <vt:lpstr>Cancelled Appointment</vt:lpstr>
      <vt:lpstr>Unsold Follow-Up Post 30 Days (New) </vt:lpstr>
      <vt:lpstr>Monthly Pull-Ahead Process</vt:lpstr>
      <vt:lpstr>Monthly Lease Loyalty </vt:lpstr>
      <vt:lpstr>Monthly Lease Loyalty </vt:lpstr>
      <vt:lpstr>Sales Appointment Follow-Up</vt:lpstr>
      <vt:lpstr>Sales Appointment Scheduled </vt:lpstr>
      <vt:lpstr>Sales Appointment Reminder </vt:lpstr>
      <vt:lpstr>Sales Appointment Rescheduled </vt:lpstr>
      <vt:lpstr>Sales Appointment Missed</vt:lpstr>
      <vt:lpstr>Sales Appointment Missed</vt:lpstr>
      <vt:lpstr>Sales Lead  Marked Lost</vt:lpstr>
      <vt:lpstr>Lost Reason: Requested No Further Contact</vt:lpstr>
      <vt:lpstr>Lost Reason: Import Lead</vt:lpstr>
      <vt:lpstr>Lost Reason: Working with other salesperson</vt:lpstr>
      <vt:lpstr>Lost Reason:  Bad Credit/No Agreement Reached </vt:lpstr>
      <vt:lpstr>Lost Reason:  Process Complete/OOM/No Response</vt:lpstr>
      <vt:lpstr>Sales Lead Marked Bad</vt:lpstr>
      <vt:lpstr>Sales Lead Marked Sold Pending</vt:lpstr>
      <vt:lpstr>Sold Delivered Follow-Up</vt:lpstr>
      <vt:lpstr>Standard Process (Lease)</vt:lpstr>
      <vt:lpstr>Standard Process (Lease)</vt:lpstr>
      <vt:lpstr>Standard Process (Lease)</vt:lpstr>
      <vt:lpstr>Purchase (New) Process</vt:lpstr>
      <vt:lpstr>Purchase (New) Process</vt:lpstr>
      <vt:lpstr>Purchase (New) Process </vt:lpstr>
      <vt:lpstr>Purchase (Used) Process</vt:lpstr>
      <vt:lpstr>Purchase (Used) Process</vt:lpstr>
      <vt:lpstr>Purchase (Used) Process </vt:lpstr>
      <vt:lpstr>End of Term Lease </vt:lpstr>
      <vt:lpstr>End of Term Lease</vt:lpstr>
      <vt:lpstr>End of Term Lease</vt:lpstr>
      <vt:lpstr>Customer Sales Rep Changed </vt:lpstr>
      <vt:lpstr>Customer Sales Rep Changed</vt:lpstr>
      <vt:lpstr>What’s coming down the pipeline?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PADDOCK CHEVROLET CRM REHAUL</dc:title>
  <dc:creator>Lauren Paddock</dc:creator>
  <cp:lastModifiedBy>Lauren Paddock</cp:lastModifiedBy>
  <cp:revision>34</cp:revision>
  <cp:lastPrinted>2017-11-02T19:36:38Z</cp:lastPrinted>
  <dcterms:created xsi:type="dcterms:W3CDTF">2017-11-02T01:06:56Z</dcterms:created>
  <dcterms:modified xsi:type="dcterms:W3CDTF">2018-04-27T18:22:39Z</dcterms:modified>
</cp:coreProperties>
</file>