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264" autoAdjust="0"/>
    <p:restoredTop sz="94660"/>
  </p:normalViewPr>
  <p:slideViewPr>
    <p:cSldViewPr snapToGrid="0">
      <p:cViewPr varScale="1">
        <p:scale>
          <a:sx n="74" d="100"/>
          <a:sy n="74" d="100"/>
        </p:scale>
        <p:origin x="96" y="6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8/10/2017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8/10/2017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8/10/2017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8/10/2017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19205"/>
            <a:ext cx="10007600" cy="1825096"/>
          </a:xfrm>
        </p:spPr>
        <p:txBody>
          <a:bodyPr/>
          <a:lstStyle/>
          <a:p>
            <a:r>
              <a:rPr lang="en-US" b="1" dirty="0" smtClean="0">
                <a:latin typeface="Batang" panose="02030600000101010101" pitchFamily="18" charset="-127"/>
                <a:ea typeface="Batang" panose="02030600000101010101" pitchFamily="18" charset="-127"/>
              </a:rPr>
              <a:t>Lafontaine </a:t>
            </a:r>
            <a:r>
              <a:rPr lang="en-US" b="1" dirty="0" err="1" smtClean="0">
                <a:latin typeface="Batang" panose="02030600000101010101" pitchFamily="18" charset="-127"/>
                <a:ea typeface="Batang" panose="02030600000101010101" pitchFamily="18" charset="-127"/>
              </a:rPr>
              <a:t>buick</a:t>
            </a:r>
            <a:r>
              <a:rPr lang="en-US" b="1" dirty="0" smtClean="0">
                <a:latin typeface="Batang" panose="02030600000101010101" pitchFamily="18" charset="-127"/>
                <a:ea typeface="Batang" panose="02030600000101010101" pitchFamily="18" charset="-127"/>
              </a:rPr>
              <a:t> </a:t>
            </a:r>
            <a:r>
              <a:rPr lang="en-US" b="1" dirty="0" err="1" smtClean="0">
                <a:latin typeface="Batang" panose="02030600000101010101" pitchFamily="18" charset="-127"/>
                <a:ea typeface="Batang" panose="02030600000101010101" pitchFamily="18" charset="-127"/>
              </a:rPr>
              <a:t>gmc</a:t>
            </a:r>
            <a:endParaRPr lang="en-US" b="1" dirty="0">
              <a:latin typeface="Batang" panose="02030600000101010101" pitchFamily="18" charset="-127"/>
              <a:ea typeface="Batang" panose="02030600000101010101" pitchFamily="18" charset="-127"/>
            </a:endParaRPr>
          </a:p>
        </p:txBody>
      </p:sp>
      <p:sp>
        <p:nvSpPr>
          <p:cNvPr id="3" name="Subtitle 2"/>
          <p:cNvSpPr>
            <a:spLocks noGrp="1"/>
          </p:cNvSpPr>
          <p:nvPr>
            <p:ph type="subTitle" idx="1"/>
          </p:nvPr>
        </p:nvSpPr>
        <p:spPr>
          <a:xfrm>
            <a:off x="1257300" y="3392681"/>
            <a:ext cx="10007600" cy="685800"/>
          </a:xfrm>
        </p:spPr>
        <p:txBody>
          <a:bodyPr>
            <a:normAutofit fontScale="85000" lnSpcReduction="10000"/>
          </a:bodyPr>
          <a:lstStyle/>
          <a:p>
            <a:r>
              <a:rPr lang="en-US" dirty="0" smtClean="0">
                <a:latin typeface="Batang" panose="02030600000101010101" pitchFamily="18" charset="-127"/>
                <a:ea typeface="Batang" panose="02030600000101010101" pitchFamily="18" charset="-127"/>
              </a:rPr>
              <a:t>NADA QUALITATIVE ANALYTICS				        </a:t>
            </a:r>
            <a:r>
              <a:rPr lang="en-US" dirty="0" smtClean="0">
                <a:latin typeface="Batang" panose="02030600000101010101" pitchFamily="18" charset="-127"/>
                <a:ea typeface="Batang" panose="02030600000101010101" pitchFamily="18" charset="-127"/>
              </a:rPr>
              <a:t>TIME FRAME ANALYZED 									JULY 2017 </a:t>
            </a:r>
            <a:endParaRPr lang="en-US" dirty="0">
              <a:latin typeface="Batang" panose="02030600000101010101" pitchFamily="18" charset="-127"/>
              <a:ea typeface="Batang" panose="02030600000101010101" pitchFamily="18" charset="-127"/>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914" y="3153161"/>
            <a:ext cx="2707477" cy="1850640"/>
          </a:xfrm>
          <a:prstGeom prst="rect">
            <a:avLst/>
          </a:prstGeom>
        </p:spPr>
      </p:pic>
    </p:spTree>
    <p:extLst>
      <p:ext uri="{BB962C8B-B14F-4D97-AF65-F5344CB8AC3E}">
        <p14:creationId xmlns:p14="http://schemas.microsoft.com/office/powerpoint/2010/main" val="1946284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1589873"/>
            <a:ext cx="8610600" cy="1293028"/>
          </a:xfrm>
        </p:spPr>
        <p:txBody>
          <a:bodyPr/>
          <a:lstStyle/>
          <a:p>
            <a:pPr algn="l"/>
            <a:r>
              <a:rPr lang="en-US" b="1" u="sng" dirty="0" smtClean="0">
                <a:latin typeface="Batang" panose="02030600000101010101" pitchFamily="18" charset="-127"/>
                <a:ea typeface="Batang" panose="02030600000101010101" pitchFamily="18" charset="-127"/>
              </a:rPr>
              <a:t>Strengths</a:t>
            </a:r>
            <a:endParaRPr lang="en-US" b="1" u="sng" dirty="0">
              <a:latin typeface="Batang" panose="02030600000101010101" pitchFamily="18" charset="-127"/>
              <a:ea typeface="Batang" panose="02030600000101010101" pitchFamily="18" charset="-127"/>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6401" y="374056"/>
            <a:ext cx="4196654" cy="4196654"/>
          </a:xfrm>
        </p:spPr>
      </p:pic>
      <p:sp>
        <p:nvSpPr>
          <p:cNvPr id="5" name="TextBox 4"/>
          <p:cNvSpPr txBox="1"/>
          <p:nvPr/>
        </p:nvSpPr>
        <p:spPr>
          <a:xfrm>
            <a:off x="825500" y="3175000"/>
            <a:ext cx="10464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Strong Technicians</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Teamwork</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Our People</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Excellent Product Support </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Excellent Support Staff</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Management that steps in and helps</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Large store</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Technician team leads that help</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3420112"/>
            <a:ext cx="3657600" cy="20950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4600" y="4249677"/>
            <a:ext cx="3327399" cy="2608324"/>
          </a:xfrm>
          <a:prstGeom prst="rect">
            <a:avLst/>
          </a:prstGeom>
        </p:spPr>
      </p:pic>
    </p:spTree>
    <p:extLst>
      <p:ext uri="{BB962C8B-B14F-4D97-AF65-F5344CB8AC3E}">
        <p14:creationId xmlns:p14="http://schemas.microsoft.com/office/powerpoint/2010/main" val="127825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2673"/>
            <a:ext cx="8610600" cy="1293028"/>
          </a:xfrm>
        </p:spPr>
        <p:txBody>
          <a:bodyPr/>
          <a:lstStyle/>
          <a:p>
            <a:pPr algn="ctr"/>
            <a:r>
              <a:rPr lang="en-US" b="1" u="sng" dirty="0" smtClean="0">
                <a:latin typeface="Batang" panose="02030600000101010101" pitchFamily="18" charset="-127"/>
                <a:ea typeface="Batang" panose="02030600000101010101" pitchFamily="18" charset="-127"/>
              </a:rPr>
              <a:t>Weaknesses</a:t>
            </a:r>
            <a:endParaRPr lang="en-US" b="1" u="sng" dirty="0">
              <a:latin typeface="Batang" panose="02030600000101010101" pitchFamily="18" charset="-127"/>
              <a:ea typeface="Batang" panose="02030600000101010101" pitchFamily="18" charset="-127"/>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2600" y="1012261"/>
            <a:ext cx="3108603" cy="4084296"/>
          </a:xfrm>
        </p:spPr>
      </p:pic>
      <p:sp>
        <p:nvSpPr>
          <p:cNvPr id="5" name="TextBox 4"/>
          <p:cNvSpPr txBox="1"/>
          <p:nvPr/>
        </p:nvSpPr>
        <p:spPr>
          <a:xfrm>
            <a:off x="615950" y="2603500"/>
            <a:ext cx="73787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Low employee morale</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Current parking lot situation and finding cars for pick ups. </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Obtaining parts</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Communication</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Not enough support staff</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Poor workflow in the shop</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Not able to find good new hires</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Pay</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Follow up</a:t>
            </a:r>
          </a:p>
          <a:p>
            <a:pPr marL="285750" indent="-285750">
              <a:buFont typeface="Arial" panose="020B0604020202020204" pitchFamily="34" charset="0"/>
              <a:buChar char="•"/>
            </a:pPr>
            <a:r>
              <a:rPr lang="en-US" dirty="0" smtClean="0">
                <a:latin typeface="Batang" panose="02030600000101010101" pitchFamily="18" charset="-127"/>
                <a:ea typeface="Batang" panose="02030600000101010101" pitchFamily="18" charset="-127"/>
              </a:rPr>
              <a:t>Lack of concern for employees due to focus on Dealer’s well-being. </a:t>
            </a:r>
            <a:endParaRPr lang="en-US" dirty="0">
              <a:latin typeface="Batang" panose="02030600000101010101" pitchFamily="18" charset="-127"/>
              <a:ea typeface="Batang" panose="02030600000101010101" pitchFamily="18" charset="-127"/>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45" y="3310787"/>
            <a:ext cx="2543156" cy="18746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9752" y="4173160"/>
            <a:ext cx="1841500" cy="1841500"/>
          </a:xfrm>
          <a:prstGeom prst="rect">
            <a:avLst/>
          </a:prstGeom>
        </p:spPr>
      </p:pic>
    </p:spTree>
    <p:extLst>
      <p:ext uri="{BB962C8B-B14F-4D97-AF65-F5344CB8AC3E}">
        <p14:creationId xmlns:p14="http://schemas.microsoft.com/office/powerpoint/2010/main" val="782950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1158073"/>
            <a:ext cx="8610600" cy="1293028"/>
          </a:xfrm>
        </p:spPr>
        <p:txBody>
          <a:bodyPr/>
          <a:lstStyle/>
          <a:p>
            <a:pPr algn="l"/>
            <a:r>
              <a:rPr lang="en-US" b="1" u="sng" dirty="0" smtClean="0">
                <a:latin typeface="Batang" panose="02030600000101010101" pitchFamily="18" charset="-127"/>
                <a:ea typeface="Batang" panose="02030600000101010101" pitchFamily="18" charset="-127"/>
              </a:rPr>
              <a:t>Opportunities</a:t>
            </a:r>
            <a:r>
              <a:rPr lang="en-US" dirty="0" smtClean="0">
                <a:latin typeface="Batang" panose="02030600000101010101" pitchFamily="18" charset="-127"/>
                <a:ea typeface="Batang" panose="02030600000101010101" pitchFamily="18" charset="-127"/>
              </a:rPr>
              <a:t> </a:t>
            </a:r>
            <a:endParaRPr lang="en-US"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p:txBody>
          <a:bodyPr/>
          <a:lstStyle/>
          <a:p>
            <a:r>
              <a:rPr lang="en-US" dirty="0" smtClean="0">
                <a:latin typeface="Batang" panose="02030600000101010101" pitchFamily="18" charset="-127"/>
                <a:ea typeface="Batang" panose="02030600000101010101" pitchFamily="18" charset="-127"/>
              </a:rPr>
              <a:t>Show appreciation for employees</a:t>
            </a:r>
          </a:p>
          <a:p>
            <a:r>
              <a:rPr lang="en-US" dirty="0" smtClean="0">
                <a:latin typeface="Batang" panose="02030600000101010101" pitchFamily="18" charset="-127"/>
                <a:ea typeface="Batang" panose="02030600000101010101" pitchFamily="18" charset="-127"/>
              </a:rPr>
              <a:t>More used car business </a:t>
            </a:r>
          </a:p>
          <a:p>
            <a:r>
              <a:rPr lang="en-US" dirty="0" smtClean="0">
                <a:latin typeface="Batang" panose="02030600000101010101" pitchFamily="18" charset="-127"/>
                <a:ea typeface="Batang" panose="02030600000101010101" pitchFamily="18" charset="-127"/>
              </a:rPr>
              <a:t>Improve service lane phone pick up</a:t>
            </a:r>
          </a:p>
          <a:p>
            <a:r>
              <a:rPr lang="en-US" dirty="0" smtClean="0">
                <a:latin typeface="Batang" panose="02030600000101010101" pitchFamily="18" charset="-127"/>
                <a:ea typeface="Batang" panose="02030600000101010101" pitchFamily="18" charset="-127"/>
              </a:rPr>
              <a:t>Higher pay</a:t>
            </a:r>
          </a:p>
          <a:p>
            <a:r>
              <a:rPr lang="en-US" dirty="0" smtClean="0">
                <a:latin typeface="Batang" panose="02030600000101010101" pitchFamily="18" charset="-127"/>
                <a:ea typeface="Batang" panose="02030600000101010101" pitchFamily="18" charset="-127"/>
              </a:rPr>
              <a:t>To gain back customers</a:t>
            </a:r>
          </a:p>
          <a:p>
            <a:r>
              <a:rPr lang="en-US" dirty="0" smtClean="0">
                <a:latin typeface="Batang" panose="02030600000101010101" pitchFamily="18" charset="-127"/>
                <a:ea typeface="Batang" panose="02030600000101010101" pitchFamily="18" charset="-127"/>
              </a:rPr>
              <a:t>Better shop flow</a:t>
            </a:r>
          </a:p>
          <a:p>
            <a:r>
              <a:rPr lang="en-US" dirty="0" smtClean="0">
                <a:latin typeface="Batang" panose="02030600000101010101" pitchFamily="18" charset="-127"/>
                <a:ea typeface="Batang" panose="02030600000101010101" pitchFamily="18" charset="-127"/>
              </a:rPr>
              <a:t>Expand service department</a:t>
            </a:r>
          </a:p>
          <a:p>
            <a:r>
              <a:rPr lang="en-US" dirty="0" smtClean="0">
                <a:latin typeface="Batang" panose="02030600000101010101" pitchFamily="18" charset="-127"/>
                <a:ea typeface="Batang" panose="02030600000101010101" pitchFamily="18" charset="-127"/>
              </a:rPr>
              <a:t>Find more good new hires</a:t>
            </a:r>
          </a:p>
          <a:p>
            <a:r>
              <a:rPr lang="en-US" dirty="0" smtClean="0">
                <a:latin typeface="Batang" panose="02030600000101010101" pitchFamily="18" charset="-127"/>
                <a:ea typeface="Batang" panose="02030600000101010101" pitchFamily="18" charset="-127"/>
              </a:rPr>
              <a:t>Give staff a path to move up</a:t>
            </a:r>
            <a:endParaRPr lang="en-US" dirty="0">
              <a:latin typeface="Batang" panose="02030600000101010101" pitchFamily="18" charset="-127"/>
              <a:ea typeface="Batang" panose="02030600000101010101" pitchFamily="18" charset="-127"/>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100" y="1084879"/>
            <a:ext cx="4927600" cy="3924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670" y="461075"/>
            <a:ext cx="2537403" cy="1696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3881547"/>
            <a:ext cx="2438400" cy="2007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329" y="4490303"/>
            <a:ext cx="2857541" cy="2402667"/>
          </a:xfrm>
          <a:prstGeom prst="rect">
            <a:avLst/>
          </a:prstGeom>
        </p:spPr>
      </p:pic>
    </p:spTree>
    <p:extLst>
      <p:ext uri="{BB962C8B-B14F-4D97-AF65-F5344CB8AC3E}">
        <p14:creationId xmlns:p14="http://schemas.microsoft.com/office/powerpoint/2010/main" val="4171459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latin typeface="Batang" panose="02030600000101010101" pitchFamily="18" charset="-127"/>
                <a:ea typeface="Batang" panose="02030600000101010101" pitchFamily="18" charset="-127"/>
              </a:rPr>
              <a:t>Threats</a:t>
            </a:r>
            <a:endParaRPr lang="en-US" b="1" u="sng"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p:txBody>
          <a:bodyPr/>
          <a:lstStyle/>
          <a:p>
            <a:r>
              <a:rPr lang="en-US" dirty="0" smtClean="0">
                <a:latin typeface="Batang" panose="02030600000101010101" pitchFamily="18" charset="-127"/>
                <a:ea typeface="Batang" panose="02030600000101010101" pitchFamily="18" charset="-127"/>
              </a:rPr>
              <a:t>Hours</a:t>
            </a:r>
          </a:p>
          <a:p>
            <a:r>
              <a:rPr lang="en-US" dirty="0" smtClean="0">
                <a:latin typeface="Batang" panose="02030600000101010101" pitchFamily="18" charset="-127"/>
                <a:ea typeface="Batang" panose="02030600000101010101" pitchFamily="18" charset="-127"/>
              </a:rPr>
              <a:t>Employee burn out </a:t>
            </a:r>
          </a:p>
          <a:p>
            <a:r>
              <a:rPr lang="en-US" dirty="0" smtClean="0">
                <a:latin typeface="Batang" panose="02030600000101010101" pitchFamily="18" charset="-127"/>
                <a:ea typeface="Batang" panose="02030600000101010101" pitchFamily="18" charset="-127"/>
              </a:rPr>
              <a:t>Managers that are fired or moved to other stores</a:t>
            </a:r>
          </a:p>
          <a:p>
            <a:r>
              <a:rPr lang="en-US" dirty="0" smtClean="0">
                <a:latin typeface="Batang" panose="02030600000101010101" pitchFamily="18" charset="-127"/>
                <a:ea typeface="Batang" panose="02030600000101010101" pitchFamily="18" charset="-127"/>
              </a:rPr>
              <a:t>BDC not picking up calls</a:t>
            </a:r>
          </a:p>
          <a:p>
            <a:r>
              <a:rPr lang="en-US" dirty="0" smtClean="0">
                <a:latin typeface="Batang" panose="02030600000101010101" pitchFamily="18" charset="-127"/>
                <a:ea typeface="Batang" panose="02030600000101010101" pitchFamily="18" charset="-127"/>
              </a:rPr>
              <a:t>Wait times for customers</a:t>
            </a:r>
          </a:p>
          <a:p>
            <a:r>
              <a:rPr lang="en-US" dirty="0" smtClean="0">
                <a:latin typeface="Batang" panose="02030600000101010101" pitchFamily="18" charset="-127"/>
                <a:ea typeface="Batang" panose="02030600000101010101" pitchFamily="18" charset="-127"/>
              </a:rPr>
              <a:t>The loss of good staff</a:t>
            </a:r>
          </a:p>
          <a:p>
            <a:r>
              <a:rPr lang="en-US" dirty="0" smtClean="0">
                <a:latin typeface="Batang" panose="02030600000101010101" pitchFamily="18" charset="-127"/>
                <a:ea typeface="Batang" panose="02030600000101010101" pitchFamily="18" charset="-127"/>
              </a:rPr>
              <a:t>Parking lot and lot damage </a:t>
            </a:r>
          </a:p>
          <a:p>
            <a:r>
              <a:rPr lang="en-US" dirty="0" smtClean="0">
                <a:latin typeface="Batang" panose="02030600000101010101" pitchFamily="18" charset="-127"/>
                <a:ea typeface="Batang" panose="02030600000101010101" pitchFamily="18" charset="-127"/>
              </a:rPr>
              <a:t>Lack of work</a:t>
            </a:r>
            <a:endParaRPr lang="en-US" dirty="0">
              <a:latin typeface="Batang" panose="02030600000101010101" pitchFamily="18" charset="-127"/>
              <a:ea typeface="Batang" panose="02030600000101010101" pitchFamily="18" charset="-127"/>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3416300"/>
            <a:ext cx="4777682" cy="32829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482" y="246381"/>
            <a:ext cx="4762500" cy="187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111" y="2545133"/>
            <a:ext cx="1972989" cy="1742334"/>
          </a:xfrm>
          <a:prstGeom prst="rect">
            <a:avLst/>
          </a:prstGeom>
        </p:spPr>
      </p:pic>
    </p:spTree>
    <p:extLst>
      <p:ext uri="{BB962C8B-B14F-4D97-AF65-F5344CB8AC3E}">
        <p14:creationId xmlns:p14="http://schemas.microsoft.com/office/powerpoint/2010/main" val="1394588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1500973"/>
            <a:ext cx="8610600" cy="1293028"/>
          </a:xfrm>
        </p:spPr>
        <p:txBody>
          <a:bodyPr/>
          <a:lstStyle/>
          <a:p>
            <a:pPr algn="ctr"/>
            <a:r>
              <a:rPr lang="en-US" b="1" u="sng" dirty="0" smtClean="0">
                <a:latin typeface="Batang" panose="02030600000101010101" pitchFamily="18" charset="-127"/>
                <a:ea typeface="Batang" panose="02030600000101010101" pitchFamily="18" charset="-127"/>
              </a:rPr>
              <a:t>OBJECTIVES</a:t>
            </a:r>
            <a:endParaRPr lang="en-US" b="1" u="sng"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685800" y="3113275"/>
            <a:ext cx="10820400" cy="4024125"/>
          </a:xfrm>
        </p:spPr>
        <p:txBody>
          <a:bodyPr/>
          <a:lstStyle/>
          <a:p>
            <a:pPr algn="ctr"/>
            <a:r>
              <a:rPr lang="en-US" dirty="0" smtClean="0">
                <a:latin typeface="Batang" panose="02030600000101010101" pitchFamily="18" charset="-127"/>
                <a:ea typeface="Batang" panose="02030600000101010101" pitchFamily="18" charset="-127"/>
              </a:rPr>
              <a:t>Employee Morale </a:t>
            </a:r>
          </a:p>
          <a:p>
            <a:pPr algn="ctr"/>
            <a:r>
              <a:rPr lang="en-US" dirty="0" smtClean="0">
                <a:latin typeface="Batang" panose="02030600000101010101" pitchFamily="18" charset="-127"/>
                <a:ea typeface="Batang" panose="02030600000101010101" pitchFamily="18" charset="-127"/>
              </a:rPr>
              <a:t>Open repair orders over 10 days old</a:t>
            </a:r>
          </a:p>
          <a:p>
            <a:pPr algn="ctr"/>
            <a:r>
              <a:rPr lang="en-US" dirty="0" smtClean="0">
                <a:latin typeface="Batang" panose="02030600000101010101" pitchFamily="18" charset="-127"/>
                <a:ea typeface="Batang" panose="02030600000101010101" pitchFamily="18" charset="-127"/>
              </a:rPr>
              <a:t>Effective Labor Rate </a:t>
            </a:r>
          </a:p>
          <a:p>
            <a:pPr algn="ctr"/>
            <a:r>
              <a:rPr lang="en-US" dirty="0" smtClean="0">
                <a:latin typeface="Batang" panose="02030600000101010101" pitchFamily="18" charset="-127"/>
                <a:ea typeface="Batang" panose="02030600000101010101" pitchFamily="18" charset="-127"/>
              </a:rPr>
              <a:t>Single line repair orders</a:t>
            </a:r>
          </a:p>
          <a:p>
            <a:pPr algn="ctr"/>
            <a:r>
              <a:rPr lang="en-US" dirty="0" smtClean="0">
                <a:latin typeface="Batang" panose="02030600000101010101" pitchFamily="18" charset="-127"/>
                <a:ea typeface="Batang" panose="02030600000101010101" pitchFamily="18" charset="-127"/>
              </a:rPr>
              <a:t>Getting technician staff fully trained</a:t>
            </a:r>
          </a:p>
          <a:p>
            <a:pPr algn="ctr"/>
            <a:r>
              <a:rPr lang="en-US" dirty="0" smtClean="0">
                <a:latin typeface="Batang" panose="02030600000101010101" pitchFamily="18" charset="-127"/>
                <a:ea typeface="Batang" panose="02030600000101010101" pitchFamily="18" charset="-127"/>
              </a:rPr>
              <a:t>Build a team of customer-centric Service Advisors</a:t>
            </a:r>
          </a:p>
          <a:p>
            <a:pPr algn="ctr"/>
            <a:r>
              <a:rPr lang="en-US" dirty="0" smtClean="0">
                <a:latin typeface="Batang" panose="02030600000101010101" pitchFamily="18" charset="-127"/>
                <a:ea typeface="Batang" panose="02030600000101010101" pitchFamily="18" charset="-127"/>
              </a:rPr>
              <a:t>Promote from within</a:t>
            </a:r>
          </a:p>
          <a:p>
            <a:pPr marL="0" indent="0">
              <a:buNone/>
            </a:pPr>
            <a:endParaRPr lang="en-US" dirty="0">
              <a:latin typeface="Batang" panose="02030600000101010101" pitchFamily="18" charset="-127"/>
              <a:ea typeface="Batang" panose="02030600000101010101" pitchFamily="18" charset="-127"/>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5" y="1968500"/>
            <a:ext cx="3233635" cy="32336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16839"/>
            <a:ext cx="3810000" cy="2857500"/>
          </a:xfrm>
          <a:prstGeom prst="rect">
            <a:avLst/>
          </a:prstGeom>
        </p:spPr>
      </p:pic>
    </p:spTree>
    <p:extLst>
      <p:ext uri="{BB962C8B-B14F-4D97-AF65-F5344CB8AC3E}">
        <p14:creationId xmlns:p14="http://schemas.microsoft.com/office/powerpoint/2010/main" val="121049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61273"/>
            <a:ext cx="8610600" cy="1293028"/>
          </a:xfrm>
        </p:spPr>
        <p:txBody>
          <a:bodyPr/>
          <a:lstStyle/>
          <a:p>
            <a:pPr algn="ctr"/>
            <a:r>
              <a:rPr lang="en-US" b="1" u="sng" dirty="0" smtClean="0">
                <a:latin typeface="Batang" panose="02030600000101010101" pitchFamily="18" charset="-127"/>
                <a:ea typeface="Batang" panose="02030600000101010101" pitchFamily="18" charset="-127"/>
              </a:rPr>
              <a:t>Strategies &amp; Tactics</a:t>
            </a:r>
            <a:endParaRPr lang="en-US" b="1" u="sng"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685800" y="2499360"/>
            <a:ext cx="10820400" cy="4024125"/>
          </a:xfrm>
        </p:spPr>
        <p:txBody>
          <a:bodyPr>
            <a:normAutofit lnSpcReduction="10000"/>
          </a:bodyPr>
          <a:lstStyle/>
          <a:p>
            <a:r>
              <a:rPr lang="en-US" dirty="0" smtClean="0"/>
              <a:t>Create fun and competitive work environment through all-inclusive contests that promote production and team work. </a:t>
            </a:r>
          </a:p>
          <a:p>
            <a:r>
              <a:rPr lang="en-US" dirty="0" smtClean="0"/>
              <a:t>Review open repair orders twice a week. Managers split team members to spend more time with individual service advisors to clean up orders. </a:t>
            </a:r>
          </a:p>
          <a:p>
            <a:r>
              <a:rPr lang="en-US" dirty="0" smtClean="0"/>
              <a:t>Divide and Conquer, Split time between technicians and advisors to increase sales through better MPVIS and better explanations to customers. </a:t>
            </a:r>
          </a:p>
          <a:p>
            <a:r>
              <a:rPr lang="en-US" dirty="0" smtClean="0"/>
              <a:t>Weekly review of Advisor and Technician training path and completion to reach overall goal and promote fully trained status. </a:t>
            </a:r>
          </a:p>
          <a:p>
            <a:r>
              <a:rPr lang="en-US" dirty="0" smtClean="0"/>
              <a:t>Revamp our job boards and focus on customer service, servant mentality representatives that can properly take care of our customer base. </a:t>
            </a:r>
          </a:p>
          <a:p>
            <a:r>
              <a:rPr lang="en-US" dirty="0" smtClean="0"/>
              <a:t>Identify career paths for individuals, set clear concise goals, create obtainable metrics for both dollar increases as well as promotions.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229857"/>
            <a:ext cx="3543300" cy="2163029"/>
          </a:xfrm>
          <a:prstGeom prst="rect">
            <a:avLst/>
          </a:prstGeom>
        </p:spPr>
      </p:pic>
    </p:spTree>
    <p:extLst>
      <p:ext uri="{BB962C8B-B14F-4D97-AF65-F5344CB8AC3E}">
        <p14:creationId xmlns:p14="http://schemas.microsoft.com/office/powerpoint/2010/main" val="2754428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70773"/>
            <a:ext cx="8610600" cy="1293028"/>
          </a:xfrm>
        </p:spPr>
        <p:txBody>
          <a:bodyPr/>
          <a:lstStyle/>
          <a:p>
            <a:pPr algn="l"/>
            <a:r>
              <a:rPr lang="en-US" b="1" u="sng" dirty="0" smtClean="0">
                <a:latin typeface="Batang" panose="02030600000101010101" pitchFamily="18" charset="-127"/>
                <a:ea typeface="Batang" panose="02030600000101010101" pitchFamily="18" charset="-127"/>
              </a:rPr>
              <a:t>Action plan</a:t>
            </a:r>
            <a:endParaRPr lang="en-US" b="1" u="sng" dirty="0">
              <a:latin typeface="Batang" panose="02030600000101010101" pitchFamily="18" charset="-127"/>
              <a:ea typeface="Batang" panose="02030600000101010101" pitchFamily="18" charset="-127"/>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8147" y="179463"/>
            <a:ext cx="3403600" cy="2722880"/>
          </a:xfrm>
        </p:spPr>
      </p:pic>
      <p:graphicFrame>
        <p:nvGraphicFramePr>
          <p:cNvPr id="6" name="Table 5"/>
          <p:cNvGraphicFramePr>
            <a:graphicFrameLocks noGrp="1"/>
          </p:cNvGraphicFramePr>
          <p:nvPr>
            <p:extLst>
              <p:ext uri="{D42A27DB-BD31-4B8C-83A1-F6EECF244321}">
                <p14:modId xmlns:p14="http://schemas.microsoft.com/office/powerpoint/2010/main" val="4225073765"/>
              </p:ext>
            </p:extLst>
          </p:nvPr>
        </p:nvGraphicFramePr>
        <p:xfrm>
          <a:off x="527348" y="2686440"/>
          <a:ext cx="10508952" cy="3999188"/>
        </p:xfrm>
        <a:graphic>
          <a:graphicData uri="http://schemas.openxmlformats.org/drawingml/2006/table">
            <a:tbl>
              <a:tblPr firstRow="1" bandRow="1">
                <a:tableStyleId>{5C22544A-7EE6-4342-B048-85BDC9FD1C3A}</a:tableStyleId>
              </a:tblPr>
              <a:tblGrid>
                <a:gridCol w="3502984"/>
                <a:gridCol w="3502984"/>
                <a:gridCol w="3502984"/>
              </a:tblGrid>
              <a:tr h="519737">
                <a:tc>
                  <a:txBody>
                    <a:bodyPr/>
                    <a:lstStyle/>
                    <a:p>
                      <a:r>
                        <a:rPr lang="en-US" b="1" dirty="0" smtClean="0">
                          <a:latin typeface="Batang" panose="02030600000101010101" pitchFamily="18" charset="-127"/>
                          <a:ea typeface="Batang" panose="02030600000101010101" pitchFamily="18" charset="-127"/>
                        </a:rPr>
                        <a:t>TASK</a:t>
                      </a:r>
                      <a:endParaRPr lang="en-US" b="1" dirty="0">
                        <a:latin typeface="Batang" panose="02030600000101010101" pitchFamily="18" charset="-127"/>
                        <a:ea typeface="Batang" panose="02030600000101010101" pitchFamily="18" charset="-127"/>
                      </a:endParaRPr>
                    </a:p>
                  </a:txBody>
                  <a:tcPr/>
                </a:tc>
                <a:tc>
                  <a:txBody>
                    <a:bodyPr/>
                    <a:lstStyle/>
                    <a:p>
                      <a:r>
                        <a:rPr lang="en-US" b="1" dirty="0" smtClean="0">
                          <a:latin typeface="Batang" panose="02030600000101010101" pitchFamily="18" charset="-127"/>
                          <a:ea typeface="Batang" panose="02030600000101010101" pitchFamily="18" charset="-127"/>
                        </a:rPr>
                        <a:t>BY WHOM</a:t>
                      </a:r>
                      <a:endParaRPr lang="en-US" b="1" dirty="0">
                        <a:latin typeface="Batang" panose="02030600000101010101" pitchFamily="18" charset="-127"/>
                        <a:ea typeface="Batang" panose="02030600000101010101" pitchFamily="18" charset="-127"/>
                      </a:endParaRPr>
                    </a:p>
                  </a:txBody>
                  <a:tcPr/>
                </a:tc>
                <a:tc>
                  <a:txBody>
                    <a:bodyPr/>
                    <a:lstStyle/>
                    <a:p>
                      <a:r>
                        <a:rPr lang="en-US" b="1" dirty="0" smtClean="0">
                          <a:latin typeface="Batang" panose="02030600000101010101" pitchFamily="18" charset="-127"/>
                          <a:ea typeface="Batang" panose="02030600000101010101" pitchFamily="18" charset="-127"/>
                        </a:rPr>
                        <a:t>COMPLETION</a:t>
                      </a:r>
                      <a:r>
                        <a:rPr lang="en-US" b="1" baseline="0" dirty="0" smtClean="0">
                          <a:latin typeface="Batang" panose="02030600000101010101" pitchFamily="18" charset="-127"/>
                          <a:ea typeface="Batang" panose="02030600000101010101" pitchFamily="18" charset="-127"/>
                        </a:rPr>
                        <a:t> DATE</a:t>
                      </a:r>
                      <a:endParaRPr lang="en-US" b="1" dirty="0">
                        <a:latin typeface="Batang" panose="02030600000101010101" pitchFamily="18" charset="-127"/>
                        <a:ea typeface="Batang" panose="02030600000101010101" pitchFamily="18" charset="-127"/>
                      </a:endParaRPr>
                    </a:p>
                  </a:txBody>
                  <a:tcPr/>
                </a:tc>
              </a:tr>
              <a:tr h="519737">
                <a:tc>
                  <a:txBody>
                    <a:bodyPr/>
                    <a:lstStyle/>
                    <a:p>
                      <a:r>
                        <a:rPr lang="en-US" dirty="0" smtClean="0">
                          <a:latin typeface="Batang" panose="02030600000101010101" pitchFamily="18" charset="-127"/>
                          <a:ea typeface="Batang" panose="02030600000101010101" pitchFamily="18" charset="-127"/>
                        </a:rPr>
                        <a:t>Employee Morale</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Management</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09/30/2017</a:t>
                      </a:r>
                      <a:endParaRPr lang="en-US" dirty="0">
                        <a:latin typeface="Batang" panose="02030600000101010101" pitchFamily="18" charset="-127"/>
                        <a:ea typeface="Batang" panose="02030600000101010101" pitchFamily="18" charset="-127"/>
                      </a:endParaRPr>
                    </a:p>
                  </a:txBody>
                  <a:tcPr/>
                </a:tc>
              </a:tr>
              <a:tr h="519737">
                <a:tc>
                  <a:txBody>
                    <a:bodyPr/>
                    <a:lstStyle/>
                    <a:p>
                      <a:r>
                        <a:rPr lang="en-US" dirty="0" smtClean="0">
                          <a:latin typeface="Batang" panose="02030600000101010101" pitchFamily="18" charset="-127"/>
                          <a:ea typeface="Batang" panose="02030600000101010101" pitchFamily="18" charset="-127"/>
                        </a:rPr>
                        <a:t>Open Repair Orders</a:t>
                      </a:r>
                      <a:r>
                        <a:rPr lang="en-US" baseline="0" dirty="0" smtClean="0">
                          <a:latin typeface="Batang" panose="02030600000101010101" pitchFamily="18" charset="-127"/>
                          <a:ea typeface="Batang" panose="02030600000101010101" pitchFamily="18" charset="-127"/>
                        </a:rPr>
                        <a:t>&gt; 10 days</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Management/Service Consultants</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Ongoing</a:t>
                      </a:r>
                      <a:endParaRPr lang="en-US" dirty="0">
                        <a:latin typeface="Batang" panose="02030600000101010101" pitchFamily="18" charset="-127"/>
                        <a:ea typeface="Batang" panose="02030600000101010101" pitchFamily="18" charset="-127"/>
                      </a:endParaRPr>
                    </a:p>
                  </a:txBody>
                  <a:tcPr/>
                </a:tc>
              </a:tr>
              <a:tr h="519737">
                <a:tc>
                  <a:txBody>
                    <a:bodyPr/>
                    <a:lstStyle/>
                    <a:p>
                      <a:r>
                        <a:rPr lang="en-US" dirty="0" smtClean="0">
                          <a:latin typeface="Batang" panose="02030600000101010101" pitchFamily="18" charset="-127"/>
                          <a:ea typeface="Batang" panose="02030600000101010101" pitchFamily="18" charset="-127"/>
                        </a:rPr>
                        <a:t>Increase</a:t>
                      </a:r>
                      <a:r>
                        <a:rPr lang="en-US" baseline="0" dirty="0" smtClean="0">
                          <a:latin typeface="Batang" panose="02030600000101010101" pitchFamily="18" charset="-127"/>
                          <a:ea typeface="Batang" panose="02030600000101010101" pitchFamily="18" charset="-127"/>
                        </a:rPr>
                        <a:t> in ELR/Decrease in 1 line repair orders</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Management/Service</a:t>
                      </a:r>
                      <a:r>
                        <a:rPr lang="en-US" baseline="0" dirty="0" smtClean="0">
                          <a:latin typeface="Batang" panose="02030600000101010101" pitchFamily="18" charset="-127"/>
                          <a:ea typeface="Batang" panose="02030600000101010101" pitchFamily="18" charset="-127"/>
                        </a:rPr>
                        <a:t> Consultants/Technicians</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Ongoing</a:t>
                      </a:r>
                      <a:endParaRPr lang="en-US" dirty="0">
                        <a:latin typeface="Batang" panose="02030600000101010101" pitchFamily="18" charset="-127"/>
                        <a:ea typeface="Batang" panose="02030600000101010101" pitchFamily="18" charset="-127"/>
                      </a:endParaRPr>
                    </a:p>
                  </a:txBody>
                  <a:tcPr/>
                </a:tc>
              </a:tr>
              <a:tr h="519737">
                <a:tc>
                  <a:txBody>
                    <a:bodyPr/>
                    <a:lstStyle/>
                    <a:p>
                      <a:r>
                        <a:rPr lang="en-US" dirty="0" smtClean="0">
                          <a:latin typeface="Batang" panose="02030600000101010101" pitchFamily="18" charset="-127"/>
                          <a:ea typeface="Batang" panose="02030600000101010101" pitchFamily="18" charset="-127"/>
                        </a:rPr>
                        <a:t>Fully Trained Staff</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Management/Service Consultants/Technicians</a:t>
                      </a:r>
                    </a:p>
                  </a:txBody>
                  <a:tcPr/>
                </a:tc>
                <a:tc>
                  <a:txBody>
                    <a:bodyPr/>
                    <a:lstStyle/>
                    <a:p>
                      <a:r>
                        <a:rPr lang="en-US" dirty="0" smtClean="0">
                          <a:latin typeface="Batang" panose="02030600000101010101" pitchFamily="18" charset="-127"/>
                          <a:ea typeface="Batang" panose="02030600000101010101" pitchFamily="18" charset="-127"/>
                        </a:rPr>
                        <a:t>Ongoing</a:t>
                      </a:r>
                      <a:endParaRPr lang="en-US" dirty="0">
                        <a:latin typeface="Batang" panose="02030600000101010101" pitchFamily="18" charset="-127"/>
                        <a:ea typeface="Batang" panose="02030600000101010101" pitchFamily="18" charset="-127"/>
                      </a:endParaRPr>
                    </a:p>
                  </a:txBody>
                  <a:tcPr/>
                </a:tc>
              </a:tr>
              <a:tr h="519737">
                <a:tc>
                  <a:txBody>
                    <a:bodyPr/>
                    <a:lstStyle/>
                    <a:p>
                      <a:r>
                        <a:rPr lang="en-US" dirty="0" smtClean="0">
                          <a:latin typeface="Batang" panose="02030600000101010101" pitchFamily="18" charset="-127"/>
                          <a:ea typeface="Batang" panose="02030600000101010101" pitchFamily="18" charset="-127"/>
                        </a:rPr>
                        <a:t>Hire</a:t>
                      </a:r>
                      <a:r>
                        <a:rPr lang="en-US" baseline="0" dirty="0" smtClean="0">
                          <a:latin typeface="Batang" panose="02030600000101010101" pitchFamily="18" charset="-127"/>
                          <a:ea typeface="Batang" panose="02030600000101010101" pitchFamily="18" charset="-127"/>
                        </a:rPr>
                        <a:t> two Service Consultants</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Management </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09/30/2017</a:t>
                      </a:r>
                      <a:endParaRPr lang="en-US" dirty="0">
                        <a:latin typeface="Batang" panose="02030600000101010101" pitchFamily="18" charset="-127"/>
                        <a:ea typeface="Batang" panose="02030600000101010101" pitchFamily="18" charset="-127"/>
                      </a:endParaRPr>
                    </a:p>
                  </a:txBody>
                  <a:tcPr/>
                </a:tc>
              </a:tr>
              <a:tr h="519737">
                <a:tc>
                  <a:txBody>
                    <a:bodyPr/>
                    <a:lstStyle/>
                    <a:p>
                      <a:r>
                        <a:rPr lang="en-US" dirty="0" smtClean="0">
                          <a:latin typeface="Batang" panose="02030600000101010101" pitchFamily="18" charset="-127"/>
                          <a:ea typeface="Batang" panose="02030600000101010101" pitchFamily="18" charset="-127"/>
                        </a:rPr>
                        <a:t>Create clear promotion paths</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Management </a:t>
                      </a:r>
                      <a:endParaRPr lang="en-US" dirty="0">
                        <a:latin typeface="Batang" panose="02030600000101010101" pitchFamily="18" charset="-127"/>
                        <a:ea typeface="Batang" panose="02030600000101010101" pitchFamily="18" charset="-127"/>
                      </a:endParaRPr>
                    </a:p>
                  </a:txBody>
                  <a:tcPr/>
                </a:tc>
                <a:tc>
                  <a:txBody>
                    <a:bodyPr/>
                    <a:lstStyle/>
                    <a:p>
                      <a:r>
                        <a:rPr lang="en-US" dirty="0" smtClean="0">
                          <a:latin typeface="Batang" panose="02030600000101010101" pitchFamily="18" charset="-127"/>
                          <a:ea typeface="Batang" panose="02030600000101010101" pitchFamily="18" charset="-127"/>
                        </a:rPr>
                        <a:t>09/30/17</a:t>
                      </a:r>
                      <a:endParaRPr lang="en-US" dirty="0">
                        <a:latin typeface="Batang" panose="02030600000101010101" pitchFamily="18" charset="-127"/>
                        <a:ea typeface="Batang" panose="02030600000101010101" pitchFamily="18" charset="-127"/>
                      </a:endParaRPr>
                    </a:p>
                  </a:txBody>
                  <a:tcPr/>
                </a:tc>
              </a:tr>
            </a:tbl>
          </a:graphicData>
        </a:graphic>
      </p:graphicFrame>
    </p:spTree>
    <p:extLst>
      <p:ext uri="{BB962C8B-B14F-4D97-AF65-F5344CB8AC3E}">
        <p14:creationId xmlns:p14="http://schemas.microsoft.com/office/powerpoint/2010/main" val="505658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901532"/>
            <a:ext cx="8610600" cy="1293028"/>
          </a:xfrm>
        </p:spPr>
        <p:txBody>
          <a:bodyPr/>
          <a:lstStyle/>
          <a:p>
            <a:pPr algn="ctr"/>
            <a:r>
              <a:rPr lang="en-US" b="1" u="sng" dirty="0" smtClean="0">
                <a:latin typeface="Batang" panose="02030600000101010101" pitchFamily="18" charset="-127"/>
                <a:ea typeface="Batang" panose="02030600000101010101" pitchFamily="18" charset="-127"/>
              </a:rPr>
              <a:t>Overview</a:t>
            </a:r>
            <a:r>
              <a:rPr lang="en-US" dirty="0" smtClean="0"/>
              <a:t> </a:t>
            </a:r>
            <a:endParaRPr lang="en-US" dirty="0"/>
          </a:p>
        </p:txBody>
      </p:sp>
      <p:sp>
        <p:nvSpPr>
          <p:cNvPr id="3" name="Content Placeholder 2"/>
          <p:cNvSpPr>
            <a:spLocks noGrp="1"/>
          </p:cNvSpPr>
          <p:nvPr>
            <p:ph idx="1"/>
          </p:nvPr>
        </p:nvSpPr>
        <p:spPr>
          <a:xfrm>
            <a:off x="208549" y="2194560"/>
            <a:ext cx="11249526" cy="4213422"/>
          </a:xfrm>
        </p:spPr>
        <p:txBody>
          <a:bodyPr>
            <a:normAutofit fontScale="92500" lnSpcReduction="10000"/>
          </a:bodyPr>
          <a:lstStyle/>
          <a:p>
            <a:r>
              <a:rPr lang="en-US" sz="1800" dirty="0" smtClean="0">
                <a:latin typeface="Batang" panose="02030600000101010101" pitchFamily="18" charset="-127"/>
                <a:ea typeface="Batang" panose="02030600000101010101" pitchFamily="18" charset="-127"/>
              </a:rPr>
              <a:t>Our people are what make us great, from our technician leads to our Management team, no one is afraid to step in and assist. We work as a team and have strong technicians and support staff here at our largest store to help make things run smoothly. </a:t>
            </a:r>
          </a:p>
          <a:p>
            <a:r>
              <a:rPr lang="en-US" sz="1800" dirty="0" smtClean="0">
                <a:latin typeface="Batang" panose="02030600000101010101" pitchFamily="18" charset="-127"/>
                <a:ea typeface="Batang" panose="02030600000101010101" pitchFamily="18" charset="-127"/>
              </a:rPr>
              <a:t>One cannot improve without knowing where it’s greatest weaknesses lie. In our case it comes to communication. Communication between departments, through answering phones, shop flow and follow up. This will continue to be a focus for us in the months to come. </a:t>
            </a:r>
          </a:p>
          <a:p>
            <a:r>
              <a:rPr lang="en-US" sz="1800" dirty="0" smtClean="0">
                <a:latin typeface="Batang" panose="02030600000101010101" pitchFamily="18" charset="-127"/>
                <a:ea typeface="Batang" panose="02030600000101010101" pitchFamily="18" charset="-127"/>
              </a:rPr>
              <a:t>Throughout this process we’ve identified our areas of opportunity and it relates heavily to the people we put in the right places. Adding passionate staff members who can properly take care of our customer’s needs, identifying clear paths for our current staff to move up, and creating ways for staff as well as the dealer to make more money. </a:t>
            </a:r>
          </a:p>
          <a:p>
            <a:r>
              <a:rPr lang="en-US" sz="1800" dirty="0" smtClean="0">
                <a:latin typeface="Batang" panose="02030600000101010101" pitchFamily="18" charset="-127"/>
                <a:ea typeface="Batang" panose="02030600000101010101" pitchFamily="18" charset="-127"/>
              </a:rPr>
              <a:t>Through careful consideration, the areas that threaten our success focus on our people and their abilities to perform their job functions at the highest level. Employee burnout due to hours and lack of support are our biggest road blocks. This leads to reduced employee and customer retention. </a:t>
            </a:r>
          </a:p>
          <a:p>
            <a:r>
              <a:rPr lang="en-US" sz="1800" dirty="0" smtClean="0">
                <a:latin typeface="Batang" panose="02030600000101010101" pitchFamily="18" charset="-127"/>
                <a:ea typeface="Batang" panose="02030600000101010101" pitchFamily="18" charset="-127"/>
              </a:rPr>
              <a:t>In summation, we are not sales people, service consultants, or even technicians. We are presentation specialists, we are educators, and our goal is to build relationships that promote healthy business between the consumer and the dealership. We aim to treat employees like they make a difference and in return, they will. </a:t>
            </a:r>
          </a:p>
          <a:p>
            <a:endParaRPr lang="en-US" sz="1800" dirty="0" smtClean="0">
              <a:latin typeface="Batang" panose="02030600000101010101" pitchFamily="18" charset="-127"/>
              <a:ea typeface="Batang" panose="02030600000101010101" pitchFamily="18" charset="-127"/>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442" y="192305"/>
            <a:ext cx="2002255" cy="2002255"/>
          </a:xfrm>
          <a:prstGeom prst="rect">
            <a:avLst/>
          </a:prstGeom>
        </p:spPr>
      </p:pic>
    </p:spTree>
    <p:extLst>
      <p:ext uri="{BB962C8B-B14F-4D97-AF65-F5344CB8AC3E}">
        <p14:creationId xmlns:p14="http://schemas.microsoft.com/office/powerpoint/2010/main" val="3413721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4903</TotalTime>
  <Words>642</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Batang</vt:lpstr>
      <vt:lpstr>Arial</vt:lpstr>
      <vt:lpstr>Century Gothic</vt:lpstr>
      <vt:lpstr>Vapor Trail</vt:lpstr>
      <vt:lpstr>Lafontaine buick gmc</vt:lpstr>
      <vt:lpstr>Strengths</vt:lpstr>
      <vt:lpstr>Weaknesses</vt:lpstr>
      <vt:lpstr>Opportunities </vt:lpstr>
      <vt:lpstr>Threats</vt:lpstr>
      <vt:lpstr>OBJECTIVES</vt:lpstr>
      <vt:lpstr>Strategies &amp; Tactics</vt:lpstr>
      <vt:lpstr>Action plan</vt:lpstr>
      <vt:lpstr>Overview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Lafontaine buick gmc</dc:title>
  <dc:creator>Jason Lamirand</dc:creator>
  <cp:lastModifiedBy>Robert Simmons</cp:lastModifiedBy>
  <cp:revision>34</cp:revision>
  <dcterms:created xsi:type="dcterms:W3CDTF">2017-08-04T11:26:44Z</dcterms:created>
  <dcterms:modified xsi:type="dcterms:W3CDTF">2017-08-10T10:28:01Z</dcterms:modified>
</cp:coreProperties>
</file>